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5" r:id="rId15"/>
    <p:sldId id="270" r:id="rId16"/>
    <p:sldId id="284"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Cambria Math" panose="02040503050406030204" pitchFamily="18" charset="0"/>
      <p:regular r:id="rId30"/>
    </p:embeddedFont>
    <p:embeddedFont>
      <p:font typeface="Helvetica Neue" panose="02000503000000020004" pitchFamily="2" charset="0"/>
      <p:regular r:id="rId31"/>
      <p:bold r:id="rId32"/>
      <p:italic r:id="rId33"/>
      <p:boldItalic r:id="rId34"/>
    </p:embeddedFont>
    <p:embeddedFont>
      <p:font typeface="Quattrocento Sans" panose="020B0502050000020003"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9Qm/rU0J1eaVx1jMovifSH7Yx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1605"/>
  </p:normalViewPr>
  <p:slideViewPr>
    <p:cSldViewPr snapToGrid="0" snapToObjects="1">
      <p:cViewPr>
        <p:scale>
          <a:sx n="72" d="100"/>
          <a:sy n="72" d="100"/>
        </p:scale>
        <p:origin x="2120" y="328"/>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dirty="0">
                <a:solidFill>
                  <a:schemeClr val="dk1"/>
                </a:solidFill>
                <a:latin typeface="Arial"/>
                <a:ea typeface="Arial"/>
                <a:cs typeface="Arial"/>
                <a:sym typeface="Arial"/>
              </a:rPr>
              <a:t>Hi everyone. Thank you for attending my presentation. This is </a:t>
            </a:r>
            <a:r>
              <a:rPr lang="en" sz="1200" b="0" i="0" u="none" strike="noStrike" dirty="0" err="1">
                <a:solidFill>
                  <a:schemeClr val="dk1"/>
                </a:solidFill>
                <a:latin typeface="Arial"/>
                <a:ea typeface="Arial"/>
                <a:cs typeface="Arial"/>
                <a:sym typeface="Arial"/>
              </a:rPr>
              <a:t>Yongjian.Today</a:t>
            </a:r>
            <a:r>
              <a:rPr lang="en" sz="1200" b="0" i="0" u="none" strike="noStrike" dirty="0">
                <a:solidFill>
                  <a:schemeClr val="dk1"/>
                </a:solidFill>
                <a:latin typeface="Arial"/>
                <a:ea typeface="Arial"/>
                <a:cs typeface="Arial"/>
                <a:sym typeface="Arial"/>
              </a:rPr>
              <a:t>, I’m going to introduce our work, adaptive </a:t>
            </a:r>
            <a:r>
              <a:rPr lang="en" sz="1200" b="0" i="0" u="none" strike="noStrike" dirty="0" err="1">
                <a:solidFill>
                  <a:schemeClr val="dk1"/>
                </a:solidFill>
                <a:latin typeface="Arial"/>
                <a:ea typeface="Arial"/>
                <a:cs typeface="Arial"/>
                <a:sym typeface="Arial"/>
              </a:rPr>
              <a:t>meetasurface</a:t>
            </a:r>
            <a:r>
              <a:rPr lang="en" sz="1200" b="0" i="0" u="none" strike="noStrike" dirty="0">
                <a:solidFill>
                  <a:schemeClr val="dk1"/>
                </a:solidFill>
                <a:latin typeface="Arial"/>
                <a:ea typeface="Arial"/>
                <a:cs typeface="Arial"/>
                <a:sym typeface="Arial"/>
              </a:rPr>
              <a:t>-based acoustic imaging using joint optimization.</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Another thing we want to mention is that such 3d-printed surface can be easily integrated into existing IoT devices as a shell. This will almost not bring additional cost overhead, since we only use the normal 3d-printed material for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a:t>
            </a:r>
            <a:endParaRPr dirty="0"/>
          </a:p>
        </p:txBody>
      </p:sp>
      <p:sp>
        <p:nvSpPr>
          <p:cNvPr id="320" name="Google Shape;32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Arial"/>
              <a:buNone/>
            </a:pPr>
            <a:r>
              <a:rPr lang="en" b="0" i="0" dirty="0">
                <a:solidFill>
                  <a:srgbClr val="0D0D0D"/>
                </a:solidFill>
                <a:latin typeface="Arial"/>
                <a:ea typeface="Arial"/>
                <a:cs typeface="Arial"/>
                <a:sym typeface="Arial"/>
              </a:rPr>
              <a:t>After integrating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we re-model to account for its impact on the measurement matrix. Now, our measurement matrix A has the added effect of </a:t>
            </a:r>
            <a:r>
              <a:rPr lang="en" b="0" i="0" dirty="0" err="1">
                <a:solidFill>
                  <a:srgbClr val="0D0D0D"/>
                </a:solidFill>
                <a:latin typeface="Arial"/>
                <a:ea typeface="Arial"/>
                <a:cs typeface="Arial"/>
                <a:sym typeface="Arial"/>
              </a:rPr>
              <a:t>metasurfaces</a:t>
            </a:r>
            <a:r>
              <a:rPr lang="en" b="0" i="0" dirty="0">
                <a:solidFill>
                  <a:srgbClr val="0D0D0D"/>
                </a:solidFill>
                <a:latin typeface="Arial"/>
                <a:ea typeface="Arial"/>
                <a:cs typeface="Arial"/>
                <a:sym typeface="Arial"/>
              </a:rPr>
              <a:t>. We use a random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and try to vary its size, and observe that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will increase the rank to a level comparable to a transceiver array in the same size. This enhancement continues to be improved as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size increases. However, considering the shape factor constraints of the IoT devices, we need to limit the size of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within a certain range, and this constraint will limit the imaging performance. For example, if we have 1000 voxels in the imaging area, a 16 by 16 random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can only provide a rank of 372. This means relying only on random </a:t>
            </a:r>
            <a:r>
              <a:rPr lang="en" b="0" i="0" dirty="0" err="1">
                <a:solidFill>
                  <a:srgbClr val="0D0D0D"/>
                </a:solidFill>
                <a:latin typeface="Arial"/>
                <a:ea typeface="Arial"/>
                <a:cs typeface="Arial"/>
                <a:sym typeface="Arial"/>
              </a:rPr>
              <a:t>metasurfaces</a:t>
            </a:r>
            <a:r>
              <a:rPr lang="en" b="0" i="0" dirty="0">
                <a:solidFill>
                  <a:srgbClr val="0D0D0D"/>
                </a:solidFill>
                <a:latin typeface="Arial"/>
                <a:ea typeface="Arial"/>
                <a:cs typeface="Arial"/>
                <a:sym typeface="Arial"/>
              </a:rPr>
              <a:t> and simple imaging optimization algorithms is not enough to achieve high-quality imaging.</a:t>
            </a:r>
            <a:endParaRPr dirty="0"/>
          </a:p>
        </p:txBody>
      </p:sp>
      <p:sp>
        <p:nvSpPr>
          <p:cNvPr id="342" name="Google Shape;34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latin typeface="arial"/>
                <a:ea typeface="arial"/>
                <a:cs typeface="arial"/>
                <a:sym typeface="arial"/>
              </a:rPr>
              <a:t>So, in order to enable high-quality acoustic imaging on IoT devices, we need to further answer the questions . First ,we should think about what kind of imaging algorithm should we use to achieve better imaging quality? This step is critical and we need to consider how computational methods can be used </a:t>
            </a:r>
            <a:r>
              <a:rPr lang="en" altLang="zh-CN" dirty="0"/>
              <a:t>to make up for the lack of sampling</a:t>
            </a:r>
            <a:r>
              <a:rPr lang="en" sz="1200" dirty="0">
                <a:latin typeface="arial"/>
                <a:ea typeface="arial"/>
                <a:cs typeface="arial"/>
                <a:sym typeface="arial"/>
              </a:rPr>
              <a:t>. Second, we need to find a way for </a:t>
            </a:r>
            <a:r>
              <a:rPr lang="en" altLang="zh-CN" sz="1200" dirty="0">
                <a:latin typeface="arial"/>
                <a:ea typeface="arial"/>
                <a:cs typeface="arial"/>
                <a:sym typeface="arial"/>
              </a:rPr>
              <a:t>beamforming, </a:t>
            </a:r>
            <a:r>
              <a:rPr lang="en" altLang="zh-CN" sz="1200" dirty="0" err="1">
                <a:latin typeface="arial"/>
                <a:ea typeface="arial"/>
                <a:cs typeface="arial"/>
                <a:sym typeface="arial"/>
              </a:rPr>
              <a:t>metasurface</a:t>
            </a:r>
            <a:r>
              <a:rPr lang="en" altLang="zh-CN" sz="1200" dirty="0">
                <a:latin typeface="arial"/>
                <a:ea typeface="arial"/>
                <a:cs typeface="arial"/>
                <a:sym typeface="arial"/>
              </a:rPr>
              <a:t>, and imaging algorithm </a:t>
            </a:r>
            <a:r>
              <a:rPr lang="en" sz="1200" dirty="0">
                <a:latin typeface="arial"/>
                <a:ea typeface="arial"/>
                <a:cs typeface="arial"/>
                <a:sym typeface="arial"/>
              </a:rPr>
              <a:t>to work well together, so that we can maximize the contribution of the designable components for </a:t>
            </a:r>
            <a:r>
              <a:rPr lang="en" sz="1200" dirty="0" err="1">
                <a:latin typeface="arial"/>
                <a:ea typeface="arial"/>
                <a:cs typeface="arial"/>
                <a:sym typeface="arial"/>
              </a:rPr>
              <a:t>imaging.Third,</a:t>
            </a:r>
            <a:r>
              <a:rPr lang="en" b="0" i="0" dirty="0" err="1">
                <a:solidFill>
                  <a:srgbClr val="0D0D0D"/>
                </a:solidFill>
                <a:latin typeface="Arial"/>
                <a:ea typeface="Arial"/>
                <a:cs typeface="Arial"/>
                <a:sym typeface="Arial"/>
              </a:rPr>
              <a:t>as</a:t>
            </a:r>
            <a:r>
              <a:rPr lang="en" b="0" i="0" dirty="0">
                <a:solidFill>
                  <a:srgbClr val="0D0D0D"/>
                </a:solidFill>
                <a:latin typeface="Arial"/>
                <a:ea typeface="Arial"/>
                <a:cs typeface="Arial"/>
                <a:sym typeface="Arial"/>
              </a:rPr>
              <a:t> mentioned before, our imaging area is predefined, so how can we adapt the system to different imaging areas to make it more flexible, such as achieving longer range. To address these challenges, we have the following designs.</a:t>
            </a:r>
            <a:endParaRPr dirty="0"/>
          </a:p>
        </p:txBody>
      </p:sp>
      <p:sp>
        <p:nvSpPr>
          <p:cNvPr id="447" name="Google Shape;44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e0a8892b5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2e0a8892b5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latin typeface="arial"/>
                <a:ea typeface="arial"/>
                <a:cs typeface="arial"/>
                <a:sym typeface="arial"/>
              </a:rPr>
              <a:t>First, for the imaging algorithm, we use an unrolled ADMM with a learnable neural prior and refinement network.</a:t>
            </a:r>
            <a:endParaRPr dirty="0"/>
          </a:p>
        </p:txBody>
      </p:sp>
      <p:sp>
        <p:nvSpPr>
          <p:cNvPr id="456" name="Google Shape;456;g2e0a8892b5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Arial"/>
              <a:buNone/>
            </a:pPr>
            <a:r>
              <a:rPr lang="en" altLang="zh-CN" dirty="0"/>
              <a:t>Specifically, our high-level idea is to use constraints to reduce the search space for imaging optimization to reduce the need for the number of </a:t>
            </a:r>
            <a:r>
              <a:rPr lang="en" altLang="zh-CN" dirty="0" err="1"/>
              <a:t>samples.we</a:t>
            </a:r>
            <a:r>
              <a:rPr lang="en" altLang="zh-CN" dirty="0"/>
              <a:t> add a learnable neural constrain into the imaging process, and we use an unrolled ADMM, which treat each iteration as a neural layer. For each layer, we use the CNN blocks as the learnable parameters that can be train in the data driven manner. Moreover, we use a U-like network to further recorrect the image. By using such algorithm, we can reconstruct accurate images from </a:t>
            </a:r>
            <a:r>
              <a:rPr lang="en" altLang="zh-CN" dirty="0" err="1"/>
              <a:t>undersampled</a:t>
            </a:r>
            <a:r>
              <a:rPr lang="en" altLang="zh-CN" dirty="0"/>
              <a:t> data.</a:t>
            </a:r>
            <a:endParaRPr dirty="0"/>
          </a:p>
        </p:txBody>
      </p:sp>
      <p:sp>
        <p:nvSpPr>
          <p:cNvPr id="465" name="Google Shape;4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203202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e0a8892b5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2e0a8892b5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latin typeface="arial"/>
                <a:ea typeface="arial"/>
                <a:cs typeface="arial"/>
                <a:sym typeface="arial"/>
              </a:rPr>
              <a:t>For the second challenge, we design a novel joint optimization framework</a:t>
            </a:r>
            <a:endParaRPr dirty="0"/>
          </a:p>
        </p:txBody>
      </p:sp>
      <p:sp>
        <p:nvSpPr>
          <p:cNvPr id="481" name="Google Shape;481;g2e0a8892b58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Arial"/>
              <a:buNone/>
            </a:pPr>
            <a:r>
              <a:rPr lang="en" b="0" i="0" dirty="0">
                <a:solidFill>
                  <a:srgbClr val="0D0D0D"/>
                </a:solidFill>
                <a:latin typeface="Arial"/>
                <a:ea typeface="Arial"/>
                <a:cs typeface="Arial"/>
                <a:sym typeface="Arial"/>
              </a:rPr>
              <a:t>In the framework, we have a simulator that</a:t>
            </a:r>
            <a:r>
              <a:rPr lang="zh-CN" altLang="en-US" b="0" i="0" dirty="0">
                <a:solidFill>
                  <a:srgbClr val="0D0D0D"/>
                </a:solidFill>
                <a:latin typeface="Arial"/>
                <a:ea typeface="Arial"/>
                <a:cs typeface="Arial"/>
                <a:sym typeface="Arial"/>
              </a:rPr>
              <a:t> </a:t>
            </a:r>
            <a:r>
              <a:rPr lang="en-US" altLang="zh-CN" b="0" i="0" dirty="0">
                <a:solidFill>
                  <a:srgbClr val="0D0D0D"/>
                </a:solidFill>
                <a:latin typeface="Arial"/>
                <a:ea typeface="Arial"/>
                <a:cs typeface="Arial"/>
                <a:sym typeface="Arial"/>
              </a:rPr>
              <a:t>can</a:t>
            </a:r>
            <a:r>
              <a:rPr lang="en" b="0" i="0" dirty="0">
                <a:solidFill>
                  <a:srgbClr val="0D0D0D"/>
                </a:solidFill>
                <a:latin typeface="Arial"/>
                <a:ea typeface="Arial"/>
                <a:cs typeface="Arial"/>
                <a:sym typeface="Arial"/>
              </a:rPr>
              <a:t> reproduce the imaging process and has three optimizable,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configuration M, beamforming weights for speakers W and microphone D. This simulator can give the measurement matrix and microphones’ </a:t>
            </a:r>
            <a:r>
              <a:rPr lang="en" b="0" i="0" dirty="0" err="1">
                <a:solidFill>
                  <a:srgbClr val="0D0D0D"/>
                </a:solidFill>
                <a:latin typeface="Arial"/>
                <a:ea typeface="Arial"/>
                <a:cs typeface="Arial"/>
                <a:sym typeface="Arial"/>
              </a:rPr>
              <a:t>samples.The</a:t>
            </a:r>
            <a:r>
              <a:rPr lang="en" b="0" i="0" dirty="0">
                <a:solidFill>
                  <a:srgbClr val="0D0D0D"/>
                </a:solidFill>
                <a:latin typeface="Arial"/>
                <a:ea typeface="Arial"/>
                <a:cs typeface="Arial"/>
                <a:sym typeface="Arial"/>
              </a:rPr>
              <a:t> imaging algorithm can use the output of the simulator to infer the </a:t>
            </a:r>
            <a:r>
              <a:rPr lang="en" b="0" i="0" dirty="0" err="1">
                <a:solidFill>
                  <a:srgbClr val="0D0D0D"/>
                </a:solidFill>
                <a:latin typeface="Arial"/>
                <a:ea typeface="Arial"/>
                <a:cs typeface="Arial"/>
                <a:sym typeface="Arial"/>
              </a:rPr>
              <a:t>image.We</a:t>
            </a:r>
            <a:r>
              <a:rPr lang="en" b="0" i="0" dirty="0">
                <a:solidFill>
                  <a:srgbClr val="0D0D0D"/>
                </a:solidFill>
                <a:latin typeface="Arial"/>
                <a:ea typeface="Arial"/>
                <a:cs typeface="Arial"/>
                <a:sym typeface="Arial"/>
              </a:rPr>
              <a:t> put the simulator and algorithm together, and use the MSE Loss and Gradient descent</a:t>
            </a:r>
            <a:r>
              <a:rPr lang="zh-CN" altLang="en-US" b="0" i="0" dirty="0">
                <a:solidFill>
                  <a:srgbClr val="0D0D0D"/>
                </a:solidFill>
                <a:latin typeface="Arial"/>
                <a:ea typeface="Arial"/>
                <a:cs typeface="Arial"/>
                <a:sym typeface="Arial"/>
              </a:rPr>
              <a:t> </a:t>
            </a:r>
            <a:r>
              <a:rPr lang="en" b="0" i="0" dirty="0">
                <a:solidFill>
                  <a:srgbClr val="0D0D0D"/>
                </a:solidFill>
                <a:latin typeface="Arial"/>
                <a:ea typeface="Arial"/>
                <a:cs typeface="Arial"/>
                <a:sym typeface="Arial"/>
              </a:rPr>
              <a:t>to update all the parameters.</a:t>
            </a:r>
            <a:r>
              <a:rPr lang="zh-CN" altLang="en-US" b="0" i="0" dirty="0">
                <a:solidFill>
                  <a:srgbClr val="0D0D0D"/>
                </a:solidFill>
                <a:latin typeface="Arial"/>
                <a:ea typeface="Arial"/>
                <a:cs typeface="Arial"/>
                <a:sym typeface="Arial"/>
              </a:rPr>
              <a:t> </a:t>
            </a:r>
            <a:r>
              <a:rPr lang="en" altLang="zh-CN" b="0" i="0" dirty="0">
                <a:solidFill>
                  <a:srgbClr val="0D0D0D"/>
                </a:solidFill>
                <a:latin typeface="Arial"/>
                <a:ea typeface="Arial"/>
                <a:cs typeface="Arial"/>
                <a:sym typeface="Arial"/>
              </a:rPr>
              <a:t>By using this framework, we can use imaging quality to guide our design of software and hardware and achieve better imaging quality.</a:t>
            </a:r>
            <a:endParaRPr dirty="0"/>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159346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e0a8892b5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e0a8892b58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latin typeface="arial"/>
                <a:ea typeface="arial"/>
                <a:cs typeface="arial"/>
                <a:sym typeface="arial"/>
              </a:rPr>
              <a:t>For the third challenge, we propose an adaptive scheme, which can reset the resolution and beamforming for the different distance requirement.</a:t>
            </a:r>
            <a:endParaRPr dirty="0"/>
          </a:p>
        </p:txBody>
      </p:sp>
      <p:sp>
        <p:nvSpPr>
          <p:cNvPr id="613" name="Google Shape;613;g2e0a8892b5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1200"/>
              <a:buFont typeface="Arial"/>
              <a:buNone/>
            </a:pPr>
            <a:r>
              <a:rPr lang="en" b="0" i="0" dirty="0">
                <a:solidFill>
                  <a:srgbClr val="0D0D0D"/>
                </a:solidFill>
                <a:latin typeface="Arial"/>
                <a:ea typeface="Arial"/>
                <a:cs typeface="Arial"/>
                <a:sym typeface="Arial"/>
              </a:rPr>
              <a:t>We observe that larger pixels provide higher SNR, so reducing the resolution can increase the imaging distance. In addition, even though the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is fixed, we can still re-optimize the beamforming to adapt to different distances and resolutions. Such an adaptive scheme makes our system more flexible and usable.</a:t>
            </a:r>
            <a:endParaRPr dirty="0"/>
          </a:p>
        </p:txBody>
      </p:sp>
      <p:sp>
        <p:nvSpPr>
          <p:cNvPr id="622" name="Google Shape;6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D0D0D"/>
                </a:solidFill>
                <a:latin typeface="Arial"/>
                <a:ea typeface="Arial"/>
                <a:cs typeface="Arial"/>
                <a:sym typeface="Arial"/>
              </a:rPr>
              <a:t>We hold an imaging resolution at 1 cm and estimate images with 1000 voxels. We use an open-source dataset for training in the simulator. Based on the optimization results, we implement a setup using a Bela board. The distance from the metasurface to the imaging region is 30 cm, and we transmit chirp signal ranging from 18-20 kHz, with each sweep lasting 20 ms. We use RMSE as the error metric.</a:t>
            </a:r>
            <a:endParaRPr/>
          </a:p>
        </p:txBody>
      </p:sp>
      <p:sp>
        <p:nvSpPr>
          <p:cNvPr id="629" name="Google Shape;6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Acoustic imaging uses speakers and microphones as the transmitter and receiver. It employs acoustics as the medium to create images of the targets. Unlike cameras, acoustics will not be affected by lighting conditions. And they can go through certain materials, allowing for NLOS sensing in some </a:t>
            </a:r>
            <a:r>
              <a:rPr lang="en" b="0" i="0" dirty="0">
                <a:solidFill>
                  <a:srgbClr val="4D5156"/>
                </a:solidFill>
                <a:latin typeface="Roboto"/>
                <a:ea typeface="Roboto"/>
                <a:cs typeface="Roboto"/>
                <a:sym typeface="Roboto"/>
              </a:rPr>
              <a:t>cases</a:t>
            </a:r>
            <a:r>
              <a:rPr lang="en" b="0" i="0" dirty="0">
                <a:solidFill>
                  <a:srgbClr val="0D0D0D"/>
                </a:solidFill>
                <a:latin typeface="Arial"/>
                <a:ea typeface="Arial"/>
                <a:cs typeface="Arial"/>
                <a:sym typeface="Arial"/>
              </a:rPr>
              <a:t>. Besides, acoustics can even penetrate human tissues, making it possible to do some in-body sensing like detecting internal organs.</a:t>
            </a:r>
            <a:endParaRPr dirty="0"/>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D0D0D"/>
                </a:solidFill>
                <a:latin typeface="Arial"/>
                <a:ea typeface="Arial"/>
                <a:cs typeface="Arial"/>
                <a:sym typeface="Arial"/>
              </a:rPr>
              <a:t>We compare our final results with various schemes, each partially disabling some optimizable parameters.We can see from the results, without the metasurface, as in schemes (a) and (b), we can hardly see any objects. With the metasurface,we can see from the (c) to (f), the more parameters we can optimize, the clearer images we can get.Our system can achieve more than eighty </a:t>
            </a:r>
            <a:r>
              <a:rPr lang="en"/>
              <a:t>percent error reduction compared to no metasurface and optimization</a:t>
            </a:r>
            <a:endParaRPr/>
          </a:p>
        </p:txBody>
      </p:sp>
      <p:sp>
        <p:nvSpPr>
          <p:cNvPr id="644" name="Google Shape;64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By re-optimizing the beamforming weights and adjusting the imaging resolution, we can achieve better imaging performance at different distances. Specifically, our imaging system can hold an error lower than 0.1 RMSE at the 135cm away.</a:t>
            </a:r>
            <a:endParaRPr/>
          </a:p>
        </p:txBody>
      </p:sp>
      <p:sp>
        <p:nvSpPr>
          <p:cNvPr id="657" name="Google Shape;65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We also show the various application potentials of our imaging system, such as 3D imaging, our system can achieve less than 0.11 RMSE under various </a:t>
            </a:r>
            <a:r>
              <a:rPr lang="en" altLang="zh-CN" b="0" i="0" dirty="0">
                <a:solidFill>
                  <a:srgbClr val="4D5156"/>
                </a:solidFill>
                <a:effectLst/>
                <a:latin typeface="Roboto" panose="02000000000000000000" pitchFamily="2" charset="0"/>
              </a:rPr>
              <a:t>scenarios.</a:t>
            </a:r>
            <a:endParaRPr dirty="0"/>
          </a:p>
        </p:txBody>
      </p:sp>
      <p:sp>
        <p:nvSpPr>
          <p:cNvPr id="667" name="Google Shape;6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e0a8892b58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e0a8892b58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For</a:t>
            </a:r>
            <a:r>
              <a:rPr lang="zh-CN" altLang="en-US" dirty="0"/>
              <a:t> </a:t>
            </a:r>
            <a:r>
              <a:rPr lang="en-US" altLang="zh-CN" dirty="0"/>
              <a:t>the </a:t>
            </a:r>
            <a:r>
              <a:rPr lang="en" dirty="0"/>
              <a:t>non-line-of-sight imaging, our system can achieve less than 0.12 RMSE under the occlusion of various materials such as clothing, plastic bag and papers.</a:t>
            </a:r>
            <a:endParaRPr dirty="0"/>
          </a:p>
        </p:txBody>
      </p:sp>
      <p:sp>
        <p:nvSpPr>
          <p:cNvPr id="675" name="Google Shape;675;g2e0a8892b58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also test our system’s ability for gesture recognition. The high accuracy shows that our approach can accurately distinguish the shapes of different objects.</a:t>
            </a:r>
            <a:endParaRPr/>
          </a:p>
        </p:txBody>
      </p:sp>
      <p:sp>
        <p:nvSpPr>
          <p:cNvPr id="688" name="Google Shape;68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For the computational cost, it just needs less than 10ms to inference one image, which means that our system can support many real-time applications.</a:t>
            </a:r>
            <a:endParaRPr/>
          </a:p>
        </p:txBody>
      </p:sp>
      <p:sp>
        <p:nvSpPr>
          <p:cNvPr id="696" name="Google Shape;69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10" name="Google Shape;7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Imagine that if we could implement such acoustic imaging functionality using the built-in speakers and microphones on the IoT devices, such as smartphones, smart speakers, or mobile robots. This would open up opportunities to develop entirely new sensing applications.</a:t>
            </a:r>
            <a:endParaRPr dirty="0"/>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For example, we can enable acoustic vision for fine-grained human sensing, like gesture estimation. Also, we can reuse these </a:t>
            </a:r>
            <a:r>
              <a:rPr lang="en" b="0" i="0" dirty="0" err="1">
                <a:solidFill>
                  <a:srgbClr val="0D0D0D"/>
                </a:solidFill>
                <a:latin typeface="Arial"/>
                <a:ea typeface="Arial"/>
                <a:cs typeface="Arial"/>
                <a:sym typeface="Arial"/>
              </a:rPr>
              <a:t>iot</a:t>
            </a:r>
            <a:r>
              <a:rPr lang="en" b="0" i="0" dirty="0">
                <a:solidFill>
                  <a:srgbClr val="0D0D0D"/>
                </a:solidFill>
                <a:latin typeface="Arial"/>
                <a:ea typeface="Arial"/>
                <a:cs typeface="Arial"/>
                <a:sym typeface="Arial"/>
              </a:rPr>
              <a:t> devices as ultrasound in-box detector for security check. Moreover, acoustic imaging could provide fine-grained radar sensing ability, which is particularly useful in scenarios where cameras are disabled. The potential of acoustic imaging doesn’t stop there, and it may even bring new capabilities to healthcare in the near future.</a:t>
            </a:r>
            <a:endParaRPr dirty="0"/>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However, current acoustic imaging methods often rely on expensive and complex array, which makes it difficult </a:t>
            </a:r>
          </a:p>
          <a:p>
            <a:pPr marL="0" lvl="0" indent="0" algn="l" rtl="0">
              <a:spcBef>
                <a:spcPts val="0"/>
              </a:spcBef>
              <a:spcAft>
                <a:spcPts val="0"/>
              </a:spcAft>
              <a:buNone/>
            </a:pPr>
            <a:r>
              <a:rPr lang="en" b="0" i="0" dirty="0">
                <a:solidFill>
                  <a:srgbClr val="0D0D0D"/>
                </a:solidFill>
                <a:latin typeface="Arial"/>
                <a:ea typeface="Arial"/>
                <a:cs typeface="Arial"/>
                <a:sym typeface="Arial"/>
              </a:rPr>
              <a:t>to fully adapt for IoT devices. Some researchers try to address this problem by using device movement and SAR </a:t>
            </a:r>
            <a:r>
              <a:rPr lang="en" b="0" i="0" dirty="0" err="1">
                <a:solidFill>
                  <a:srgbClr val="0D0D0D"/>
                </a:solidFill>
                <a:latin typeface="Arial"/>
                <a:ea typeface="Arial"/>
                <a:cs typeface="Arial"/>
                <a:sym typeface="Arial"/>
              </a:rPr>
              <a:t>algorithms.But</a:t>
            </a:r>
            <a:r>
              <a:rPr lang="en" b="0" i="0" dirty="0">
                <a:solidFill>
                  <a:srgbClr val="0D0D0D"/>
                </a:solidFill>
                <a:latin typeface="Arial"/>
                <a:ea typeface="Arial"/>
                <a:cs typeface="Arial"/>
                <a:sym typeface="Arial"/>
              </a:rPr>
              <a:t> in real world, we can not always ensure sufficient driving force and time to achieve the desire motion. The advanced work uses 3D printed stencil to enable acoustic vision capabilities for microrobots. However, its original intention for ultra-low power consumption and limited expansion design prevent it from producing</a:t>
            </a:r>
            <a:r>
              <a:rPr lang="zh-CN" altLang="en-US" b="0" i="0" dirty="0">
                <a:solidFill>
                  <a:srgbClr val="0D0D0D"/>
                </a:solidFill>
                <a:latin typeface="Arial"/>
                <a:ea typeface="Arial"/>
                <a:cs typeface="Arial"/>
                <a:sym typeface="Arial"/>
              </a:rPr>
              <a:t> </a:t>
            </a:r>
            <a:r>
              <a:rPr lang="en" b="0" i="0" dirty="0">
                <a:solidFill>
                  <a:srgbClr val="0D0D0D"/>
                </a:solidFill>
                <a:latin typeface="Arial"/>
                <a:ea typeface="Arial"/>
                <a:cs typeface="Arial"/>
                <a:sym typeface="Arial"/>
              </a:rPr>
              <a:t>clear images. So enabling low-cost and usable acoustic vision for IoT devices remains an open challenge.</a:t>
            </a:r>
            <a:endParaRPr dirty="0"/>
          </a:p>
        </p:txBody>
      </p:sp>
      <p:sp>
        <p:nvSpPr>
          <p:cNvPr id="156" name="Google Shape;1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For a typical IoT device, we only have a few microphones and speakers available. Especially compared to the optical imaging system with </a:t>
            </a:r>
            <a:r>
              <a:rPr lang="en" dirty="0"/>
              <a:t>millions</a:t>
            </a:r>
            <a:r>
              <a:rPr lang="en" b="0" i="0" dirty="0">
                <a:solidFill>
                  <a:srgbClr val="0D0D0D"/>
                </a:solidFill>
                <a:latin typeface="Arial"/>
                <a:ea typeface="Arial"/>
                <a:cs typeface="Arial"/>
                <a:sym typeface="Arial"/>
              </a:rPr>
              <a:t> detection units, such IoT device seems inadequate for producing high-quality images, Therefore, in our work, we try to answer one question: Can we achieve accurate acoustic imaging on IoT devices?</a:t>
            </a:r>
            <a:br>
              <a:rPr lang="en" dirty="0"/>
            </a:br>
            <a:endParaRPr dirty="0"/>
          </a:p>
        </p:txBody>
      </p:sp>
      <p:sp>
        <p:nvSpPr>
          <p:cNvPr id="171" name="Google Shape;1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We try to answer this question start from the imaging formulation. Assuming we already have microphones and speakers. For imaging the received signal by microphones can be formulated as follows, the speakers will transmit signal after beamforming w, and then passing through a channel between the target and speakers. There are a predefined imaging area, we discretize this area into voxels.</a:t>
            </a:r>
            <a:r>
              <a:rPr lang="en" altLang="zh-CN" b="0" i="0" dirty="0">
                <a:solidFill>
                  <a:srgbClr val="0D0D0D"/>
                </a:solidFill>
                <a:latin typeface="Arial"/>
                <a:ea typeface="Arial"/>
                <a:cs typeface="Arial"/>
                <a:sym typeface="Arial"/>
              </a:rPr>
              <a:t> The value of each voxel represents the signal reflectivity at that point. The target in the imaging area will reflect some signals back to the microphones after passing through another channel between the microphones and the target. We assume the imaging process is based on the AWGN model, so there is a noise </a:t>
            </a:r>
            <a:r>
              <a:rPr lang="en" altLang="zh-CN" b="0" i="0" dirty="0" err="1">
                <a:solidFill>
                  <a:srgbClr val="0D0D0D"/>
                </a:solidFill>
                <a:latin typeface="Arial"/>
                <a:ea typeface="Arial"/>
                <a:cs typeface="Arial"/>
                <a:sym typeface="Arial"/>
              </a:rPr>
              <a:t>item.Therefore</a:t>
            </a:r>
            <a:r>
              <a:rPr lang="en" altLang="zh-CN" b="0" i="0" dirty="0">
                <a:solidFill>
                  <a:srgbClr val="0D0D0D"/>
                </a:solidFill>
                <a:latin typeface="Arial"/>
                <a:ea typeface="Arial"/>
                <a:cs typeface="Arial"/>
                <a:sym typeface="Arial"/>
              </a:rPr>
              <a:t>, </a:t>
            </a:r>
            <a:r>
              <a:rPr lang="en" b="0" i="0" dirty="0">
                <a:solidFill>
                  <a:srgbClr val="0D0D0D"/>
                </a:solidFill>
                <a:latin typeface="Arial"/>
                <a:ea typeface="Arial"/>
                <a:cs typeface="Arial"/>
                <a:sym typeface="Arial"/>
              </a:rPr>
              <a:t>the process can be simplified into a linear problem, here we have </a:t>
            </a:r>
            <a:r>
              <a:rPr lang="en" b="0" i="1" dirty="0">
                <a:solidFill>
                  <a:srgbClr val="0D0D0D"/>
                </a:solidFill>
                <a:latin typeface="Arial"/>
                <a:ea typeface="Arial"/>
                <a:cs typeface="Arial"/>
                <a:sym typeface="Arial"/>
              </a:rPr>
              <a:t>y</a:t>
            </a:r>
            <a:r>
              <a:rPr lang="en" b="0" i="0" dirty="0">
                <a:solidFill>
                  <a:srgbClr val="0D0D0D"/>
                </a:solidFill>
                <a:latin typeface="Arial"/>
                <a:ea typeface="Arial"/>
                <a:cs typeface="Arial"/>
                <a:sym typeface="Arial"/>
              </a:rPr>
              <a:t>=</a:t>
            </a:r>
            <a:r>
              <a:rPr lang="en" b="0" i="1" dirty="0">
                <a:solidFill>
                  <a:srgbClr val="0D0D0D"/>
                </a:solidFill>
                <a:latin typeface="Arial"/>
                <a:ea typeface="Arial"/>
                <a:cs typeface="Arial"/>
                <a:sym typeface="Arial"/>
              </a:rPr>
              <a:t>Ax</a:t>
            </a:r>
            <a:r>
              <a:rPr lang="en" b="0" i="0" dirty="0">
                <a:solidFill>
                  <a:srgbClr val="0D0D0D"/>
                </a:solidFill>
                <a:latin typeface="Arial"/>
                <a:ea typeface="Arial"/>
                <a:cs typeface="Arial"/>
                <a:sym typeface="Arial"/>
              </a:rPr>
              <a:t>, where x is image, y is the samples captured by microphones, and </a:t>
            </a:r>
            <a:r>
              <a:rPr lang="en" b="0" i="1" dirty="0">
                <a:solidFill>
                  <a:srgbClr val="0D0D0D"/>
                </a:solidFill>
                <a:latin typeface="Arial"/>
                <a:ea typeface="Arial"/>
                <a:cs typeface="Arial"/>
                <a:sym typeface="Arial"/>
              </a:rPr>
              <a:t>A</a:t>
            </a:r>
            <a:r>
              <a:rPr lang="en" b="0" i="0" dirty="0">
                <a:solidFill>
                  <a:srgbClr val="0D0D0D"/>
                </a:solidFill>
                <a:latin typeface="Arial"/>
                <a:ea typeface="Arial"/>
                <a:cs typeface="Arial"/>
                <a:sym typeface="Arial"/>
              </a:rPr>
              <a:t> is the measurement matrix. It can be changed by using different beamforming weights. The rows of A is the number of samples, and the columns is the number of pixels that we want to predict. If the sampling is highly sufficient, that means the measurement matrix is rank-sufficient, then we can easily infer the image. However, in most cases, it’s </a:t>
            </a:r>
            <a:r>
              <a:rPr lang="en" b="0" i="0" dirty="0" err="1">
                <a:solidFill>
                  <a:srgbClr val="0D0D0D"/>
                </a:solidFill>
                <a:latin typeface="Arial"/>
                <a:ea typeface="Arial"/>
                <a:cs typeface="Arial"/>
                <a:sym typeface="Arial"/>
              </a:rPr>
              <a:t>undersampled</a:t>
            </a:r>
            <a:r>
              <a:rPr lang="en" b="0" i="0" dirty="0">
                <a:solidFill>
                  <a:srgbClr val="0D0D0D"/>
                </a:solidFill>
                <a:latin typeface="Arial"/>
                <a:ea typeface="Arial"/>
                <a:cs typeface="Arial"/>
                <a:sym typeface="Arial"/>
              </a:rPr>
              <a:t>, so we need to use some optimization algorithms to infer the image, and we should note that the imaging error is closely related to the rank. If we want to get an accurate image, a simple way is to use more transceivers or frequencies to increase non-linear samples. However, using large arrays is costly, and the gain from using multiple frequencies converges quickly. So, for the IoT devices, we need to seek for other acceptable solutions to increase the rank of the measurement matrix. </a:t>
            </a:r>
            <a:endParaRPr dirty="0"/>
          </a:p>
        </p:txBody>
      </p:sp>
      <p:sp>
        <p:nvSpPr>
          <p:cNvPr id="182" name="Google Shape;18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D0D0D"/>
                </a:solidFill>
                <a:latin typeface="Arial"/>
                <a:ea typeface="Arial"/>
                <a:cs typeface="Arial"/>
                <a:sym typeface="Arial"/>
              </a:rPr>
              <a:t>We address this challenge by using a 3D-printed passive acoustic metasurface. This metasurface consist of many cells arranged in half-wavelength patterns. For each cell, we can control the propagation path of the signal by adjusting two length parameters, d1 and d2. We place the metasurface in front of the speakers and microphones as an acoustic lens. Our p</a:t>
            </a:r>
            <a:r>
              <a:rPr lang="en"/>
              <a:t>urpose is not for focusing</a:t>
            </a:r>
            <a:r>
              <a:rPr lang="en" b="0" i="0">
                <a:solidFill>
                  <a:srgbClr val="0D0D0D"/>
                </a:solidFill>
                <a:latin typeface="Arial"/>
                <a:ea typeface="Arial"/>
                <a:cs typeface="Arial"/>
                <a:sym typeface="Arial"/>
              </a:rPr>
              <a:t>, instead, we use the dispersion across different frequencies to generate diverse beam patterns, thereby increasing the rank of the measurement matrix.</a:t>
            </a:r>
            <a:endParaRPr/>
          </a:p>
        </p:txBody>
      </p:sp>
      <p:sp>
        <p:nvSpPr>
          <p:cNvPr id="264" name="Google Shape;26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dirty="0">
                <a:solidFill>
                  <a:srgbClr val="0D0D0D"/>
                </a:solidFill>
                <a:latin typeface="Arial"/>
                <a:ea typeface="Arial"/>
                <a:cs typeface="Arial"/>
                <a:sym typeface="Arial"/>
              </a:rPr>
              <a:t>We can see that in the acoustic field distribution when there is a small array, the ability for beam controlling is very limited. But by plus a </a:t>
            </a:r>
            <a:r>
              <a:rPr lang="en" b="0" i="0" dirty="0" err="1">
                <a:solidFill>
                  <a:srgbClr val="0D0D0D"/>
                </a:solidFill>
                <a:latin typeface="Arial"/>
                <a:ea typeface="Arial"/>
                <a:cs typeface="Arial"/>
                <a:sym typeface="Arial"/>
              </a:rPr>
              <a:t>metasurface</a:t>
            </a:r>
            <a:r>
              <a:rPr lang="en" b="0" i="0" dirty="0">
                <a:solidFill>
                  <a:srgbClr val="0D0D0D"/>
                </a:solidFill>
                <a:latin typeface="Arial"/>
                <a:ea typeface="Arial"/>
                <a:cs typeface="Arial"/>
                <a:sym typeface="Arial"/>
              </a:rPr>
              <a:t>, we can enhance the beamforming capability to a level comparable to using a transceiver array with the same size.</a:t>
            </a:r>
            <a:endParaRPr dirty="0"/>
          </a:p>
        </p:txBody>
      </p:sp>
      <p:sp>
        <p:nvSpPr>
          <p:cNvPr id="307" name="Google Shape;30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
        <p:cNvGrpSpPr/>
        <p:nvPr/>
      </p:nvGrpSpPr>
      <p:grpSpPr>
        <a:xfrm>
          <a:off x="0" y="0"/>
          <a:ext cx="0" cy="0"/>
          <a:chOff x="0" y="0"/>
          <a:chExt cx="0" cy="0"/>
        </a:xfrm>
      </p:grpSpPr>
      <p:sp>
        <p:nvSpPr>
          <p:cNvPr id="26" name="Google Shape;2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4"/>
        <p:cNvGrpSpPr/>
        <p:nvPr/>
      </p:nvGrpSpPr>
      <p:grpSpPr>
        <a:xfrm>
          <a:off x="0" y="0"/>
          <a:ext cx="0" cy="0"/>
          <a:chOff x="0" y="0"/>
          <a:chExt cx="0" cy="0"/>
        </a:xfrm>
      </p:grpSpPr>
      <p:sp>
        <p:nvSpPr>
          <p:cNvPr id="45" name="Google Shape;45;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31.png"/><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32.png"/><Relationship Id="rId9" Type="http://schemas.openxmlformats.org/officeDocument/2006/relationships/image" Target="../media/image72.png"/><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8.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8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gif"/><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323849" y="908854"/>
            <a:ext cx="11544301" cy="304153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4000"/>
              <a:buFont typeface="Arial"/>
              <a:buNone/>
            </a:pPr>
            <a:r>
              <a:rPr lang="en" sz="4000" b="1" i="0" u="none" strike="noStrike" cap="none">
                <a:solidFill>
                  <a:schemeClr val="dk1"/>
                </a:solidFill>
                <a:latin typeface="Arial"/>
                <a:ea typeface="Arial"/>
                <a:cs typeface="Arial"/>
                <a:sym typeface="Arial"/>
              </a:rPr>
              <a:t>Adaptive Metasurface-based Acoustic Imaging using Joint Optimization</a:t>
            </a:r>
            <a:br>
              <a:rPr lang="en" sz="4000" b="1" i="0" u="none" strike="noStrike" cap="none">
                <a:solidFill>
                  <a:schemeClr val="dk1"/>
                </a:solidFill>
                <a:latin typeface="Arial"/>
                <a:ea typeface="Arial"/>
                <a:cs typeface="Arial"/>
                <a:sym typeface="Arial"/>
              </a:rPr>
            </a:br>
            <a:br>
              <a:rPr lang="en" sz="4000" b="1" i="0" u="none" strike="noStrike" cap="none">
                <a:solidFill>
                  <a:schemeClr val="dk1"/>
                </a:solidFill>
                <a:latin typeface="Arial"/>
                <a:ea typeface="Arial"/>
                <a:cs typeface="Arial"/>
                <a:sym typeface="Arial"/>
              </a:rPr>
            </a:br>
            <a:r>
              <a:rPr lang="en" sz="2400" b="1" i="0" u="none" strike="noStrike" cap="none">
                <a:solidFill>
                  <a:schemeClr val="dk1"/>
                </a:solidFill>
                <a:latin typeface="Arial"/>
                <a:ea typeface="Arial"/>
                <a:cs typeface="Arial"/>
                <a:sym typeface="Arial"/>
              </a:rPr>
              <a:t>Yongjian Fu, </a:t>
            </a:r>
            <a:r>
              <a:rPr lang="en" sz="2400" b="0" i="0" u="none" strike="noStrike" cap="none">
                <a:solidFill>
                  <a:schemeClr val="dk1"/>
                </a:solidFill>
                <a:latin typeface="Arial"/>
                <a:ea typeface="Arial"/>
                <a:cs typeface="Arial"/>
                <a:sym typeface="Arial"/>
              </a:rPr>
              <a:t>Yongzhao Zhang, Yu Lu, Lili Qiu, Yi-Chao Chen, Yezhou Wang, </a:t>
            </a:r>
            <a:br>
              <a:rPr lang="en" sz="2400" b="0" i="0" u="none" strike="noStrike" cap="none">
                <a:solidFill>
                  <a:schemeClr val="dk1"/>
                </a:solidFill>
                <a:latin typeface="Arial"/>
                <a:ea typeface="Arial"/>
                <a:cs typeface="Arial"/>
                <a:sym typeface="Arial"/>
              </a:rPr>
            </a:br>
            <a:r>
              <a:rPr lang="en" sz="2400" b="0" i="0" u="none" strike="noStrike" cap="none">
                <a:solidFill>
                  <a:schemeClr val="dk1"/>
                </a:solidFill>
                <a:latin typeface="Arial"/>
                <a:ea typeface="Arial"/>
                <a:cs typeface="Arial"/>
                <a:sym typeface="Arial"/>
              </a:rPr>
              <a:t>Mei Wang, Yijie Li, Ju Ren, Yaoxue Zhang</a:t>
            </a:r>
            <a:endParaRPr sz="4000" b="0" i="0" u="none" strike="noStrike" cap="none">
              <a:solidFill>
                <a:schemeClr val="dk1"/>
              </a:solidFill>
              <a:latin typeface="Arial"/>
              <a:ea typeface="Arial"/>
              <a:cs typeface="Arial"/>
              <a:sym typeface="Arial"/>
            </a:endParaRPr>
          </a:p>
        </p:txBody>
      </p:sp>
      <p:grpSp>
        <p:nvGrpSpPr>
          <p:cNvPr id="90" name="Google Shape;90;p1"/>
          <p:cNvGrpSpPr/>
          <p:nvPr/>
        </p:nvGrpSpPr>
        <p:grpSpPr>
          <a:xfrm>
            <a:off x="1120457" y="4289238"/>
            <a:ext cx="9739633" cy="1421637"/>
            <a:chOff x="1120457" y="4612795"/>
            <a:chExt cx="9739633" cy="1421637"/>
          </a:xfrm>
        </p:grpSpPr>
        <p:pic>
          <p:nvPicPr>
            <p:cNvPr id="91" name="Google Shape;91;p1" descr="Central South University - Wikipedia"/>
            <p:cNvPicPr preferRelativeResize="0"/>
            <p:nvPr/>
          </p:nvPicPr>
          <p:blipFill rotWithShape="1">
            <a:blip r:embed="rId3">
              <a:alphaModFix/>
            </a:blip>
            <a:srcRect/>
            <a:stretch/>
          </p:blipFill>
          <p:spPr>
            <a:xfrm>
              <a:off x="1120457" y="4612795"/>
              <a:ext cx="1251944" cy="1251944"/>
            </a:xfrm>
            <a:prstGeom prst="rect">
              <a:avLst/>
            </a:prstGeom>
            <a:noFill/>
            <a:ln>
              <a:noFill/>
            </a:ln>
          </p:spPr>
        </p:pic>
        <p:pic>
          <p:nvPicPr>
            <p:cNvPr id="92" name="Google Shape;92;p1" descr="Shanghai Jiao Tong University - Wikipedia"/>
            <p:cNvPicPr preferRelativeResize="0"/>
            <p:nvPr/>
          </p:nvPicPr>
          <p:blipFill rotWithShape="1">
            <a:blip r:embed="rId4">
              <a:alphaModFix/>
            </a:blip>
            <a:srcRect/>
            <a:stretch/>
          </p:blipFill>
          <p:spPr>
            <a:xfrm>
              <a:off x="2838450" y="4612795"/>
              <a:ext cx="1251944" cy="1251944"/>
            </a:xfrm>
            <a:prstGeom prst="rect">
              <a:avLst/>
            </a:prstGeom>
            <a:noFill/>
            <a:ln>
              <a:noFill/>
            </a:ln>
          </p:spPr>
        </p:pic>
        <p:pic>
          <p:nvPicPr>
            <p:cNvPr id="93" name="Google Shape;93;p1" descr="Erfan Shayegani on LinkedIn: #microsoft ..."/>
            <p:cNvPicPr preferRelativeResize="0"/>
            <p:nvPr/>
          </p:nvPicPr>
          <p:blipFill rotWithShape="1">
            <a:blip r:embed="rId5">
              <a:alphaModFix/>
            </a:blip>
            <a:srcRect/>
            <a:stretch/>
          </p:blipFill>
          <p:spPr>
            <a:xfrm>
              <a:off x="4640307" y="4669945"/>
              <a:ext cx="2754883" cy="1364487"/>
            </a:xfrm>
            <a:prstGeom prst="rect">
              <a:avLst/>
            </a:prstGeom>
            <a:noFill/>
            <a:ln>
              <a:noFill/>
            </a:ln>
          </p:spPr>
        </p:pic>
        <p:pic>
          <p:nvPicPr>
            <p:cNvPr id="94" name="Google Shape;94;p1" descr="University of Texas at Austin - Wikipedia"/>
            <p:cNvPicPr preferRelativeResize="0"/>
            <p:nvPr/>
          </p:nvPicPr>
          <p:blipFill rotWithShape="1">
            <a:blip r:embed="rId6">
              <a:alphaModFix/>
            </a:blip>
            <a:srcRect/>
            <a:stretch/>
          </p:blipFill>
          <p:spPr>
            <a:xfrm>
              <a:off x="7890152" y="4612795"/>
              <a:ext cx="1251944" cy="1251944"/>
            </a:xfrm>
            <a:prstGeom prst="rect">
              <a:avLst/>
            </a:prstGeom>
            <a:noFill/>
            <a:ln>
              <a:noFill/>
            </a:ln>
          </p:spPr>
        </p:pic>
        <p:pic>
          <p:nvPicPr>
            <p:cNvPr id="95" name="Google Shape;95;p1" descr="Tsinghua University - Wikipedia"/>
            <p:cNvPicPr preferRelativeResize="0"/>
            <p:nvPr/>
          </p:nvPicPr>
          <p:blipFill rotWithShape="1">
            <a:blip r:embed="rId7">
              <a:alphaModFix/>
            </a:blip>
            <a:srcRect/>
            <a:stretch/>
          </p:blipFill>
          <p:spPr>
            <a:xfrm>
              <a:off x="9608145" y="4627083"/>
              <a:ext cx="1251945" cy="1251945"/>
            </a:xfrm>
            <a:prstGeom prst="rect">
              <a:avLst/>
            </a:prstGeom>
            <a:noFill/>
            <a:ln>
              <a:noFill/>
            </a:ln>
          </p:spPr>
        </p:pic>
      </p:grpSp>
      <p:sp>
        <p:nvSpPr>
          <p:cNvPr id="96" name="Google Shape;96;p1"/>
          <p:cNvSpPr txBox="1"/>
          <p:nvPr/>
        </p:nvSpPr>
        <p:spPr>
          <a:xfrm>
            <a:off x="4568867" y="6239603"/>
            <a:ext cx="36758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b="0" i="0" u="none" strike="noStrike" cap="none">
                <a:solidFill>
                  <a:schemeClr val="dk1"/>
                </a:solidFill>
                <a:latin typeface="Helvetica Neue"/>
                <a:ea typeface="Helvetica Neue"/>
                <a:cs typeface="Helvetica Neue"/>
                <a:sym typeface="Helvetica Neue"/>
              </a:rPr>
              <a:t>ACM MobiSys 2024</a:t>
            </a:r>
            <a:endParaRPr sz="2400">
              <a:solidFill>
                <a:schemeClr val="dk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0"/>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Integrating Acoustic Metasurface as Device Shell</a:t>
            </a:r>
            <a:endParaRPr sz="3200" b="1">
              <a:solidFill>
                <a:schemeClr val="lt1"/>
              </a:solidFill>
              <a:latin typeface="Arial"/>
              <a:ea typeface="Arial"/>
              <a:cs typeface="Arial"/>
              <a:sym typeface="Arial"/>
            </a:endParaRPr>
          </a:p>
        </p:txBody>
      </p:sp>
      <p:grpSp>
        <p:nvGrpSpPr>
          <p:cNvPr id="323" name="Google Shape;323;p10"/>
          <p:cNvGrpSpPr/>
          <p:nvPr/>
        </p:nvGrpSpPr>
        <p:grpSpPr>
          <a:xfrm>
            <a:off x="2811469" y="1471896"/>
            <a:ext cx="7275698" cy="4815992"/>
            <a:chOff x="2662033" y="1097517"/>
            <a:chExt cx="8426728" cy="5564541"/>
          </a:xfrm>
        </p:grpSpPr>
        <p:pic>
          <p:nvPicPr>
            <p:cNvPr id="324" name="Google Shape;324;p10" descr="Speech Recognition"/>
            <p:cNvPicPr preferRelativeResize="0"/>
            <p:nvPr/>
          </p:nvPicPr>
          <p:blipFill rotWithShape="1">
            <a:blip r:embed="rId3">
              <a:alphaModFix/>
            </a:blip>
            <a:srcRect l="-1" t="11868" r="62717"/>
            <a:stretch/>
          </p:blipFill>
          <p:spPr>
            <a:xfrm flipH="1">
              <a:off x="9244417" y="1097517"/>
              <a:ext cx="1844344" cy="2083989"/>
            </a:xfrm>
            <a:prstGeom prst="rect">
              <a:avLst/>
            </a:prstGeom>
            <a:noFill/>
            <a:ln>
              <a:noFill/>
            </a:ln>
          </p:spPr>
        </p:pic>
        <p:pic>
          <p:nvPicPr>
            <p:cNvPr id="325" name="Google Shape;325;p10"/>
            <p:cNvPicPr preferRelativeResize="0"/>
            <p:nvPr/>
          </p:nvPicPr>
          <p:blipFill rotWithShape="1">
            <a:blip r:embed="rId4">
              <a:alphaModFix/>
            </a:blip>
            <a:srcRect/>
            <a:stretch/>
          </p:blipFill>
          <p:spPr>
            <a:xfrm rot="9271390">
              <a:off x="6618042" y="2491739"/>
              <a:ext cx="2722628" cy="699308"/>
            </a:xfrm>
            <a:prstGeom prst="rect">
              <a:avLst/>
            </a:prstGeom>
            <a:noFill/>
            <a:ln>
              <a:noFill/>
            </a:ln>
          </p:spPr>
        </p:pic>
        <p:pic>
          <p:nvPicPr>
            <p:cNvPr id="326" name="Google Shape;326;p10"/>
            <p:cNvPicPr preferRelativeResize="0"/>
            <p:nvPr/>
          </p:nvPicPr>
          <p:blipFill rotWithShape="1">
            <a:blip r:embed="rId5">
              <a:alphaModFix/>
            </a:blip>
            <a:srcRect/>
            <a:stretch/>
          </p:blipFill>
          <p:spPr>
            <a:xfrm rot="-8863962">
              <a:off x="2686799" y="2524407"/>
              <a:ext cx="2623561" cy="838567"/>
            </a:xfrm>
            <a:prstGeom prst="rect">
              <a:avLst/>
            </a:prstGeom>
            <a:noFill/>
            <a:ln>
              <a:noFill/>
            </a:ln>
          </p:spPr>
        </p:pic>
        <p:pic>
          <p:nvPicPr>
            <p:cNvPr id="327" name="Google Shape;327;p10"/>
            <p:cNvPicPr preferRelativeResize="0"/>
            <p:nvPr/>
          </p:nvPicPr>
          <p:blipFill rotWithShape="1">
            <a:blip r:embed="rId6">
              <a:alphaModFix/>
            </a:blip>
            <a:srcRect l="38767" t="31245" r="31937" b="6243"/>
            <a:stretch/>
          </p:blipFill>
          <p:spPr>
            <a:xfrm>
              <a:off x="4936824" y="3268352"/>
              <a:ext cx="2276973" cy="3393706"/>
            </a:xfrm>
            <a:prstGeom prst="rect">
              <a:avLst/>
            </a:prstGeom>
            <a:noFill/>
            <a:ln>
              <a:noFill/>
            </a:ln>
          </p:spPr>
        </p:pic>
        <p:sp>
          <p:nvSpPr>
            <p:cNvPr id="328" name="Google Shape;328;p10"/>
            <p:cNvSpPr/>
            <p:nvPr/>
          </p:nvSpPr>
          <p:spPr>
            <a:xfrm>
              <a:off x="6527464" y="4806192"/>
              <a:ext cx="122922" cy="75451"/>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10"/>
            <p:cNvSpPr/>
            <p:nvPr/>
          </p:nvSpPr>
          <p:spPr>
            <a:xfrm>
              <a:off x="5535519" y="4724645"/>
              <a:ext cx="122922" cy="75451"/>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10"/>
            <p:cNvSpPr/>
            <p:nvPr/>
          </p:nvSpPr>
          <p:spPr>
            <a:xfrm>
              <a:off x="6711578" y="4371771"/>
              <a:ext cx="122922" cy="75451"/>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10"/>
            <p:cNvSpPr/>
            <p:nvPr/>
          </p:nvSpPr>
          <p:spPr>
            <a:xfrm>
              <a:off x="5809310" y="4267446"/>
              <a:ext cx="122922" cy="75451"/>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 name="Google Shape;332;p10"/>
            <p:cNvSpPr txBox="1"/>
            <p:nvPr/>
          </p:nvSpPr>
          <p:spPr>
            <a:xfrm>
              <a:off x="2731719" y="4522654"/>
              <a:ext cx="204996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Helvetica Neue"/>
                  <a:ea typeface="Helvetica Neue"/>
                  <a:cs typeface="Helvetica Neue"/>
                  <a:sym typeface="Helvetica Neue"/>
                </a:rPr>
                <a:t>Passive Structure</a:t>
              </a:r>
              <a:endParaRPr sz="2400" b="1">
                <a:solidFill>
                  <a:schemeClr val="dk1"/>
                </a:solidFill>
                <a:latin typeface="Helvetica Neue"/>
                <a:ea typeface="Helvetica Neue"/>
                <a:cs typeface="Helvetica Neue"/>
                <a:sym typeface="Helvetica Neue"/>
              </a:endParaRPr>
            </a:p>
          </p:txBody>
        </p:sp>
        <p:cxnSp>
          <p:nvCxnSpPr>
            <p:cNvPr id="333" name="Google Shape;333;p10"/>
            <p:cNvCxnSpPr/>
            <p:nvPr/>
          </p:nvCxnSpPr>
          <p:spPr>
            <a:xfrm rot="10800000" flipH="1">
              <a:off x="4440738" y="4267446"/>
              <a:ext cx="656158" cy="388067"/>
            </a:xfrm>
            <a:prstGeom prst="straightConnector1">
              <a:avLst/>
            </a:prstGeom>
            <a:noFill/>
            <a:ln w="63500" cap="flat" cmpd="sng">
              <a:solidFill>
                <a:srgbClr val="C00000"/>
              </a:solidFill>
              <a:prstDash val="solid"/>
              <a:miter lim="800000"/>
              <a:headEnd type="none" w="sm" len="sm"/>
              <a:tailEnd type="triangle" w="med" len="med"/>
            </a:ln>
          </p:spPr>
        </p:cxnSp>
        <p:sp>
          <p:nvSpPr>
            <p:cNvPr id="334" name="Google Shape;334;p10"/>
            <p:cNvSpPr txBox="1"/>
            <p:nvPr/>
          </p:nvSpPr>
          <p:spPr>
            <a:xfrm>
              <a:off x="7593031" y="4793540"/>
              <a:ext cx="2414476" cy="5334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Helvetica Neue"/>
                  <a:ea typeface="Helvetica Neue"/>
                  <a:cs typeface="Helvetica Neue"/>
                  <a:sym typeface="Helvetica Neue"/>
                </a:rPr>
                <a:t>Mic Array</a:t>
              </a:r>
              <a:endParaRPr sz="2400" b="1">
                <a:solidFill>
                  <a:schemeClr val="dk1"/>
                </a:solidFill>
                <a:latin typeface="Helvetica Neue"/>
                <a:ea typeface="Helvetica Neue"/>
                <a:cs typeface="Helvetica Neue"/>
                <a:sym typeface="Helvetica Neue"/>
              </a:endParaRPr>
            </a:p>
          </p:txBody>
        </p:sp>
        <p:cxnSp>
          <p:nvCxnSpPr>
            <p:cNvPr id="335" name="Google Shape;335;p10"/>
            <p:cNvCxnSpPr/>
            <p:nvPr/>
          </p:nvCxnSpPr>
          <p:spPr>
            <a:xfrm rot="10800000">
              <a:off x="7073319" y="4647061"/>
              <a:ext cx="797693" cy="318144"/>
            </a:xfrm>
            <a:prstGeom prst="straightConnector1">
              <a:avLst/>
            </a:prstGeom>
            <a:noFill/>
            <a:ln w="63500" cap="flat" cmpd="sng">
              <a:solidFill>
                <a:srgbClr val="C00000"/>
              </a:solidFill>
              <a:prstDash val="solid"/>
              <a:miter lim="800000"/>
              <a:headEnd type="none" w="sm" len="sm"/>
              <a:tailEnd type="triangle" w="med" len="med"/>
            </a:ln>
          </p:spPr>
        </p:cxnSp>
        <p:sp>
          <p:nvSpPr>
            <p:cNvPr id="336" name="Google Shape;336;p10"/>
            <p:cNvSpPr txBox="1"/>
            <p:nvPr/>
          </p:nvSpPr>
          <p:spPr>
            <a:xfrm rot="-1505650">
              <a:off x="7201663" y="3107069"/>
              <a:ext cx="2054888" cy="3991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Speech</a:t>
              </a:r>
              <a:endParaRPr/>
            </a:p>
          </p:txBody>
        </p:sp>
        <p:sp>
          <p:nvSpPr>
            <p:cNvPr id="337" name="Google Shape;337;p10"/>
            <p:cNvSpPr txBox="1"/>
            <p:nvPr/>
          </p:nvSpPr>
          <p:spPr>
            <a:xfrm rot="1775465">
              <a:off x="2626577" y="3220067"/>
              <a:ext cx="2054888" cy="3991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000" b="1">
                  <a:solidFill>
                    <a:schemeClr val="dk1"/>
                  </a:solidFill>
                  <a:latin typeface="Helvetica Neue"/>
                  <a:ea typeface="Helvetica Neue"/>
                  <a:cs typeface="Helvetica Neue"/>
                  <a:sym typeface="Helvetica Neue"/>
                </a:rPr>
                <a:t>Ultrasound</a:t>
              </a:r>
              <a:endParaRPr/>
            </a:p>
          </p:txBody>
        </p:sp>
      </p:grpSp>
      <p:pic>
        <p:nvPicPr>
          <p:cNvPr id="338" name="Google Shape;338;p10" descr="体大肠肝肺心脏白色背景扁平体型人体解剖器官小肠位置向量例证. 插画包括有健康, 背包, 图画, 例证- 203768545"/>
          <p:cNvPicPr preferRelativeResize="0"/>
          <p:nvPr/>
        </p:nvPicPr>
        <p:blipFill rotWithShape="1">
          <a:blip r:embed="rId7">
            <a:alphaModFix/>
          </a:blip>
          <a:srcRect l="10086" r="8815"/>
          <a:stretch/>
        </p:blipFill>
        <p:spPr>
          <a:xfrm>
            <a:off x="1276545" y="1421096"/>
            <a:ext cx="1713389" cy="18379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1"/>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Enhanced Measurement Matrix using Metasurface</a:t>
            </a:r>
            <a:endParaRPr sz="3200" b="1">
              <a:solidFill>
                <a:schemeClr val="lt1"/>
              </a:solidFill>
              <a:latin typeface="Arial"/>
              <a:ea typeface="Arial"/>
              <a:cs typeface="Arial"/>
              <a:sym typeface="Arial"/>
            </a:endParaRPr>
          </a:p>
        </p:txBody>
      </p:sp>
      <p:grpSp>
        <p:nvGrpSpPr>
          <p:cNvPr id="345" name="Google Shape;345;p11"/>
          <p:cNvGrpSpPr/>
          <p:nvPr/>
        </p:nvGrpSpPr>
        <p:grpSpPr>
          <a:xfrm>
            <a:off x="367772" y="1618906"/>
            <a:ext cx="5844821" cy="4364314"/>
            <a:chOff x="431004" y="1538242"/>
            <a:chExt cx="6041306" cy="4434779"/>
          </a:xfrm>
        </p:grpSpPr>
        <p:cxnSp>
          <p:nvCxnSpPr>
            <p:cNvPr id="346" name="Google Shape;346;p11"/>
            <p:cNvCxnSpPr/>
            <p:nvPr/>
          </p:nvCxnSpPr>
          <p:spPr>
            <a:xfrm rot="10800000" flipH="1">
              <a:off x="1670197" y="1905246"/>
              <a:ext cx="3565124" cy="3"/>
            </a:xfrm>
            <a:prstGeom prst="straightConnector1">
              <a:avLst/>
            </a:prstGeom>
            <a:noFill/>
            <a:ln w="38100" cap="flat" cmpd="sng">
              <a:solidFill>
                <a:srgbClr val="C55A11"/>
              </a:solidFill>
              <a:prstDash val="dash"/>
              <a:miter lim="800000"/>
              <a:headEnd type="none" w="sm" len="sm"/>
              <a:tailEnd type="triangle" w="med" len="med"/>
            </a:ln>
          </p:spPr>
        </p:cxnSp>
        <p:pic>
          <p:nvPicPr>
            <p:cNvPr id="347" name="Google Shape;347;p11"/>
            <p:cNvPicPr preferRelativeResize="0"/>
            <p:nvPr/>
          </p:nvPicPr>
          <p:blipFill rotWithShape="1">
            <a:blip r:embed="rId3">
              <a:alphaModFix/>
            </a:blip>
            <a:srcRect/>
            <a:stretch/>
          </p:blipFill>
          <p:spPr>
            <a:xfrm>
              <a:off x="1958624" y="3905570"/>
              <a:ext cx="426405" cy="426405"/>
            </a:xfrm>
            <a:prstGeom prst="rect">
              <a:avLst/>
            </a:prstGeom>
            <a:noFill/>
            <a:ln>
              <a:noFill/>
            </a:ln>
          </p:spPr>
        </p:pic>
        <p:sp>
          <p:nvSpPr>
            <p:cNvPr id="348" name="Google Shape;348;p11"/>
            <p:cNvSpPr/>
            <p:nvPr/>
          </p:nvSpPr>
          <p:spPr>
            <a:xfrm>
              <a:off x="818331" y="2384061"/>
              <a:ext cx="1145467" cy="1140051"/>
            </a:xfrm>
            <a:prstGeom prst="roundRect">
              <a:avLst>
                <a:gd name="adj" fmla="val 747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sp>
          <p:nvSpPr>
            <p:cNvPr id="349" name="Google Shape;349;p11"/>
            <p:cNvSpPr txBox="1"/>
            <p:nvPr/>
          </p:nvSpPr>
          <p:spPr>
            <a:xfrm rot="5400000">
              <a:off x="1621563" y="2812933"/>
              <a:ext cx="50176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Helvetica Neue"/>
                  <a:ea typeface="Helvetica Neue"/>
                  <a:cs typeface="Helvetica Neue"/>
                  <a:sym typeface="Helvetica Neue"/>
                </a:rPr>
                <a:t>…</a:t>
              </a:r>
              <a:endParaRPr sz="1800" b="1">
                <a:solidFill>
                  <a:schemeClr val="dk1"/>
                </a:solidFill>
                <a:latin typeface="Helvetica Neue"/>
                <a:ea typeface="Helvetica Neue"/>
                <a:cs typeface="Helvetica Neue"/>
                <a:sym typeface="Helvetica Neue"/>
              </a:endParaRPr>
            </a:p>
          </p:txBody>
        </p:sp>
        <p:pic>
          <p:nvPicPr>
            <p:cNvPr id="350" name="Google Shape;350;p11"/>
            <p:cNvPicPr preferRelativeResize="0"/>
            <p:nvPr/>
          </p:nvPicPr>
          <p:blipFill rotWithShape="1">
            <a:blip r:embed="rId4">
              <a:alphaModFix/>
            </a:blip>
            <a:srcRect/>
            <a:stretch/>
          </p:blipFill>
          <p:spPr>
            <a:xfrm>
              <a:off x="2039729" y="3045169"/>
              <a:ext cx="324555" cy="324555"/>
            </a:xfrm>
            <a:prstGeom prst="rect">
              <a:avLst/>
            </a:prstGeom>
            <a:noFill/>
            <a:ln>
              <a:noFill/>
            </a:ln>
          </p:spPr>
        </p:pic>
        <p:sp>
          <p:nvSpPr>
            <p:cNvPr id="351" name="Google Shape;351;p11"/>
            <p:cNvSpPr/>
            <p:nvPr/>
          </p:nvSpPr>
          <p:spPr>
            <a:xfrm>
              <a:off x="2617593" y="2313303"/>
              <a:ext cx="456877" cy="1283506"/>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pic>
          <p:nvPicPr>
            <p:cNvPr id="352" name="Google Shape;352;p11" descr="Wifi Signal Svg Png Icon Free Download (#29319) - OnlineWebFonts.COM"/>
            <p:cNvPicPr preferRelativeResize="0"/>
            <p:nvPr/>
          </p:nvPicPr>
          <p:blipFill rotWithShape="1">
            <a:blip r:embed="rId5">
              <a:alphaModFix/>
            </a:blip>
            <a:srcRect/>
            <a:stretch/>
          </p:blipFill>
          <p:spPr>
            <a:xfrm rot="5400000">
              <a:off x="2649493" y="2512440"/>
              <a:ext cx="373462" cy="281698"/>
            </a:xfrm>
            <a:prstGeom prst="rect">
              <a:avLst/>
            </a:prstGeom>
            <a:noFill/>
            <a:ln>
              <a:noFill/>
            </a:ln>
          </p:spPr>
        </p:pic>
        <p:sp>
          <p:nvSpPr>
            <p:cNvPr id="353" name="Google Shape;353;p11"/>
            <p:cNvSpPr/>
            <p:nvPr/>
          </p:nvSpPr>
          <p:spPr>
            <a:xfrm>
              <a:off x="3438835" y="2031902"/>
              <a:ext cx="367601" cy="3211098"/>
            </a:xfrm>
            <a:prstGeom prst="roundRect">
              <a:avLst>
                <a:gd name="adj" fmla="val 16667"/>
              </a:avLst>
            </a:prstGeom>
            <a:solidFill>
              <a:srgbClr val="D8E2F3"/>
            </a:solidFill>
            <a:ln w="381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54" name="Google Shape;354;p11"/>
            <p:cNvGrpSpPr/>
            <p:nvPr/>
          </p:nvGrpSpPr>
          <p:grpSpPr>
            <a:xfrm>
              <a:off x="3568577" y="2110848"/>
              <a:ext cx="105205" cy="3057182"/>
              <a:chOff x="3316617" y="1451424"/>
              <a:chExt cx="79820" cy="2788226"/>
            </a:xfrm>
          </p:grpSpPr>
          <p:sp>
            <p:nvSpPr>
              <p:cNvPr id="355" name="Google Shape;355;p11"/>
              <p:cNvSpPr/>
              <p:nvPr/>
            </p:nvSpPr>
            <p:spPr>
              <a:xfrm>
                <a:off x="3317967" y="1917187"/>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11"/>
              <p:cNvSpPr/>
              <p:nvPr/>
            </p:nvSpPr>
            <p:spPr>
              <a:xfrm>
                <a:off x="3317967" y="2149363"/>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7" name="Google Shape;357;p11"/>
              <p:cNvSpPr/>
              <p:nvPr/>
            </p:nvSpPr>
            <p:spPr>
              <a:xfrm>
                <a:off x="3317967" y="2381009"/>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8" name="Google Shape;358;p11"/>
              <p:cNvSpPr/>
              <p:nvPr/>
            </p:nvSpPr>
            <p:spPr>
              <a:xfrm>
                <a:off x="3317967" y="2613185"/>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9" name="Google Shape;359;p11"/>
              <p:cNvSpPr/>
              <p:nvPr/>
            </p:nvSpPr>
            <p:spPr>
              <a:xfrm>
                <a:off x="3317967" y="2845361"/>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11"/>
              <p:cNvSpPr/>
              <p:nvPr/>
            </p:nvSpPr>
            <p:spPr>
              <a:xfrm>
                <a:off x="3317967" y="3077007"/>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1" name="Google Shape;361;p11"/>
              <p:cNvSpPr/>
              <p:nvPr/>
            </p:nvSpPr>
            <p:spPr>
              <a:xfrm>
                <a:off x="3317967" y="3309183"/>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2" name="Google Shape;362;p11"/>
              <p:cNvSpPr/>
              <p:nvPr/>
            </p:nvSpPr>
            <p:spPr>
              <a:xfrm>
                <a:off x="3317967" y="3541360"/>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3" name="Google Shape;363;p11"/>
              <p:cNvSpPr/>
              <p:nvPr/>
            </p:nvSpPr>
            <p:spPr>
              <a:xfrm>
                <a:off x="3317967" y="3773005"/>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4" name="Google Shape;364;p11"/>
              <p:cNvSpPr/>
              <p:nvPr/>
            </p:nvSpPr>
            <p:spPr>
              <a:xfrm>
                <a:off x="3317967" y="4005182"/>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5" name="Google Shape;365;p11"/>
              <p:cNvSpPr/>
              <p:nvPr/>
            </p:nvSpPr>
            <p:spPr>
              <a:xfrm>
                <a:off x="3316617" y="1451424"/>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6" name="Google Shape;366;p11"/>
              <p:cNvSpPr/>
              <p:nvPr/>
            </p:nvSpPr>
            <p:spPr>
              <a:xfrm>
                <a:off x="3316617" y="1683600"/>
                <a:ext cx="78470" cy="234468"/>
              </a:xfrm>
              <a:prstGeom prst="roundRect">
                <a:avLst>
                  <a:gd name="adj" fmla="val 16667"/>
                </a:avLst>
              </a:prstGeom>
              <a:solidFill>
                <a:srgbClr val="FEE599"/>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67" name="Google Shape;367;p11"/>
            <p:cNvGrpSpPr/>
            <p:nvPr/>
          </p:nvGrpSpPr>
          <p:grpSpPr>
            <a:xfrm>
              <a:off x="5453989" y="3584361"/>
              <a:ext cx="84004" cy="351477"/>
              <a:chOff x="7766420" y="3174030"/>
              <a:chExt cx="142573" cy="554855"/>
            </a:xfrm>
          </p:grpSpPr>
          <p:sp>
            <p:nvSpPr>
              <p:cNvPr id="368" name="Google Shape;368;p11"/>
              <p:cNvSpPr/>
              <p:nvPr/>
            </p:nvSpPr>
            <p:spPr>
              <a:xfrm>
                <a:off x="7766420" y="3378200"/>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369" name="Google Shape;369;p11"/>
              <p:cNvSpPr/>
              <p:nvPr/>
            </p:nvSpPr>
            <p:spPr>
              <a:xfrm>
                <a:off x="7766420" y="3588208"/>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370" name="Google Shape;370;p11"/>
              <p:cNvSpPr/>
              <p:nvPr/>
            </p:nvSpPr>
            <p:spPr>
              <a:xfrm>
                <a:off x="7768316" y="3174030"/>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sp>
          <p:nvSpPr>
            <p:cNvPr id="371" name="Google Shape;371;p11"/>
            <p:cNvSpPr txBox="1"/>
            <p:nvPr/>
          </p:nvSpPr>
          <p:spPr>
            <a:xfrm>
              <a:off x="1813128" y="1987823"/>
              <a:ext cx="1832060" cy="349326"/>
            </a:xfrm>
            <a:prstGeom prst="rect">
              <a:avLst/>
            </a:prstGeom>
            <a:blipFill rotWithShape="1">
              <a:blip r:embed="rId6">
                <a:alphaModFix/>
              </a:blip>
              <a:stretch>
                <a:fillRect t="-3446" b="-172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72" name="Google Shape;372;p11"/>
            <p:cNvSpPr txBox="1"/>
            <p:nvPr/>
          </p:nvSpPr>
          <p:spPr>
            <a:xfrm>
              <a:off x="3652377" y="2130141"/>
              <a:ext cx="1807440" cy="349326"/>
            </a:xfrm>
            <a:prstGeom prst="rect">
              <a:avLst/>
            </a:prstGeom>
            <a:blipFill rotWithShape="1">
              <a:blip r:embed="rId7">
                <a:alphaModFix/>
              </a:blip>
              <a:stretch>
                <a:fillRect t="-3446" b="-172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73" name="Google Shape;373;p11"/>
            <p:cNvSpPr txBox="1"/>
            <p:nvPr/>
          </p:nvSpPr>
          <p:spPr>
            <a:xfrm>
              <a:off x="1913779" y="4970778"/>
              <a:ext cx="1641668" cy="349326"/>
            </a:xfrm>
            <a:prstGeom prst="rect">
              <a:avLst/>
            </a:prstGeom>
            <a:blipFill rotWithShape="1">
              <a:blip r:embed="rId8">
                <a:alphaModFix/>
              </a:blip>
              <a:stretch>
                <a:fillRect t="-7405" b="-222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74" name="Google Shape;374;p11"/>
            <p:cNvSpPr txBox="1"/>
            <p:nvPr/>
          </p:nvSpPr>
          <p:spPr>
            <a:xfrm>
              <a:off x="431004" y="3508035"/>
              <a:ext cx="207879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Speaker Array</a:t>
              </a:r>
              <a:endParaRPr sz="1600" b="1">
                <a:solidFill>
                  <a:schemeClr val="dk1"/>
                </a:solidFill>
                <a:latin typeface="Helvetica Neue"/>
                <a:ea typeface="Helvetica Neue"/>
                <a:cs typeface="Helvetica Neue"/>
                <a:sym typeface="Helvetica Neue"/>
              </a:endParaRPr>
            </a:p>
          </p:txBody>
        </p:sp>
        <p:sp>
          <p:nvSpPr>
            <p:cNvPr id="375" name="Google Shape;375;p11"/>
            <p:cNvSpPr txBox="1"/>
            <p:nvPr/>
          </p:nvSpPr>
          <p:spPr>
            <a:xfrm>
              <a:off x="1953263" y="1538242"/>
              <a:ext cx="3029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C55A11"/>
                  </a:solidFill>
                  <a:latin typeface="Helvetica Neue"/>
                  <a:ea typeface="Helvetica Neue"/>
                  <a:cs typeface="Helvetica Neue"/>
                  <a:sym typeface="Helvetica Neue"/>
                </a:rPr>
                <a:t>Forward propagation</a:t>
              </a:r>
              <a:endParaRPr sz="1800" b="1">
                <a:solidFill>
                  <a:srgbClr val="C55A11"/>
                </a:solidFill>
                <a:latin typeface="Helvetica Neue"/>
                <a:ea typeface="Helvetica Neue"/>
                <a:cs typeface="Helvetica Neue"/>
                <a:sym typeface="Helvetica Neue"/>
              </a:endParaRPr>
            </a:p>
          </p:txBody>
        </p:sp>
        <p:cxnSp>
          <p:nvCxnSpPr>
            <p:cNvPr id="376" name="Google Shape;376;p11"/>
            <p:cNvCxnSpPr/>
            <p:nvPr/>
          </p:nvCxnSpPr>
          <p:spPr>
            <a:xfrm rot="10800000">
              <a:off x="1661405" y="5596134"/>
              <a:ext cx="3603870" cy="13217"/>
            </a:xfrm>
            <a:prstGeom prst="straightConnector1">
              <a:avLst/>
            </a:prstGeom>
            <a:noFill/>
            <a:ln w="38100" cap="flat" cmpd="sng">
              <a:solidFill>
                <a:srgbClr val="548135"/>
              </a:solidFill>
              <a:prstDash val="dash"/>
              <a:miter lim="800000"/>
              <a:headEnd type="none" w="sm" len="sm"/>
              <a:tailEnd type="triangle" w="med" len="med"/>
            </a:ln>
          </p:spPr>
        </p:cxnSp>
        <p:sp>
          <p:nvSpPr>
            <p:cNvPr id="377" name="Google Shape;377;p11"/>
            <p:cNvSpPr txBox="1"/>
            <p:nvPr/>
          </p:nvSpPr>
          <p:spPr>
            <a:xfrm>
              <a:off x="2860318" y="5237894"/>
              <a:ext cx="1754512" cy="344020"/>
            </a:xfrm>
            <a:prstGeom prst="rect">
              <a:avLst/>
            </a:prstGeom>
            <a:blipFill rotWithShape="1">
              <a:blip r:embed="rId9">
                <a:alphaModFix/>
              </a:blip>
              <a:stretch>
                <a:fillRect t="-3569" b="-214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78" name="Google Shape;378;p11"/>
            <p:cNvSpPr txBox="1"/>
            <p:nvPr/>
          </p:nvSpPr>
          <p:spPr>
            <a:xfrm>
              <a:off x="1963389" y="5603689"/>
              <a:ext cx="3029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548135"/>
                  </a:solidFill>
                  <a:latin typeface="Helvetica Neue"/>
                  <a:ea typeface="Helvetica Neue"/>
                  <a:cs typeface="Helvetica Neue"/>
                  <a:sym typeface="Helvetica Neue"/>
                </a:rPr>
                <a:t>Backward propagation</a:t>
              </a:r>
              <a:endParaRPr sz="1800" b="1">
                <a:solidFill>
                  <a:srgbClr val="548135"/>
                </a:solidFill>
                <a:latin typeface="Helvetica Neue"/>
                <a:ea typeface="Helvetica Neue"/>
                <a:cs typeface="Helvetica Neue"/>
                <a:sym typeface="Helvetica Neue"/>
              </a:endParaRPr>
            </a:p>
          </p:txBody>
        </p:sp>
        <p:sp>
          <p:nvSpPr>
            <p:cNvPr id="379" name="Google Shape;379;p11"/>
            <p:cNvSpPr txBox="1"/>
            <p:nvPr/>
          </p:nvSpPr>
          <p:spPr>
            <a:xfrm>
              <a:off x="3720176" y="4858926"/>
              <a:ext cx="1641667" cy="349326"/>
            </a:xfrm>
            <a:prstGeom prst="rect">
              <a:avLst/>
            </a:prstGeom>
            <a:blipFill rotWithShape="1">
              <a:blip r:embed="rId10">
                <a:alphaModFix/>
              </a:blip>
              <a:stretch>
                <a:fillRect t="-3569" b="-1785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grpSp>
          <p:nvGrpSpPr>
            <p:cNvPr id="380" name="Google Shape;380;p11"/>
            <p:cNvGrpSpPr/>
            <p:nvPr/>
          </p:nvGrpSpPr>
          <p:grpSpPr>
            <a:xfrm>
              <a:off x="4100052" y="2459585"/>
              <a:ext cx="517007" cy="1131392"/>
              <a:chOff x="6765015" y="1799653"/>
              <a:chExt cx="468263" cy="1476278"/>
            </a:xfrm>
          </p:grpSpPr>
          <p:sp>
            <p:nvSpPr>
              <p:cNvPr id="381" name="Google Shape;381;p11"/>
              <p:cNvSpPr/>
              <p:nvPr/>
            </p:nvSpPr>
            <p:spPr>
              <a:xfrm>
                <a:off x="6765015" y="1799653"/>
                <a:ext cx="468263" cy="1476278"/>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pic>
            <p:nvPicPr>
              <p:cNvPr id="382" name="Google Shape;382;p11" descr="Wifi Signal Svg Png Icon Free Download (#29319) - OnlineWebFonts.COM"/>
              <p:cNvPicPr preferRelativeResize="0"/>
              <p:nvPr/>
            </p:nvPicPr>
            <p:blipFill rotWithShape="1">
              <a:blip r:embed="rId5">
                <a:alphaModFix/>
              </a:blip>
              <a:srcRect/>
              <a:stretch/>
            </p:blipFill>
            <p:spPr>
              <a:xfrm rot="5400000">
                <a:off x="6840525" y="2634441"/>
                <a:ext cx="276101" cy="165465"/>
              </a:xfrm>
              <a:prstGeom prst="rect">
                <a:avLst/>
              </a:prstGeom>
              <a:noFill/>
              <a:ln>
                <a:noFill/>
              </a:ln>
            </p:spPr>
          </p:pic>
          <p:pic>
            <p:nvPicPr>
              <p:cNvPr id="383" name="Google Shape;383;p11" descr="Wifi Signal Svg Png Icon Free Download (#29319) - OnlineWebFonts.COM"/>
              <p:cNvPicPr preferRelativeResize="0"/>
              <p:nvPr/>
            </p:nvPicPr>
            <p:blipFill rotWithShape="1">
              <a:blip r:embed="rId5">
                <a:alphaModFix/>
              </a:blip>
              <a:srcRect/>
              <a:stretch/>
            </p:blipFill>
            <p:spPr>
              <a:xfrm rot="5400000">
                <a:off x="6843920" y="2277211"/>
                <a:ext cx="276101" cy="158680"/>
              </a:xfrm>
              <a:prstGeom prst="rect">
                <a:avLst/>
              </a:prstGeom>
              <a:noFill/>
              <a:ln>
                <a:noFill/>
              </a:ln>
            </p:spPr>
          </p:pic>
          <p:pic>
            <p:nvPicPr>
              <p:cNvPr id="384" name="Google Shape;384;p11" descr="Wifi Signal Svg Png Icon Free Download (#29319) - OnlineWebFonts.COM"/>
              <p:cNvPicPr preferRelativeResize="0"/>
              <p:nvPr/>
            </p:nvPicPr>
            <p:blipFill rotWithShape="1">
              <a:blip r:embed="rId5">
                <a:alphaModFix/>
              </a:blip>
              <a:srcRect/>
              <a:stretch/>
            </p:blipFill>
            <p:spPr>
              <a:xfrm rot="5400000">
                <a:off x="6840524" y="2981193"/>
                <a:ext cx="276101" cy="165467"/>
              </a:xfrm>
              <a:prstGeom prst="rect">
                <a:avLst/>
              </a:prstGeom>
              <a:noFill/>
              <a:ln>
                <a:noFill/>
              </a:ln>
            </p:spPr>
          </p:pic>
          <p:pic>
            <p:nvPicPr>
              <p:cNvPr id="385" name="Google Shape;385;p11" descr="Wifi Signal Svg Png Icon Free Download (#29319) - OnlineWebFonts.COM"/>
              <p:cNvPicPr preferRelativeResize="0"/>
              <p:nvPr/>
            </p:nvPicPr>
            <p:blipFill rotWithShape="1">
              <a:blip r:embed="rId5">
                <a:alphaModFix/>
              </a:blip>
              <a:srcRect/>
              <a:stretch/>
            </p:blipFill>
            <p:spPr>
              <a:xfrm rot="5400000">
                <a:off x="6843924" y="1927720"/>
                <a:ext cx="276101" cy="158677"/>
              </a:xfrm>
              <a:prstGeom prst="rect">
                <a:avLst/>
              </a:prstGeom>
              <a:noFill/>
              <a:ln>
                <a:noFill/>
              </a:ln>
            </p:spPr>
          </p:pic>
        </p:grpSp>
        <p:grpSp>
          <p:nvGrpSpPr>
            <p:cNvPr id="386" name="Google Shape;386;p11"/>
            <p:cNvGrpSpPr/>
            <p:nvPr/>
          </p:nvGrpSpPr>
          <p:grpSpPr>
            <a:xfrm>
              <a:off x="4116637" y="3725550"/>
              <a:ext cx="499839" cy="1151712"/>
              <a:chOff x="6763420" y="3349323"/>
              <a:chExt cx="470844" cy="1489787"/>
            </a:xfrm>
          </p:grpSpPr>
          <p:sp>
            <p:nvSpPr>
              <p:cNvPr id="387" name="Google Shape;387;p11"/>
              <p:cNvSpPr/>
              <p:nvPr/>
            </p:nvSpPr>
            <p:spPr>
              <a:xfrm>
                <a:off x="6763420" y="3349323"/>
                <a:ext cx="470844" cy="1489787"/>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pic>
            <p:nvPicPr>
              <p:cNvPr id="388" name="Google Shape;388;p11" descr="Wifi Signal Svg Png Icon Free Download (#29319) - OnlineWebFonts.COM"/>
              <p:cNvPicPr preferRelativeResize="0"/>
              <p:nvPr/>
            </p:nvPicPr>
            <p:blipFill rotWithShape="1">
              <a:blip r:embed="rId11">
                <a:alphaModFix/>
              </a:blip>
              <a:srcRect/>
              <a:stretch/>
            </p:blipFill>
            <p:spPr>
              <a:xfrm rot="-5400000" flipH="1">
                <a:off x="6861980" y="3474324"/>
                <a:ext cx="276101" cy="194384"/>
              </a:xfrm>
              <a:prstGeom prst="rect">
                <a:avLst/>
              </a:prstGeom>
              <a:noFill/>
              <a:ln>
                <a:noFill/>
              </a:ln>
            </p:spPr>
          </p:pic>
          <p:pic>
            <p:nvPicPr>
              <p:cNvPr id="389" name="Google Shape;389;p11" descr="Wifi Signal Svg Png Icon Free Download (#29319) - OnlineWebFonts.COM"/>
              <p:cNvPicPr preferRelativeResize="0"/>
              <p:nvPr/>
            </p:nvPicPr>
            <p:blipFill rotWithShape="1">
              <a:blip r:embed="rId11">
                <a:alphaModFix/>
              </a:blip>
              <a:srcRect/>
              <a:stretch/>
            </p:blipFill>
            <p:spPr>
              <a:xfrm rot="-5400000" flipH="1">
                <a:off x="6861979" y="3820392"/>
                <a:ext cx="276101" cy="194385"/>
              </a:xfrm>
              <a:prstGeom prst="rect">
                <a:avLst/>
              </a:prstGeom>
              <a:noFill/>
              <a:ln>
                <a:noFill/>
              </a:ln>
            </p:spPr>
          </p:pic>
          <p:pic>
            <p:nvPicPr>
              <p:cNvPr id="390" name="Google Shape;390;p11" descr="Wifi Signal Svg Png Icon Free Download (#29319) - OnlineWebFonts.COM"/>
              <p:cNvPicPr preferRelativeResize="0"/>
              <p:nvPr/>
            </p:nvPicPr>
            <p:blipFill rotWithShape="1">
              <a:blip r:embed="rId11">
                <a:alphaModFix/>
              </a:blip>
              <a:srcRect/>
              <a:stretch/>
            </p:blipFill>
            <p:spPr>
              <a:xfrm rot="-5400000" flipH="1">
                <a:off x="6860629" y="4162769"/>
                <a:ext cx="276101" cy="191682"/>
              </a:xfrm>
              <a:prstGeom prst="rect">
                <a:avLst/>
              </a:prstGeom>
              <a:noFill/>
              <a:ln>
                <a:noFill/>
              </a:ln>
            </p:spPr>
          </p:pic>
          <p:pic>
            <p:nvPicPr>
              <p:cNvPr id="391" name="Google Shape;391;p11" descr="Wifi Signal Svg Png Icon Free Download (#29319) - OnlineWebFonts.COM"/>
              <p:cNvPicPr preferRelativeResize="0"/>
              <p:nvPr/>
            </p:nvPicPr>
            <p:blipFill rotWithShape="1">
              <a:blip r:embed="rId11">
                <a:alphaModFix/>
              </a:blip>
              <a:srcRect/>
              <a:stretch/>
            </p:blipFill>
            <p:spPr>
              <a:xfrm rot="-5400000" flipH="1">
                <a:off x="6860629" y="4517253"/>
                <a:ext cx="276101" cy="191686"/>
              </a:xfrm>
              <a:prstGeom prst="rect">
                <a:avLst/>
              </a:prstGeom>
              <a:noFill/>
              <a:ln>
                <a:noFill/>
              </a:ln>
            </p:spPr>
          </p:pic>
        </p:grpSp>
        <p:sp>
          <p:nvSpPr>
            <p:cNvPr id="392" name="Google Shape;392;p11"/>
            <p:cNvSpPr/>
            <p:nvPr/>
          </p:nvSpPr>
          <p:spPr>
            <a:xfrm>
              <a:off x="2622481" y="3669328"/>
              <a:ext cx="451406" cy="1338535"/>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pic>
          <p:nvPicPr>
            <p:cNvPr id="393" name="Google Shape;393;p11"/>
            <p:cNvPicPr preferRelativeResize="0"/>
            <p:nvPr/>
          </p:nvPicPr>
          <p:blipFill rotWithShape="1">
            <a:blip r:embed="rId4">
              <a:alphaModFix/>
            </a:blip>
            <a:srcRect/>
            <a:stretch/>
          </p:blipFill>
          <p:spPr>
            <a:xfrm>
              <a:off x="2038908" y="2456493"/>
              <a:ext cx="324555" cy="324555"/>
            </a:xfrm>
            <a:prstGeom prst="rect">
              <a:avLst/>
            </a:prstGeom>
            <a:noFill/>
            <a:ln>
              <a:noFill/>
            </a:ln>
          </p:spPr>
        </p:pic>
        <p:sp>
          <p:nvSpPr>
            <p:cNvPr id="394" name="Google Shape;394;p11"/>
            <p:cNvSpPr txBox="1"/>
            <p:nvPr/>
          </p:nvSpPr>
          <p:spPr>
            <a:xfrm>
              <a:off x="4440934" y="4527300"/>
              <a:ext cx="2031376" cy="338554"/>
            </a:xfrm>
            <a:prstGeom prst="rect">
              <a:avLst/>
            </a:prstGeom>
            <a:blipFill rotWithShape="1">
              <a:blip r:embed="rId12">
                <a:alphaModFix/>
              </a:blip>
              <a:stretch>
                <a:fillRect t="-3703" b="-259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395" name="Google Shape;395;p11"/>
            <p:cNvCxnSpPr>
              <a:endCxn id="396" idx="0"/>
            </p:cNvCxnSpPr>
            <p:nvPr/>
          </p:nvCxnSpPr>
          <p:spPr>
            <a:xfrm flipH="1">
              <a:off x="5093707" y="3325767"/>
              <a:ext cx="299700" cy="276000"/>
            </a:xfrm>
            <a:prstGeom prst="straightConnector1">
              <a:avLst/>
            </a:prstGeom>
            <a:noFill/>
            <a:ln w="38100" cap="flat" cmpd="sng">
              <a:solidFill>
                <a:schemeClr val="dk1"/>
              </a:solidFill>
              <a:prstDash val="solid"/>
              <a:miter lim="800000"/>
              <a:headEnd type="none" w="sm" len="sm"/>
              <a:tailEnd type="triangle" w="med" len="med"/>
            </a:ln>
          </p:spPr>
        </p:cxnSp>
        <p:sp>
          <p:nvSpPr>
            <p:cNvPr id="396" name="Google Shape;396;p11"/>
            <p:cNvSpPr txBox="1"/>
            <p:nvPr/>
          </p:nvSpPr>
          <p:spPr>
            <a:xfrm>
              <a:off x="4640706" y="3601767"/>
              <a:ext cx="906001" cy="338554"/>
            </a:xfrm>
            <a:prstGeom prst="rect">
              <a:avLst/>
            </a:prstGeom>
            <a:blipFill rotWithShape="1">
              <a:blip r:embed="rId13">
                <a:alphaModFix/>
              </a:blip>
              <a:stretch>
                <a:fillRect t="-7405" b="-222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97" name="Google Shape;397;p11"/>
            <p:cNvSpPr txBox="1"/>
            <p:nvPr/>
          </p:nvSpPr>
          <p:spPr>
            <a:xfrm>
              <a:off x="707322" y="5007045"/>
              <a:ext cx="142414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Mic Array</a:t>
              </a:r>
              <a:endParaRPr sz="1600" b="1">
                <a:solidFill>
                  <a:schemeClr val="dk1"/>
                </a:solidFill>
                <a:latin typeface="Helvetica Neue"/>
                <a:ea typeface="Helvetica Neue"/>
                <a:cs typeface="Helvetica Neue"/>
                <a:sym typeface="Helvetica Neue"/>
              </a:endParaRPr>
            </a:p>
          </p:txBody>
        </p:sp>
        <p:pic>
          <p:nvPicPr>
            <p:cNvPr id="398" name="Google Shape;398;p11"/>
            <p:cNvPicPr preferRelativeResize="0"/>
            <p:nvPr/>
          </p:nvPicPr>
          <p:blipFill rotWithShape="1">
            <a:blip r:embed="rId3">
              <a:alphaModFix/>
            </a:blip>
            <a:srcRect/>
            <a:stretch/>
          </p:blipFill>
          <p:spPr>
            <a:xfrm>
              <a:off x="1954034" y="4499454"/>
              <a:ext cx="426405" cy="426405"/>
            </a:xfrm>
            <a:prstGeom prst="rect">
              <a:avLst/>
            </a:prstGeom>
            <a:noFill/>
            <a:ln>
              <a:noFill/>
            </a:ln>
          </p:spPr>
        </p:pic>
        <p:grpSp>
          <p:nvGrpSpPr>
            <p:cNvPr id="399" name="Google Shape;399;p11"/>
            <p:cNvGrpSpPr/>
            <p:nvPr/>
          </p:nvGrpSpPr>
          <p:grpSpPr>
            <a:xfrm>
              <a:off x="1284613" y="2435508"/>
              <a:ext cx="305037" cy="280736"/>
              <a:chOff x="1287173" y="2491755"/>
              <a:chExt cx="450934" cy="415216"/>
            </a:xfrm>
          </p:grpSpPr>
          <p:sp>
            <p:nvSpPr>
              <p:cNvPr id="400" name="Google Shape;400;p11"/>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1" name="Google Shape;401;p11"/>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402" name="Google Shape;402;p11"/>
            <p:cNvCxnSpPr>
              <a:stCxn id="400" idx="6"/>
              <a:endCxn id="393" idx="1"/>
            </p:cNvCxnSpPr>
            <p:nvPr/>
          </p:nvCxnSpPr>
          <p:spPr>
            <a:xfrm>
              <a:off x="1488590" y="2615909"/>
              <a:ext cx="550200" cy="3000"/>
            </a:xfrm>
            <a:prstGeom prst="straightConnector1">
              <a:avLst/>
            </a:prstGeom>
            <a:noFill/>
            <a:ln w="28575" cap="flat" cmpd="sng">
              <a:solidFill>
                <a:schemeClr val="dk1"/>
              </a:solidFill>
              <a:prstDash val="solid"/>
              <a:miter lim="800000"/>
              <a:headEnd type="none" w="sm" len="sm"/>
              <a:tailEnd type="none" w="sm" len="sm"/>
            </a:ln>
          </p:spPr>
        </p:cxnSp>
        <p:sp>
          <p:nvSpPr>
            <p:cNvPr id="403" name="Google Shape;403;p11"/>
            <p:cNvSpPr txBox="1"/>
            <p:nvPr/>
          </p:nvSpPr>
          <p:spPr>
            <a:xfrm>
              <a:off x="956169" y="2665081"/>
              <a:ext cx="133138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cxnSp>
          <p:nvCxnSpPr>
            <p:cNvPr id="404" name="Google Shape;404;p11"/>
            <p:cNvCxnSpPr>
              <a:endCxn id="400" idx="2"/>
            </p:cNvCxnSpPr>
            <p:nvPr/>
          </p:nvCxnSpPr>
          <p:spPr>
            <a:xfrm rot="10800000" flipH="1">
              <a:off x="973793" y="2615909"/>
              <a:ext cx="332400" cy="1200"/>
            </a:xfrm>
            <a:prstGeom prst="straightConnector1">
              <a:avLst/>
            </a:prstGeom>
            <a:noFill/>
            <a:ln w="28575" cap="flat" cmpd="sng">
              <a:solidFill>
                <a:schemeClr val="dk1"/>
              </a:solidFill>
              <a:prstDash val="solid"/>
              <a:miter lim="800000"/>
              <a:headEnd type="none" w="sm" len="sm"/>
              <a:tailEnd type="none" w="sm" len="sm"/>
            </a:ln>
          </p:spPr>
        </p:cxnSp>
        <p:cxnSp>
          <p:nvCxnSpPr>
            <p:cNvPr id="405" name="Google Shape;405;p11"/>
            <p:cNvCxnSpPr/>
            <p:nvPr/>
          </p:nvCxnSpPr>
          <p:spPr>
            <a:xfrm>
              <a:off x="978807" y="2605745"/>
              <a:ext cx="0" cy="612156"/>
            </a:xfrm>
            <a:prstGeom prst="straightConnector1">
              <a:avLst/>
            </a:prstGeom>
            <a:noFill/>
            <a:ln w="28575" cap="flat" cmpd="sng">
              <a:solidFill>
                <a:schemeClr val="dk1"/>
              </a:solidFill>
              <a:prstDash val="solid"/>
              <a:miter lim="800000"/>
              <a:headEnd type="none" w="sm" len="sm"/>
              <a:tailEnd type="none" w="sm" len="sm"/>
            </a:ln>
          </p:spPr>
        </p:cxnSp>
        <p:cxnSp>
          <p:nvCxnSpPr>
            <p:cNvPr id="406" name="Google Shape;406;p11"/>
            <p:cNvCxnSpPr>
              <a:endCxn id="407" idx="2"/>
            </p:cNvCxnSpPr>
            <p:nvPr/>
          </p:nvCxnSpPr>
          <p:spPr>
            <a:xfrm>
              <a:off x="972191" y="3214732"/>
              <a:ext cx="328800" cy="0"/>
            </a:xfrm>
            <a:prstGeom prst="straightConnector1">
              <a:avLst/>
            </a:prstGeom>
            <a:noFill/>
            <a:ln w="28575" cap="flat" cmpd="sng">
              <a:solidFill>
                <a:schemeClr val="dk1"/>
              </a:solidFill>
              <a:prstDash val="solid"/>
              <a:miter lim="800000"/>
              <a:headEnd type="none" w="sm" len="sm"/>
              <a:tailEnd type="none" w="sm" len="sm"/>
            </a:ln>
          </p:spPr>
        </p:cxnSp>
        <p:grpSp>
          <p:nvGrpSpPr>
            <p:cNvPr id="408" name="Google Shape;408;p11"/>
            <p:cNvGrpSpPr/>
            <p:nvPr/>
          </p:nvGrpSpPr>
          <p:grpSpPr>
            <a:xfrm>
              <a:off x="1279411" y="3034331"/>
              <a:ext cx="305037" cy="280736"/>
              <a:chOff x="1287173" y="2491755"/>
              <a:chExt cx="450934" cy="415216"/>
            </a:xfrm>
          </p:grpSpPr>
          <p:sp>
            <p:nvSpPr>
              <p:cNvPr id="407" name="Google Shape;407;p11"/>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9" name="Google Shape;409;p11"/>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410" name="Google Shape;410;p11"/>
            <p:cNvCxnSpPr>
              <a:stCxn id="407" idx="6"/>
              <a:endCxn id="350" idx="1"/>
            </p:cNvCxnSpPr>
            <p:nvPr/>
          </p:nvCxnSpPr>
          <p:spPr>
            <a:xfrm rot="10800000" flipH="1">
              <a:off x="1483388" y="3207532"/>
              <a:ext cx="556200" cy="7200"/>
            </a:xfrm>
            <a:prstGeom prst="straightConnector1">
              <a:avLst/>
            </a:prstGeom>
            <a:noFill/>
            <a:ln w="28575" cap="flat" cmpd="sng">
              <a:solidFill>
                <a:schemeClr val="dk1"/>
              </a:solidFill>
              <a:prstDash val="solid"/>
              <a:miter lim="800000"/>
              <a:headEnd type="none" w="sm" len="sm"/>
              <a:tailEnd type="none" w="sm" len="sm"/>
            </a:ln>
          </p:spPr>
        </p:cxnSp>
        <p:sp>
          <p:nvSpPr>
            <p:cNvPr id="411" name="Google Shape;411;p11"/>
            <p:cNvSpPr txBox="1"/>
            <p:nvPr/>
          </p:nvSpPr>
          <p:spPr>
            <a:xfrm>
              <a:off x="918661" y="3244933"/>
              <a:ext cx="133138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sp>
          <p:nvSpPr>
            <p:cNvPr id="412" name="Google Shape;412;p11"/>
            <p:cNvSpPr/>
            <p:nvPr/>
          </p:nvSpPr>
          <p:spPr>
            <a:xfrm>
              <a:off x="800067" y="3868920"/>
              <a:ext cx="1145467" cy="1140051"/>
            </a:xfrm>
            <a:prstGeom prst="roundRect">
              <a:avLst>
                <a:gd name="adj" fmla="val 747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sp>
          <p:nvSpPr>
            <p:cNvPr id="413" name="Google Shape;413;p11"/>
            <p:cNvSpPr txBox="1"/>
            <p:nvPr/>
          </p:nvSpPr>
          <p:spPr>
            <a:xfrm rot="5400000">
              <a:off x="1603299" y="4297792"/>
              <a:ext cx="50176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Helvetica Neue"/>
                  <a:ea typeface="Helvetica Neue"/>
                  <a:cs typeface="Helvetica Neue"/>
                  <a:sym typeface="Helvetica Neue"/>
                </a:rPr>
                <a:t>…</a:t>
              </a:r>
              <a:endParaRPr sz="1800" b="1">
                <a:solidFill>
                  <a:schemeClr val="dk1"/>
                </a:solidFill>
                <a:latin typeface="Helvetica Neue"/>
                <a:ea typeface="Helvetica Neue"/>
                <a:cs typeface="Helvetica Neue"/>
                <a:sym typeface="Helvetica Neue"/>
              </a:endParaRPr>
            </a:p>
          </p:txBody>
        </p:sp>
        <p:grpSp>
          <p:nvGrpSpPr>
            <p:cNvPr id="414" name="Google Shape;414;p11"/>
            <p:cNvGrpSpPr/>
            <p:nvPr/>
          </p:nvGrpSpPr>
          <p:grpSpPr>
            <a:xfrm>
              <a:off x="1266349" y="3920367"/>
              <a:ext cx="305037" cy="280736"/>
              <a:chOff x="1287173" y="2491755"/>
              <a:chExt cx="450934" cy="415216"/>
            </a:xfrm>
          </p:grpSpPr>
          <p:sp>
            <p:nvSpPr>
              <p:cNvPr id="415" name="Google Shape;415;p11"/>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16" name="Google Shape;416;p11"/>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417" name="Google Shape;417;p11"/>
            <p:cNvCxnSpPr>
              <a:stCxn id="415" idx="6"/>
            </p:cNvCxnSpPr>
            <p:nvPr/>
          </p:nvCxnSpPr>
          <p:spPr>
            <a:xfrm>
              <a:off x="1470326" y="4100768"/>
              <a:ext cx="550200" cy="3000"/>
            </a:xfrm>
            <a:prstGeom prst="straightConnector1">
              <a:avLst/>
            </a:prstGeom>
            <a:noFill/>
            <a:ln w="28575" cap="flat" cmpd="sng">
              <a:solidFill>
                <a:schemeClr val="dk1"/>
              </a:solidFill>
              <a:prstDash val="solid"/>
              <a:miter lim="800000"/>
              <a:headEnd type="none" w="sm" len="sm"/>
              <a:tailEnd type="none" w="sm" len="sm"/>
            </a:ln>
          </p:spPr>
        </p:cxnSp>
        <p:sp>
          <p:nvSpPr>
            <p:cNvPr id="418" name="Google Shape;418;p11"/>
            <p:cNvSpPr txBox="1"/>
            <p:nvPr/>
          </p:nvSpPr>
          <p:spPr>
            <a:xfrm>
              <a:off x="937905" y="4149940"/>
              <a:ext cx="133138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cxnSp>
          <p:nvCxnSpPr>
            <p:cNvPr id="419" name="Google Shape;419;p11"/>
            <p:cNvCxnSpPr>
              <a:endCxn id="415" idx="2"/>
            </p:cNvCxnSpPr>
            <p:nvPr/>
          </p:nvCxnSpPr>
          <p:spPr>
            <a:xfrm rot="10800000" flipH="1">
              <a:off x="955529" y="4100768"/>
              <a:ext cx="332400" cy="1200"/>
            </a:xfrm>
            <a:prstGeom prst="straightConnector1">
              <a:avLst/>
            </a:prstGeom>
            <a:noFill/>
            <a:ln w="28575" cap="flat" cmpd="sng">
              <a:solidFill>
                <a:schemeClr val="dk1"/>
              </a:solidFill>
              <a:prstDash val="solid"/>
              <a:miter lim="800000"/>
              <a:headEnd type="none" w="sm" len="sm"/>
              <a:tailEnd type="none" w="sm" len="sm"/>
            </a:ln>
          </p:spPr>
        </p:cxnSp>
        <p:cxnSp>
          <p:nvCxnSpPr>
            <p:cNvPr id="420" name="Google Shape;420;p11"/>
            <p:cNvCxnSpPr/>
            <p:nvPr/>
          </p:nvCxnSpPr>
          <p:spPr>
            <a:xfrm>
              <a:off x="960543" y="4090604"/>
              <a:ext cx="0" cy="612156"/>
            </a:xfrm>
            <a:prstGeom prst="straightConnector1">
              <a:avLst/>
            </a:prstGeom>
            <a:noFill/>
            <a:ln w="28575" cap="flat" cmpd="sng">
              <a:solidFill>
                <a:schemeClr val="dk1"/>
              </a:solidFill>
              <a:prstDash val="solid"/>
              <a:miter lim="800000"/>
              <a:headEnd type="none" w="sm" len="sm"/>
              <a:tailEnd type="none" w="sm" len="sm"/>
            </a:ln>
          </p:spPr>
        </p:cxnSp>
        <p:cxnSp>
          <p:nvCxnSpPr>
            <p:cNvPr id="421" name="Google Shape;421;p11"/>
            <p:cNvCxnSpPr>
              <a:endCxn id="422" idx="2"/>
            </p:cNvCxnSpPr>
            <p:nvPr/>
          </p:nvCxnSpPr>
          <p:spPr>
            <a:xfrm>
              <a:off x="953927" y="4699591"/>
              <a:ext cx="328800" cy="0"/>
            </a:xfrm>
            <a:prstGeom prst="straightConnector1">
              <a:avLst/>
            </a:prstGeom>
            <a:noFill/>
            <a:ln w="28575" cap="flat" cmpd="sng">
              <a:solidFill>
                <a:schemeClr val="dk1"/>
              </a:solidFill>
              <a:prstDash val="solid"/>
              <a:miter lim="800000"/>
              <a:headEnd type="none" w="sm" len="sm"/>
              <a:tailEnd type="none" w="sm" len="sm"/>
            </a:ln>
          </p:spPr>
        </p:cxnSp>
        <p:grpSp>
          <p:nvGrpSpPr>
            <p:cNvPr id="423" name="Google Shape;423;p11"/>
            <p:cNvGrpSpPr/>
            <p:nvPr/>
          </p:nvGrpSpPr>
          <p:grpSpPr>
            <a:xfrm>
              <a:off x="1261147" y="4519190"/>
              <a:ext cx="305037" cy="280736"/>
              <a:chOff x="1287173" y="2491755"/>
              <a:chExt cx="450934" cy="415216"/>
            </a:xfrm>
          </p:grpSpPr>
          <p:sp>
            <p:nvSpPr>
              <p:cNvPr id="422" name="Google Shape;422;p11"/>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24" name="Google Shape;424;p11"/>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425" name="Google Shape;425;p11"/>
            <p:cNvCxnSpPr>
              <a:stCxn id="422" idx="6"/>
            </p:cNvCxnSpPr>
            <p:nvPr/>
          </p:nvCxnSpPr>
          <p:spPr>
            <a:xfrm rot="10800000" flipH="1">
              <a:off x="1465124" y="4692391"/>
              <a:ext cx="556200" cy="7200"/>
            </a:xfrm>
            <a:prstGeom prst="straightConnector1">
              <a:avLst/>
            </a:prstGeom>
            <a:noFill/>
            <a:ln w="28575" cap="flat" cmpd="sng">
              <a:solidFill>
                <a:schemeClr val="dk1"/>
              </a:solidFill>
              <a:prstDash val="solid"/>
              <a:miter lim="800000"/>
              <a:headEnd type="none" w="sm" len="sm"/>
              <a:tailEnd type="none" w="sm" len="sm"/>
            </a:ln>
          </p:spPr>
        </p:cxnSp>
        <p:sp>
          <p:nvSpPr>
            <p:cNvPr id="426" name="Google Shape;426;p11"/>
            <p:cNvSpPr txBox="1"/>
            <p:nvPr/>
          </p:nvSpPr>
          <p:spPr>
            <a:xfrm>
              <a:off x="892777" y="4729792"/>
              <a:ext cx="1331385"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sp>
          <p:nvSpPr>
            <p:cNvPr id="427" name="Google Shape;427;p11"/>
            <p:cNvSpPr txBox="1"/>
            <p:nvPr/>
          </p:nvSpPr>
          <p:spPr>
            <a:xfrm>
              <a:off x="731071" y="2075636"/>
              <a:ext cx="1490280" cy="338554"/>
            </a:xfrm>
            <a:prstGeom prst="rect">
              <a:avLst/>
            </a:prstGeom>
            <a:blipFill rotWithShape="1">
              <a:blip r:embed="rId14">
                <a:alphaModFix/>
              </a:blip>
              <a:stretch>
                <a:fillRect l="-1738" t="-3703" b="-259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pic>
          <p:nvPicPr>
            <p:cNvPr id="428" name="Google Shape;428;p11" descr="Wifi Signal Svg Png Icon Free Download (#29319) - OnlineWebFonts.COM"/>
            <p:cNvPicPr preferRelativeResize="0"/>
            <p:nvPr/>
          </p:nvPicPr>
          <p:blipFill rotWithShape="1">
            <a:blip r:embed="rId5">
              <a:alphaModFix/>
            </a:blip>
            <a:srcRect/>
            <a:stretch/>
          </p:blipFill>
          <p:spPr>
            <a:xfrm rot="5400000">
              <a:off x="2641403" y="3074650"/>
              <a:ext cx="373462" cy="281698"/>
            </a:xfrm>
            <a:prstGeom prst="rect">
              <a:avLst/>
            </a:prstGeom>
            <a:noFill/>
            <a:ln>
              <a:noFill/>
            </a:ln>
          </p:spPr>
        </p:pic>
        <p:pic>
          <p:nvPicPr>
            <p:cNvPr id="429" name="Google Shape;429;p11" descr="Wifi Signal Svg Png Icon Free Download (#29319) - OnlineWebFonts.COM"/>
            <p:cNvPicPr preferRelativeResize="0"/>
            <p:nvPr/>
          </p:nvPicPr>
          <p:blipFill rotWithShape="1">
            <a:blip r:embed="rId11">
              <a:alphaModFix/>
            </a:blip>
            <a:srcRect/>
            <a:stretch/>
          </p:blipFill>
          <p:spPr>
            <a:xfrm rot="-5400000" flipH="1">
              <a:off x="2673953" y="3953119"/>
              <a:ext cx="373462" cy="281698"/>
            </a:xfrm>
            <a:prstGeom prst="rect">
              <a:avLst/>
            </a:prstGeom>
            <a:noFill/>
            <a:ln>
              <a:noFill/>
            </a:ln>
          </p:spPr>
        </p:pic>
        <p:pic>
          <p:nvPicPr>
            <p:cNvPr id="430" name="Google Shape;430;p11" descr="Wifi Signal Svg Png Icon Free Download (#29319) - OnlineWebFonts.COM"/>
            <p:cNvPicPr preferRelativeResize="0"/>
            <p:nvPr/>
          </p:nvPicPr>
          <p:blipFill rotWithShape="1">
            <a:blip r:embed="rId11">
              <a:alphaModFix/>
            </a:blip>
            <a:srcRect/>
            <a:stretch/>
          </p:blipFill>
          <p:spPr>
            <a:xfrm rot="-5400000" flipH="1">
              <a:off x="2653759" y="4564603"/>
              <a:ext cx="373462" cy="281698"/>
            </a:xfrm>
            <a:prstGeom prst="rect">
              <a:avLst/>
            </a:prstGeom>
            <a:noFill/>
            <a:ln>
              <a:noFill/>
            </a:ln>
          </p:spPr>
        </p:pic>
        <p:sp>
          <p:nvSpPr>
            <p:cNvPr id="431" name="Google Shape;431;p11"/>
            <p:cNvSpPr/>
            <p:nvPr/>
          </p:nvSpPr>
          <p:spPr>
            <a:xfrm>
              <a:off x="5395701" y="2922515"/>
              <a:ext cx="205648" cy="22001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11"/>
            <p:cNvSpPr/>
            <p:nvPr/>
          </p:nvSpPr>
          <p:spPr>
            <a:xfrm>
              <a:off x="5395701" y="3227134"/>
              <a:ext cx="205648" cy="22001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3" name="Google Shape;433;p11"/>
            <p:cNvSpPr/>
            <p:nvPr/>
          </p:nvSpPr>
          <p:spPr>
            <a:xfrm>
              <a:off x="5397884" y="4075236"/>
              <a:ext cx="205648" cy="22001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34" name="Google Shape;434;p11"/>
            <p:cNvCxnSpPr>
              <a:stCxn id="433" idx="1"/>
            </p:cNvCxnSpPr>
            <p:nvPr/>
          </p:nvCxnSpPr>
          <p:spPr>
            <a:xfrm rot="10800000">
              <a:off x="5083784" y="3940441"/>
              <a:ext cx="314100" cy="244800"/>
            </a:xfrm>
            <a:prstGeom prst="straightConnector1">
              <a:avLst/>
            </a:prstGeom>
            <a:noFill/>
            <a:ln w="38100" cap="flat" cmpd="sng">
              <a:solidFill>
                <a:schemeClr val="dk1"/>
              </a:solidFill>
              <a:prstDash val="solid"/>
              <a:miter lim="800000"/>
              <a:headEnd type="none" w="sm" len="sm"/>
              <a:tailEnd type="triangle" w="med" len="med"/>
            </a:ln>
          </p:spPr>
        </p:cxnSp>
        <p:sp>
          <p:nvSpPr>
            <p:cNvPr id="435" name="Google Shape;435;p11"/>
            <p:cNvSpPr/>
            <p:nvPr/>
          </p:nvSpPr>
          <p:spPr>
            <a:xfrm>
              <a:off x="5393555" y="2620667"/>
              <a:ext cx="205648" cy="22001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6" name="Google Shape;436;p11"/>
            <p:cNvSpPr/>
            <p:nvPr/>
          </p:nvSpPr>
          <p:spPr>
            <a:xfrm>
              <a:off x="5393555" y="4357376"/>
              <a:ext cx="205648" cy="22001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37" name="Google Shape;437;p11"/>
          <p:cNvPicPr preferRelativeResize="0"/>
          <p:nvPr/>
        </p:nvPicPr>
        <p:blipFill rotWithShape="1">
          <a:blip r:embed="rId15">
            <a:alphaModFix/>
          </a:blip>
          <a:srcRect/>
          <a:stretch/>
        </p:blipFill>
        <p:spPr>
          <a:xfrm>
            <a:off x="7796810" y="4244285"/>
            <a:ext cx="2621412" cy="620334"/>
          </a:xfrm>
          <a:prstGeom prst="rect">
            <a:avLst/>
          </a:prstGeom>
          <a:noFill/>
          <a:ln>
            <a:noFill/>
          </a:ln>
        </p:spPr>
      </p:pic>
      <p:grpSp>
        <p:nvGrpSpPr>
          <p:cNvPr id="438" name="Google Shape;438;p11"/>
          <p:cNvGrpSpPr/>
          <p:nvPr/>
        </p:nvGrpSpPr>
        <p:grpSpPr>
          <a:xfrm>
            <a:off x="6151445" y="1555393"/>
            <a:ext cx="5602459" cy="2431922"/>
            <a:chOff x="6229823" y="1197966"/>
            <a:chExt cx="5602459" cy="2431922"/>
          </a:xfrm>
        </p:grpSpPr>
        <p:pic>
          <p:nvPicPr>
            <p:cNvPr id="439" name="Google Shape;439;p11"/>
            <p:cNvPicPr preferRelativeResize="0"/>
            <p:nvPr/>
          </p:nvPicPr>
          <p:blipFill rotWithShape="1">
            <a:blip r:embed="rId16">
              <a:alphaModFix/>
            </a:blip>
            <a:srcRect/>
            <a:stretch/>
          </p:blipFill>
          <p:spPr>
            <a:xfrm>
              <a:off x="6950525" y="1686126"/>
              <a:ext cx="4795325" cy="1943762"/>
            </a:xfrm>
            <a:prstGeom prst="rect">
              <a:avLst/>
            </a:prstGeom>
            <a:noFill/>
            <a:ln>
              <a:noFill/>
            </a:ln>
          </p:spPr>
        </p:pic>
        <p:sp>
          <p:nvSpPr>
            <p:cNvPr id="440" name="Google Shape;440;p11"/>
            <p:cNvSpPr txBox="1"/>
            <p:nvPr/>
          </p:nvSpPr>
          <p:spPr>
            <a:xfrm>
              <a:off x="6229823" y="1197966"/>
              <a:ext cx="5602459"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The received signal of each microphone:</a:t>
              </a:r>
              <a:endParaRPr sz="2000" b="1" dirty="0">
                <a:solidFill>
                  <a:srgbClr val="C00000"/>
                </a:solidFill>
                <a:latin typeface="arial"/>
                <a:ea typeface="arial"/>
                <a:cs typeface="arial"/>
                <a:sym typeface="arial"/>
              </a:endParaRPr>
            </a:p>
          </p:txBody>
        </p:sp>
      </p:grpSp>
      <p:sp>
        <p:nvSpPr>
          <p:cNvPr id="441" name="Google Shape;441;p11"/>
          <p:cNvSpPr txBox="1"/>
          <p:nvPr/>
        </p:nvSpPr>
        <p:spPr>
          <a:xfrm>
            <a:off x="6130147" y="3925824"/>
            <a:ext cx="5445718"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We can infer the image </a:t>
            </a:r>
            <a:r>
              <a:rPr lang="en" sz="2000" b="1" i="1" dirty="0">
                <a:solidFill>
                  <a:srgbClr val="C00000"/>
                </a:solidFill>
                <a:latin typeface="arial"/>
                <a:ea typeface="arial"/>
                <a:cs typeface="arial"/>
                <a:sym typeface="arial"/>
              </a:rPr>
              <a:t>O</a:t>
            </a:r>
            <a:r>
              <a:rPr lang="en" sz="2000" b="1" dirty="0">
                <a:solidFill>
                  <a:srgbClr val="C00000"/>
                </a:solidFill>
                <a:latin typeface="arial"/>
                <a:ea typeface="arial"/>
                <a:cs typeface="arial"/>
                <a:sym typeface="arial"/>
              </a:rPr>
              <a:t> by optimizing:</a:t>
            </a:r>
            <a:endParaRPr sz="2000" dirty="0">
              <a:solidFill>
                <a:srgbClr val="C00000"/>
              </a:solidFill>
              <a:latin typeface="Arial"/>
              <a:ea typeface="Arial"/>
              <a:cs typeface="Arial"/>
              <a:sym typeface="Arial"/>
            </a:endParaRPr>
          </a:p>
        </p:txBody>
      </p:sp>
      <p:pic>
        <p:nvPicPr>
          <p:cNvPr id="442" name="Google Shape;442;p11"/>
          <p:cNvPicPr preferRelativeResize="0"/>
          <p:nvPr/>
        </p:nvPicPr>
        <p:blipFill rotWithShape="1">
          <a:blip r:embed="rId17">
            <a:alphaModFix/>
          </a:blip>
          <a:srcRect/>
          <a:stretch/>
        </p:blipFill>
        <p:spPr>
          <a:xfrm>
            <a:off x="6138030" y="4811515"/>
            <a:ext cx="3410450" cy="1522808"/>
          </a:xfrm>
          <a:prstGeom prst="rect">
            <a:avLst/>
          </a:prstGeom>
          <a:noFill/>
          <a:ln>
            <a:noFill/>
          </a:ln>
        </p:spPr>
      </p:pic>
      <p:sp>
        <p:nvSpPr>
          <p:cNvPr id="443" name="Google Shape;443;p11"/>
          <p:cNvSpPr txBox="1"/>
          <p:nvPr/>
        </p:nvSpPr>
        <p:spPr>
          <a:xfrm>
            <a:off x="9492210" y="5188543"/>
            <a:ext cx="262141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arial"/>
                <a:ea typeface="arial"/>
                <a:cs typeface="arial"/>
                <a:sym typeface="arial"/>
              </a:rPr>
              <a:t>Enhancing the rank like lager arrays!</a:t>
            </a:r>
            <a:endParaRPr sz="18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2"/>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Design Challenges</a:t>
            </a:r>
            <a:endParaRPr sz="3200" b="1">
              <a:solidFill>
                <a:schemeClr val="lt1"/>
              </a:solidFill>
              <a:latin typeface="Arial"/>
              <a:ea typeface="Arial"/>
              <a:cs typeface="Arial"/>
              <a:sym typeface="Arial"/>
            </a:endParaRPr>
          </a:p>
        </p:txBody>
      </p:sp>
      <p:sp>
        <p:nvSpPr>
          <p:cNvPr id="450" name="Google Shape;450;p12"/>
          <p:cNvSpPr txBox="1"/>
          <p:nvPr/>
        </p:nvSpPr>
        <p:spPr>
          <a:xfrm>
            <a:off x="493537" y="1690331"/>
            <a:ext cx="11947200" cy="4617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itchFamily="2" charset="2"/>
              <a:buChar char="p"/>
            </a:pPr>
            <a:r>
              <a:rPr lang="en" altLang="zh-CN" sz="2400" b="1" dirty="0">
                <a:solidFill>
                  <a:schemeClr val="dk1"/>
                </a:solidFill>
                <a:latin typeface="arial"/>
                <a:ea typeface="arial"/>
                <a:cs typeface="arial"/>
                <a:sym typeface="arial"/>
              </a:rPr>
              <a:t>How to design an imaging algorithm achieve high imaging quality?</a:t>
            </a:r>
          </a:p>
        </p:txBody>
      </p:sp>
      <p:sp>
        <p:nvSpPr>
          <p:cNvPr id="451" name="Google Shape;451;p12"/>
          <p:cNvSpPr txBox="1"/>
          <p:nvPr/>
        </p:nvSpPr>
        <p:spPr>
          <a:xfrm>
            <a:off x="493537" y="2936826"/>
            <a:ext cx="11526000" cy="4617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jointly optimize beamforming, </a:t>
            </a:r>
            <a:r>
              <a:rPr lang="en" altLang="zh-CN" sz="2400" b="1" dirty="0" err="1">
                <a:solidFill>
                  <a:schemeClr val="dk1"/>
                </a:solidFill>
                <a:latin typeface="arial"/>
                <a:ea typeface="arial"/>
                <a:cs typeface="arial"/>
                <a:sym typeface="arial"/>
              </a:rPr>
              <a:t>metasurface</a:t>
            </a:r>
            <a:r>
              <a:rPr lang="en-US" altLang="zh-CN" sz="2400" b="1" dirty="0">
                <a:solidFill>
                  <a:schemeClr val="dk1"/>
                </a:solidFill>
                <a:latin typeface="arial"/>
                <a:ea typeface="arial"/>
                <a:cs typeface="arial"/>
                <a:sym typeface="arial"/>
              </a:rPr>
              <a:t>, and </a:t>
            </a:r>
            <a:r>
              <a:rPr lang="en" altLang="zh-CN" sz="2400" b="1" dirty="0">
                <a:solidFill>
                  <a:schemeClr val="dk1"/>
                </a:solidFill>
                <a:latin typeface="arial"/>
                <a:ea typeface="arial"/>
                <a:cs typeface="arial"/>
                <a:sym typeface="arial"/>
              </a:rPr>
              <a:t>imaging algorithms? </a:t>
            </a:r>
          </a:p>
        </p:txBody>
      </p:sp>
      <p:sp>
        <p:nvSpPr>
          <p:cNvPr id="452" name="Google Shape;452;p12"/>
          <p:cNvSpPr txBox="1"/>
          <p:nvPr/>
        </p:nvSpPr>
        <p:spPr>
          <a:xfrm>
            <a:off x="493538" y="4183321"/>
            <a:ext cx="11809200" cy="4617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maintain high imaging quality across a wide range of distances?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2e0a8892b58_0_0"/>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Design Challenges</a:t>
            </a:r>
            <a:endParaRPr sz="3200" b="1">
              <a:solidFill>
                <a:schemeClr val="lt1"/>
              </a:solidFill>
              <a:latin typeface="Arial"/>
              <a:ea typeface="Arial"/>
              <a:cs typeface="Arial"/>
              <a:sym typeface="Arial"/>
            </a:endParaRPr>
          </a:p>
        </p:txBody>
      </p:sp>
      <p:sp>
        <p:nvSpPr>
          <p:cNvPr id="459" name="Google Shape;459;g2e0a8892b58_0_0"/>
          <p:cNvSpPr txBox="1"/>
          <p:nvPr/>
        </p:nvSpPr>
        <p:spPr>
          <a:xfrm>
            <a:off x="493537" y="1690331"/>
            <a:ext cx="11947200" cy="831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itchFamily="2" charset="2"/>
              <a:buChar char="p"/>
            </a:pPr>
            <a:r>
              <a:rPr lang="en" altLang="zh-CN" sz="2400" b="1" dirty="0">
                <a:solidFill>
                  <a:schemeClr val="dk1"/>
                </a:solidFill>
                <a:latin typeface="arial"/>
                <a:ea typeface="arial"/>
                <a:cs typeface="arial"/>
                <a:sym typeface="arial"/>
              </a:rPr>
              <a:t>How to design an imaging algorithm achieve high imaging quality?</a:t>
            </a:r>
          </a:p>
          <a:p>
            <a:pPr marL="419100" marR="0" lvl="0" indent="-342900" algn="l" rtl="0">
              <a:spcBef>
                <a:spcPts val="0"/>
              </a:spcBef>
              <a:spcAft>
                <a:spcPts val="0"/>
              </a:spcAft>
              <a:buClr>
                <a:schemeClr val="dk1"/>
              </a:buClr>
              <a:buSzPts val="2400"/>
              <a:buFont typeface="Wingdings" pitchFamily="2" charset="2"/>
              <a:buChar char="Ø"/>
            </a:pPr>
            <a:r>
              <a:rPr lang="en" altLang="zh-CN" sz="2400" b="1" dirty="0">
                <a:solidFill>
                  <a:schemeClr val="dk1"/>
                </a:solidFill>
                <a:latin typeface="arial"/>
                <a:ea typeface="arial"/>
                <a:cs typeface="arial"/>
                <a:sym typeface="arial"/>
              </a:rPr>
              <a:t>A new imaging algorithm that uses unrolled ADMM + refinement network</a:t>
            </a:r>
          </a:p>
        </p:txBody>
      </p:sp>
      <p:sp>
        <p:nvSpPr>
          <p:cNvPr id="460" name="Google Shape;460;g2e0a8892b58_0_0"/>
          <p:cNvSpPr txBox="1"/>
          <p:nvPr/>
        </p:nvSpPr>
        <p:spPr>
          <a:xfrm>
            <a:off x="493537" y="2936826"/>
            <a:ext cx="11526000" cy="4617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jointly optimize beamforming, </a:t>
            </a:r>
            <a:r>
              <a:rPr lang="en" altLang="zh-CN" sz="2400" b="1" dirty="0" err="1">
                <a:solidFill>
                  <a:schemeClr val="dk1"/>
                </a:solidFill>
                <a:latin typeface="arial"/>
                <a:ea typeface="arial"/>
                <a:cs typeface="arial"/>
                <a:sym typeface="arial"/>
              </a:rPr>
              <a:t>metasurface</a:t>
            </a:r>
            <a:r>
              <a:rPr lang="en-US" altLang="zh-CN" sz="2400" b="1" dirty="0">
                <a:solidFill>
                  <a:schemeClr val="dk1"/>
                </a:solidFill>
                <a:latin typeface="arial"/>
                <a:ea typeface="arial"/>
                <a:cs typeface="arial"/>
                <a:sym typeface="arial"/>
              </a:rPr>
              <a:t>, and </a:t>
            </a:r>
            <a:r>
              <a:rPr lang="en" altLang="zh-CN" sz="2400" b="1" dirty="0">
                <a:solidFill>
                  <a:schemeClr val="dk1"/>
                </a:solidFill>
                <a:latin typeface="arial"/>
                <a:ea typeface="arial"/>
                <a:cs typeface="arial"/>
                <a:sym typeface="arial"/>
              </a:rPr>
              <a:t>imaging algorithms? </a:t>
            </a:r>
          </a:p>
        </p:txBody>
      </p:sp>
      <p:sp>
        <p:nvSpPr>
          <p:cNvPr id="461" name="Google Shape;461;g2e0a8892b58_0_0"/>
          <p:cNvSpPr txBox="1"/>
          <p:nvPr/>
        </p:nvSpPr>
        <p:spPr>
          <a:xfrm>
            <a:off x="493538" y="4183321"/>
            <a:ext cx="11809200" cy="4617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maintain high imaging quality across a wide range of distances?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dirty="0">
                <a:solidFill>
                  <a:schemeClr val="lt1"/>
                </a:solidFill>
                <a:latin typeface="Arial"/>
                <a:ea typeface="Arial"/>
                <a:cs typeface="Arial"/>
                <a:sym typeface="Arial"/>
              </a:rPr>
              <a:t>Solution 1: Neural-enhanced Imaging Algorithm</a:t>
            </a:r>
            <a:endParaRPr sz="3200" b="1" dirty="0">
              <a:solidFill>
                <a:schemeClr val="lt1"/>
              </a:solidFill>
              <a:latin typeface="Arial"/>
              <a:ea typeface="Arial"/>
              <a:cs typeface="Arial"/>
              <a:sym typeface="Arial"/>
            </a:endParaRPr>
          </a:p>
        </p:txBody>
      </p:sp>
      <p:sp>
        <p:nvSpPr>
          <p:cNvPr id="468" name="Google Shape;468;p13"/>
          <p:cNvSpPr txBox="1"/>
          <p:nvPr/>
        </p:nvSpPr>
        <p:spPr>
          <a:xfrm>
            <a:off x="756511" y="1218009"/>
            <a:ext cx="6058912"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Utilizing sparsity to simplify the optimization:</a:t>
            </a:r>
            <a:endParaRPr sz="2000" b="1" dirty="0">
              <a:solidFill>
                <a:srgbClr val="C00000"/>
              </a:solidFill>
              <a:latin typeface="arial"/>
              <a:ea typeface="arial"/>
              <a:cs typeface="arial"/>
              <a:sym typeface="arial"/>
            </a:endParaRPr>
          </a:p>
        </p:txBody>
      </p:sp>
      <p:pic>
        <p:nvPicPr>
          <p:cNvPr id="472" name="Google Shape;472;p13"/>
          <p:cNvPicPr preferRelativeResize="0"/>
          <p:nvPr/>
        </p:nvPicPr>
        <p:blipFill rotWithShape="1">
          <a:blip r:embed="rId3">
            <a:alphaModFix/>
          </a:blip>
          <a:srcRect/>
          <a:stretch/>
        </p:blipFill>
        <p:spPr>
          <a:xfrm>
            <a:off x="8395386" y="1416128"/>
            <a:ext cx="2827314" cy="3769752"/>
          </a:xfrm>
          <a:prstGeom prst="rect">
            <a:avLst/>
          </a:prstGeom>
          <a:noFill/>
          <a:ln>
            <a:noFill/>
          </a:ln>
        </p:spPr>
      </p:pic>
      <p:sp>
        <p:nvSpPr>
          <p:cNvPr id="473" name="Google Shape;473;p13"/>
          <p:cNvSpPr txBox="1"/>
          <p:nvPr/>
        </p:nvSpPr>
        <p:spPr>
          <a:xfrm>
            <a:off x="756511" y="2528879"/>
            <a:ext cx="6058912"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Using unrolled ADMM to solve this problem:</a:t>
            </a:r>
            <a:endParaRPr sz="2000" b="1" dirty="0">
              <a:solidFill>
                <a:srgbClr val="C00000"/>
              </a:solidFill>
              <a:latin typeface="arial"/>
              <a:ea typeface="arial"/>
              <a:cs typeface="arial"/>
              <a:sym typeface="arial"/>
            </a:endParaRPr>
          </a:p>
        </p:txBody>
      </p:sp>
      <p:sp>
        <p:nvSpPr>
          <p:cNvPr id="475" name="Google Shape;475;p13"/>
          <p:cNvSpPr txBox="1"/>
          <p:nvPr/>
        </p:nvSpPr>
        <p:spPr>
          <a:xfrm>
            <a:off x="7762367" y="5336854"/>
            <a:ext cx="445744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000" b="1" dirty="0">
                <a:solidFill>
                  <a:schemeClr val="dk1"/>
                </a:solidFill>
                <a:latin typeface="Helvetica Neue"/>
                <a:ea typeface="Helvetica Neue"/>
                <a:cs typeface="Helvetica Neue"/>
                <a:sym typeface="Helvetica Neue"/>
              </a:rPr>
              <a:t>Structure of ADMM layer</a:t>
            </a:r>
            <a:endParaRPr sz="2000" b="1" dirty="0">
              <a:solidFill>
                <a:schemeClr val="dk1"/>
              </a:solidFill>
              <a:latin typeface="Helvetica Neue"/>
              <a:ea typeface="Helvetica Neue"/>
              <a:cs typeface="Helvetica Neue"/>
              <a:sym typeface="Helvetica Neue"/>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490ECC4C-52AD-8E43-B257-B6B6E3264D02}"/>
                  </a:ext>
                </a:extLst>
              </p:cNvPr>
              <p:cNvSpPr txBox="1"/>
              <p:nvPr/>
            </p:nvSpPr>
            <p:spPr>
              <a:xfrm>
                <a:off x="1777012" y="1721119"/>
                <a:ext cx="4496616" cy="3118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𝑚𝑖𝑛</m:t>
                      </m:r>
                      <m:sSubSup>
                        <m:sSubSupPr>
                          <m:ctrlPr>
                            <a:rPr kumimoji="1" lang="en-US" altLang="zh-CN" sz="2000" i="1" smtClean="0">
                              <a:latin typeface="Cambria Math" panose="02040503050406030204" pitchFamily="18" charset="0"/>
                            </a:rPr>
                          </m:ctrlPr>
                        </m:sSubSupPr>
                        <m:e>
                          <m:d>
                            <m:dPr>
                              <m:begChr m:val="‖"/>
                              <m:endChr m:val="‖"/>
                              <m:ctrlPr>
                                <a:rPr kumimoji="1" lang="en-US" altLang="zh-CN" sz="2000" i="1" smtClean="0">
                                  <a:latin typeface="Cambria Math" panose="02040503050406030204" pitchFamily="18" charset="0"/>
                                </a:rPr>
                              </m:ctrlPr>
                            </m:dPr>
                            <m:e>
                              <m:r>
                                <a:rPr kumimoji="1" lang="en-US" altLang="zh-CN" sz="2000" i="1">
                                  <a:latin typeface="Cambria Math" panose="02040503050406030204" pitchFamily="18" charset="0"/>
                                </a:rPr>
                                <m:t>𝐴</m:t>
                              </m:r>
                              <m:d>
                                <m:dPr>
                                  <m:ctrlPr>
                                    <a:rPr kumimoji="1" lang="en-US" altLang="zh-CN" sz="2000" i="1">
                                      <a:latin typeface="Cambria Math" panose="02040503050406030204" pitchFamily="18" charset="0"/>
                                    </a:rPr>
                                  </m:ctrlPr>
                                </m:dPr>
                                <m:e>
                                  <m:r>
                                    <a:rPr kumimoji="1" lang="en-US" altLang="zh-CN" sz="2000" i="1">
                                      <a:latin typeface="Cambria Math" panose="02040503050406030204" pitchFamily="18" charset="0"/>
                                    </a:rPr>
                                    <m:t>𝑀</m:t>
                                  </m:r>
                                  <m:r>
                                    <a:rPr kumimoji="1" lang="en-US" altLang="zh-CN" sz="2000" i="1">
                                      <a:latin typeface="Cambria Math" panose="02040503050406030204" pitchFamily="18" charset="0"/>
                                    </a:rPr>
                                    <m:t>,</m:t>
                                  </m:r>
                                  <m:r>
                                    <a:rPr kumimoji="1" lang="en-US" altLang="zh-CN" sz="2000" i="1">
                                      <a:latin typeface="Cambria Math" panose="02040503050406030204" pitchFamily="18" charset="0"/>
                                    </a:rPr>
                                    <m:t>𝑊</m:t>
                                  </m:r>
                                  <m:r>
                                    <a:rPr kumimoji="1" lang="en-US" altLang="zh-CN" sz="2000" i="1">
                                      <a:latin typeface="Cambria Math" panose="02040503050406030204" pitchFamily="18" charset="0"/>
                                    </a:rPr>
                                    <m:t>,</m:t>
                                  </m:r>
                                  <m:r>
                                    <a:rPr kumimoji="1" lang="en-US" altLang="zh-CN" sz="2000" i="1">
                                      <a:latin typeface="Cambria Math" panose="02040503050406030204" pitchFamily="18" charset="0"/>
                                    </a:rPr>
                                    <m:t>𝐷</m:t>
                                  </m:r>
                                </m:e>
                              </m:d>
                              <m:r>
                                <a:rPr kumimoji="1" lang="en-US" altLang="zh-CN" sz="2000" i="1">
                                  <a:latin typeface="Cambria Math" panose="02040503050406030204" pitchFamily="18" charset="0"/>
                                </a:rPr>
                                <m:t>𝑂</m:t>
                              </m:r>
                              <m:r>
                                <a:rPr kumimoji="1" lang="en-US" altLang="zh-CN" sz="2000" i="1">
                                  <a:latin typeface="Cambria Math" panose="02040503050406030204" pitchFamily="18" charset="0"/>
                                </a:rPr>
                                <m:t>−</m:t>
                              </m:r>
                              <m:sSub>
                                <m:sSubPr>
                                  <m:ctrlPr>
                                    <a:rPr kumimoji="1" lang="en-US" altLang="zh-CN" sz="2000" i="1">
                                      <a:latin typeface="Cambria Math" panose="02040503050406030204" pitchFamily="18" charset="0"/>
                                    </a:rPr>
                                  </m:ctrlPr>
                                </m:sSubPr>
                                <m:e>
                                  <m:r>
                                    <a:rPr kumimoji="1" lang="en-US" altLang="zh-CN" sz="2000" i="1">
                                      <a:latin typeface="Cambria Math" panose="02040503050406030204" pitchFamily="18" charset="0"/>
                                    </a:rPr>
                                    <m:t>𝑅</m:t>
                                  </m:r>
                                </m:e>
                                <m:sub>
                                  <m:r>
                                    <a:rPr kumimoji="1" lang="en-US" altLang="zh-CN" sz="2000" i="1">
                                      <a:latin typeface="Cambria Math" panose="02040503050406030204" pitchFamily="18" charset="0"/>
                                    </a:rPr>
                                    <m:t>𝑚</m:t>
                                  </m:r>
                                </m:sub>
                              </m:sSub>
                              <m:r>
                                <m:rPr>
                                  <m:nor/>
                                </m:rPr>
                                <a:rPr kumimoji="1" lang="zh-CN" altLang="en-US" sz="2000" dirty="0"/>
                                <m:t> </m:t>
                              </m:r>
                            </m:e>
                          </m:d>
                        </m:e>
                        <m:sub>
                          <m:r>
                            <a:rPr kumimoji="1" lang="en-US" altLang="zh-CN" sz="2000" b="0" i="1" smtClean="0">
                              <a:latin typeface="Cambria Math" panose="02040503050406030204" pitchFamily="18" charset="0"/>
                            </a:rPr>
                            <m:t>2</m:t>
                          </m:r>
                        </m:sub>
                        <m:sup>
                          <m:r>
                            <a:rPr kumimoji="1" lang="en-US" altLang="zh-CN" sz="2000" b="0" i="1" smtClean="0">
                              <a:latin typeface="Cambria Math" panose="02040503050406030204" pitchFamily="18" charset="0"/>
                            </a:rPr>
                            <m:t>2</m:t>
                          </m:r>
                        </m:sup>
                      </m:sSubSup>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𝛼</m:t>
                      </m:r>
                      <m:sSub>
                        <m:sSubPr>
                          <m:ctrlPr>
                            <a:rPr kumimoji="1" lang="en-US" altLang="zh-CN" sz="2000" b="0" i="1" smtClean="0">
                              <a:latin typeface="Cambria Math" panose="02040503050406030204" pitchFamily="18" charset="0"/>
                              <a:ea typeface="Cambria Math" panose="02040503050406030204" pitchFamily="18" charset="0"/>
                            </a:rPr>
                          </m:ctrlPr>
                        </m:sSubPr>
                        <m:e>
                          <m:d>
                            <m:dPr>
                              <m:begChr m:val="‖"/>
                              <m:endChr m:val="‖"/>
                              <m:ctrlPr>
                                <a:rPr kumimoji="1" lang="en-US" altLang="zh-CN" sz="2000" b="0" i="1" smtClean="0">
                                  <a:latin typeface="Cambria Math" panose="02040503050406030204" pitchFamily="18" charset="0"/>
                                  <a:ea typeface="Cambria Math" panose="02040503050406030204" pitchFamily="18" charset="0"/>
                                </a:rPr>
                              </m:ctrlPr>
                            </m:dPr>
                            <m:e>
                              <m:r>
                                <a:rPr kumimoji="1" lang="en-US" altLang="zh-CN" sz="2000" b="0" i="1" smtClean="0">
                                  <a:latin typeface="Cambria Math" panose="02040503050406030204" pitchFamily="18" charset="0"/>
                                  <a:ea typeface="Cambria Math" panose="02040503050406030204" pitchFamily="18" charset="0"/>
                                </a:rPr>
                                <m:t>𝒩</m:t>
                              </m:r>
                              <m:r>
                                <a:rPr kumimoji="1" lang="en-US" altLang="zh-CN" sz="2000" b="0" i="1" smtClean="0">
                                  <a:latin typeface="Cambria Math" panose="02040503050406030204" pitchFamily="18" charset="0"/>
                                  <a:ea typeface="Cambria Math" panose="02040503050406030204" pitchFamily="18" charset="0"/>
                                </a:rPr>
                                <m:t>(</m:t>
                              </m:r>
                              <m:r>
                                <a:rPr kumimoji="1" lang="en-US" altLang="zh-CN" sz="2000" b="0" i="1" smtClean="0">
                                  <a:latin typeface="Cambria Math" panose="02040503050406030204" pitchFamily="18" charset="0"/>
                                  <a:ea typeface="Cambria Math" panose="02040503050406030204" pitchFamily="18" charset="0"/>
                                </a:rPr>
                                <m:t>𝑧</m:t>
                              </m:r>
                              <m:r>
                                <a:rPr kumimoji="1" lang="en-US" altLang="zh-CN" sz="2000" b="0" i="1" smtClean="0">
                                  <a:latin typeface="Cambria Math" panose="02040503050406030204" pitchFamily="18" charset="0"/>
                                  <a:ea typeface="Cambria Math" panose="02040503050406030204" pitchFamily="18" charset="0"/>
                                </a:rPr>
                                <m:t>)</m:t>
                              </m:r>
                            </m:e>
                          </m:d>
                        </m:e>
                        <m:sub>
                          <m:r>
                            <a:rPr kumimoji="1" lang="en-US" altLang="zh-CN" sz="2000" b="0" i="1" smtClean="0">
                              <a:latin typeface="Cambria Math" panose="02040503050406030204" pitchFamily="18" charset="0"/>
                              <a:ea typeface="Cambria Math" panose="02040503050406030204" pitchFamily="18" charset="0"/>
                            </a:rPr>
                            <m:t>1</m:t>
                          </m:r>
                        </m:sub>
                      </m:sSub>
                    </m:oMath>
                  </m:oMathPara>
                </a14:m>
                <a:endParaRPr kumimoji="1" lang="zh-CN" altLang="en-US" sz="2000" dirty="0"/>
              </a:p>
            </p:txBody>
          </p:sp>
        </mc:Choice>
        <mc:Fallback xmlns="">
          <p:sp>
            <p:nvSpPr>
              <p:cNvPr id="2" name="文本框 1">
                <a:extLst>
                  <a:ext uri="{FF2B5EF4-FFF2-40B4-BE49-F238E27FC236}">
                    <a16:creationId xmlns:a16="http://schemas.microsoft.com/office/drawing/2014/main" id="{490ECC4C-52AD-8E43-B257-B6B6E3264D02}"/>
                  </a:ext>
                </a:extLst>
              </p:cNvPr>
              <p:cNvSpPr txBox="1">
                <a:spLocks noRot="1" noChangeAspect="1" noMove="1" noResize="1" noEditPoints="1" noAdjustHandles="1" noChangeArrowheads="1" noChangeShapeType="1" noTextEdit="1"/>
              </p:cNvSpPr>
              <p:nvPr/>
            </p:nvSpPr>
            <p:spPr>
              <a:xfrm>
                <a:off x="1777012" y="1721119"/>
                <a:ext cx="4496616" cy="311880"/>
              </a:xfrm>
              <a:prstGeom prst="rect">
                <a:avLst/>
              </a:prstGeom>
              <a:blipFill>
                <a:blip r:embed="rId4"/>
                <a:stretch>
                  <a:fillRect l="-847" t="-12000" b="-4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07CAC876-7D2E-C043-BCB6-E5F384BE5D64}"/>
                  </a:ext>
                </a:extLst>
              </p:cNvPr>
              <p:cNvSpPr txBox="1"/>
              <p:nvPr/>
            </p:nvSpPr>
            <p:spPr>
              <a:xfrm>
                <a:off x="3310797" y="2153343"/>
                <a:ext cx="158408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000" b="0" i="1" smtClean="0">
                          <a:latin typeface="Cambria Math" panose="02040503050406030204" pitchFamily="18" charset="0"/>
                        </a:rPr>
                        <m:t>𝑠</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𝑡</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𝑂</m:t>
                      </m:r>
                      <m:r>
                        <a:rPr kumimoji="1" lang="en-US" altLang="zh-CN" sz="2000" b="0" i="1" smtClean="0">
                          <a:latin typeface="Cambria Math" panose="02040503050406030204" pitchFamily="18" charset="0"/>
                        </a:rPr>
                        <m:t>−</m:t>
                      </m:r>
                      <m:r>
                        <a:rPr kumimoji="1" lang="en-US" altLang="zh-CN" sz="2000" b="0" i="1" smtClean="0">
                          <a:latin typeface="Cambria Math" panose="02040503050406030204" pitchFamily="18" charset="0"/>
                        </a:rPr>
                        <m:t>𝑧</m:t>
                      </m:r>
                      <m:r>
                        <a:rPr kumimoji="1" lang="en-US" altLang="zh-CN" sz="2000" b="0" i="1" smtClean="0">
                          <a:latin typeface="Cambria Math" panose="02040503050406030204" pitchFamily="18" charset="0"/>
                        </a:rPr>
                        <m:t>=0</m:t>
                      </m:r>
                    </m:oMath>
                  </m:oMathPara>
                </a14:m>
                <a:endParaRPr kumimoji="1" lang="zh-CN" altLang="en-US" sz="2000" dirty="0"/>
              </a:p>
            </p:txBody>
          </p:sp>
        </mc:Choice>
        <mc:Fallback xmlns="">
          <p:sp>
            <p:nvSpPr>
              <p:cNvPr id="3" name="文本框 2">
                <a:extLst>
                  <a:ext uri="{FF2B5EF4-FFF2-40B4-BE49-F238E27FC236}">
                    <a16:creationId xmlns:a16="http://schemas.microsoft.com/office/drawing/2014/main" id="{07CAC876-7D2E-C043-BCB6-E5F384BE5D64}"/>
                  </a:ext>
                </a:extLst>
              </p:cNvPr>
              <p:cNvSpPr txBox="1">
                <a:spLocks noRot="1" noChangeAspect="1" noMove="1" noResize="1" noEditPoints="1" noAdjustHandles="1" noChangeArrowheads="1" noChangeShapeType="1" noTextEdit="1"/>
              </p:cNvSpPr>
              <p:nvPr/>
            </p:nvSpPr>
            <p:spPr>
              <a:xfrm>
                <a:off x="3310797" y="2153343"/>
                <a:ext cx="1584088" cy="307777"/>
              </a:xfrm>
              <a:prstGeom prst="rect">
                <a:avLst/>
              </a:prstGeom>
              <a:blipFill>
                <a:blip r:embed="rId5"/>
                <a:stretch>
                  <a:fillRect l="-794" r="-2381" b="-8000"/>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C52C289F-DE66-E941-B73B-AD9F86A8302F}"/>
              </a:ext>
            </a:extLst>
          </p:cNvPr>
          <p:cNvGrpSpPr/>
          <p:nvPr/>
        </p:nvGrpSpPr>
        <p:grpSpPr>
          <a:xfrm>
            <a:off x="1116828" y="2868660"/>
            <a:ext cx="6232944" cy="1707579"/>
            <a:chOff x="1056824" y="3045992"/>
            <a:chExt cx="6232944" cy="1707579"/>
          </a:xfrm>
        </p:grpSpPr>
        <p:pic>
          <p:nvPicPr>
            <p:cNvPr id="470" name="Google Shape;470;p13"/>
            <p:cNvPicPr preferRelativeResize="0"/>
            <p:nvPr/>
          </p:nvPicPr>
          <p:blipFill rotWithShape="1">
            <a:blip r:embed="rId6">
              <a:alphaModFix/>
            </a:blip>
            <a:srcRect/>
            <a:stretch/>
          </p:blipFill>
          <p:spPr>
            <a:xfrm>
              <a:off x="1068699" y="3045992"/>
              <a:ext cx="5849834" cy="1707579"/>
            </a:xfrm>
            <a:prstGeom prst="rect">
              <a:avLst/>
            </a:prstGeom>
            <a:noFill/>
            <a:ln>
              <a:noFill/>
            </a:ln>
          </p:spPr>
        </p:pic>
        <p:pic>
          <p:nvPicPr>
            <p:cNvPr id="5" name="图片 4">
              <a:extLst>
                <a:ext uri="{FF2B5EF4-FFF2-40B4-BE49-F238E27FC236}">
                  <a16:creationId xmlns:a16="http://schemas.microsoft.com/office/drawing/2014/main" id="{7A526CA7-0E83-884D-8C2D-D4FDF066B59B}"/>
                </a:ext>
              </a:extLst>
            </p:cNvPr>
            <p:cNvPicPr>
              <a:picLocks noChangeAspect="1"/>
            </p:cNvPicPr>
            <p:nvPr/>
          </p:nvPicPr>
          <p:blipFill>
            <a:blip r:embed="rId7"/>
            <a:stretch>
              <a:fillRect/>
            </a:stretch>
          </p:blipFill>
          <p:spPr>
            <a:xfrm>
              <a:off x="1097627" y="3755637"/>
              <a:ext cx="6192141" cy="539715"/>
            </a:xfrm>
            <a:prstGeom prst="rect">
              <a:avLst/>
            </a:prstGeom>
          </p:spPr>
        </p:pic>
        <p:pic>
          <p:nvPicPr>
            <p:cNvPr id="471" name="Google Shape;471;p13"/>
            <p:cNvPicPr preferRelativeResize="0"/>
            <p:nvPr/>
          </p:nvPicPr>
          <p:blipFill rotWithShape="1">
            <a:blip r:embed="rId8">
              <a:alphaModFix/>
            </a:blip>
            <a:srcRect/>
            <a:stretch/>
          </p:blipFill>
          <p:spPr>
            <a:xfrm>
              <a:off x="1056824" y="3737312"/>
              <a:ext cx="2232642" cy="508996"/>
            </a:xfrm>
            <a:prstGeom prst="rect">
              <a:avLst/>
            </a:prstGeom>
            <a:noFill/>
            <a:ln>
              <a:noFill/>
            </a:ln>
          </p:spPr>
        </p:pic>
      </p:grpSp>
      <p:grpSp>
        <p:nvGrpSpPr>
          <p:cNvPr id="31" name="Google Shape;549;p14">
            <a:extLst>
              <a:ext uri="{FF2B5EF4-FFF2-40B4-BE49-F238E27FC236}">
                <a16:creationId xmlns:a16="http://schemas.microsoft.com/office/drawing/2014/main" id="{A64ED4F0-D889-C64C-9643-E4AF3146FF17}"/>
              </a:ext>
            </a:extLst>
          </p:cNvPr>
          <p:cNvGrpSpPr/>
          <p:nvPr/>
        </p:nvGrpSpPr>
        <p:grpSpPr>
          <a:xfrm>
            <a:off x="5130770" y="5142888"/>
            <a:ext cx="1142858" cy="900012"/>
            <a:chOff x="8265049" y="2102824"/>
            <a:chExt cx="2051062" cy="1789591"/>
          </a:xfrm>
        </p:grpSpPr>
        <p:sp>
          <p:nvSpPr>
            <p:cNvPr id="32" name="Google Shape;550;p14">
              <a:extLst>
                <a:ext uri="{FF2B5EF4-FFF2-40B4-BE49-F238E27FC236}">
                  <a16:creationId xmlns:a16="http://schemas.microsoft.com/office/drawing/2014/main" id="{C764C1CB-356A-5742-95B2-86AA20727C62}"/>
                </a:ext>
              </a:extLst>
            </p:cNvPr>
            <p:cNvSpPr/>
            <p:nvPr/>
          </p:nvSpPr>
          <p:spPr>
            <a:xfrm>
              <a:off x="8265049" y="2102824"/>
              <a:ext cx="205898" cy="1786887"/>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551;p14">
              <a:extLst>
                <a:ext uri="{FF2B5EF4-FFF2-40B4-BE49-F238E27FC236}">
                  <a16:creationId xmlns:a16="http://schemas.microsoft.com/office/drawing/2014/main" id="{B4FEAAEA-5EB8-344F-B571-3628D5D41151}"/>
                </a:ext>
              </a:extLst>
            </p:cNvPr>
            <p:cNvSpPr/>
            <p:nvPr/>
          </p:nvSpPr>
          <p:spPr>
            <a:xfrm>
              <a:off x="8562753" y="2334338"/>
              <a:ext cx="200703" cy="1350030"/>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552;p14">
              <a:extLst>
                <a:ext uri="{FF2B5EF4-FFF2-40B4-BE49-F238E27FC236}">
                  <a16:creationId xmlns:a16="http://schemas.microsoft.com/office/drawing/2014/main" id="{9B0AF445-06B0-A846-8A2E-81C148AF9D58}"/>
                </a:ext>
              </a:extLst>
            </p:cNvPr>
            <p:cNvSpPr/>
            <p:nvPr/>
          </p:nvSpPr>
          <p:spPr>
            <a:xfrm>
              <a:off x="8891311" y="2502229"/>
              <a:ext cx="195508" cy="1007980"/>
            </a:xfrm>
            <a:prstGeom prst="roundRect">
              <a:avLst>
                <a:gd name="adj" fmla="val 10177"/>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553;p14">
              <a:extLst>
                <a:ext uri="{FF2B5EF4-FFF2-40B4-BE49-F238E27FC236}">
                  <a16:creationId xmlns:a16="http://schemas.microsoft.com/office/drawing/2014/main" id="{745DE7B1-5DEE-F449-8991-9D5E3B59C10B}"/>
                </a:ext>
              </a:extLst>
            </p:cNvPr>
            <p:cNvSpPr/>
            <p:nvPr/>
          </p:nvSpPr>
          <p:spPr>
            <a:xfrm>
              <a:off x="9193667" y="2604345"/>
              <a:ext cx="170963" cy="777341"/>
            </a:xfrm>
            <a:prstGeom prst="roundRect">
              <a:avLst>
                <a:gd name="adj" fmla="val 1017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554;p14">
              <a:extLst>
                <a:ext uri="{FF2B5EF4-FFF2-40B4-BE49-F238E27FC236}">
                  <a16:creationId xmlns:a16="http://schemas.microsoft.com/office/drawing/2014/main" id="{7294115F-0B2B-9A41-9925-F3B2AC2AF454}"/>
                </a:ext>
              </a:extLst>
            </p:cNvPr>
            <p:cNvSpPr/>
            <p:nvPr/>
          </p:nvSpPr>
          <p:spPr>
            <a:xfrm>
              <a:off x="9474177" y="2502229"/>
              <a:ext cx="195508" cy="1007980"/>
            </a:xfrm>
            <a:prstGeom prst="roundRect">
              <a:avLst>
                <a:gd name="adj" fmla="val 10177"/>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555;p14">
              <a:extLst>
                <a:ext uri="{FF2B5EF4-FFF2-40B4-BE49-F238E27FC236}">
                  <a16:creationId xmlns:a16="http://schemas.microsoft.com/office/drawing/2014/main" id="{D9C3FF20-4D18-034C-B959-FEA001AADE1D}"/>
                </a:ext>
              </a:extLst>
            </p:cNvPr>
            <p:cNvSpPr/>
            <p:nvPr/>
          </p:nvSpPr>
          <p:spPr>
            <a:xfrm>
              <a:off x="9789649" y="2319322"/>
              <a:ext cx="200703" cy="1350030"/>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556;p14">
              <a:extLst>
                <a:ext uri="{FF2B5EF4-FFF2-40B4-BE49-F238E27FC236}">
                  <a16:creationId xmlns:a16="http://schemas.microsoft.com/office/drawing/2014/main" id="{D9B752CE-E3E3-694D-91A9-F6A3BC040F7B}"/>
                </a:ext>
              </a:extLst>
            </p:cNvPr>
            <p:cNvSpPr/>
            <p:nvPr/>
          </p:nvSpPr>
          <p:spPr>
            <a:xfrm>
              <a:off x="10110213" y="2105528"/>
              <a:ext cx="205898" cy="1786887"/>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9" name="Google Shape;560;p14">
            <a:extLst>
              <a:ext uri="{FF2B5EF4-FFF2-40B4-BE49-F238E27FC236}">
                <a16:creationId xmlns:a16="http://schemas.microsoft.com/office/drawing/2014/main" id="{090CBBCC-87FD-7949-B7B2-2E8BAD7E72D5}"/>
              </a:ext>
            </a:extLst>
          </p:cNvPr>
          <p:cNvSpPr txBox="1"/>
          <p:nvPr/>
        </p:nvSpPr>
        <p:spPr>
          <a:xfrm>
            <a:off x="4670980" y="4587494"/>
            <a:ext cx="2049697" cy="38626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Refinement Network</a:t>
            </a:r>
            <a:endParaRPr sz="1600" b="1" dirty="0">
              <a:solidFill>
                <a:schemeClr val="dk1"/>
              </a:solidFill>
              <a:latin typeface="Helvetica Neue"/>
              <a:ea typeface="Helvetica Neue"/>
              <a:cs typeface="Helvetica Neue"/>
              <a:sym typeface="Helvetica Neue"/>
            </a:endParaRPr>
          </a:p>
        </p:txBody>
      </p:sp>
      <p:sp>
        <p:nvSpPr>
          <p:cNvPr id="40" name="Google Shape;561;p14">
            <a:extLst>
              <a:ext uri="{FF2B5EF4-FFF2-40B4-BE49-F238E27FC236}">
                <a16:creationId xmlns:a16="http://schemas.microsoft.com/office/drawing/2014/main" id="{AD371A2A-624A-E84A-BAE0-908F32AFFBAD}"/>
              </a:ext>
            </a:extLst>
          </p:cNvPr>
          <p:cNvSpPr/>
          <p:nvPr/>
        </p:nvSpPr>
        <p:spPr>
          <a:xfrm rot="16200000">
            <a:off x="2275567" y="5352204"/>
            <a:ext cx="1565541"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ADMM Layer</a:t>
            </a:r>
            <a:endParaRPr sz="1600" b="1" dirty="0">
              <a:solidFill>
                <a:schemeClr val="dk1"/>
              </a:solidFill>
              <a:latin typeface="Helvetica Neue"/>
              <a:ea typeface="Helvetica Neue"/>
              <a:cs typeface="Helvetica Neue"/>
              <a:sym typeface="Helvetica Neue"/>
            </a:endParaRPr>
          </a:p>
        </p:txBody>
      </p:sp>
      <p:sp>
        <p:nvSpPr>
          <p:cNvPr id="41" name="Google Shape;562;p14">
            <a:extLst>
              <a:ext uri="{FF2B5EF4-FFF2-40B4-BE49-F238E27FC236}">
                <a16:creationId xmlns:a16="http://schemas.microsoft.com/office/drawing/2014/main" id="{97379276-642C-6447-8838-3F57E38D35B9}"/>
              </a:ext>
            </a:extLst>
          </p:cNvPr>
          <p:cNvSpPr/>
          <p:nvPr/>
        </p:nvSpPr>
        <p:spPr>
          <a:xfrm rot="16200000">
            <a:off x="2955495" y="5352204"/>
            <a:ext cx="1565541"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ADMM Layer</a:t>
            </a:r>
            <a:endParaRPr sz="1600" b="1" dirty="0">
              <a:solidFill>
                <a:schemeClr val="dk1"/>
              </a:solidFill>
              <a:latin typeface="Helvetica Neue"/>
              <a:ea typeface="Helvetica Neue"/>
              <a:cs typeface="Helvetica Neue"/>
              <a:sym typeface="Helvetica Neue"/>
            </a:endParaRPr>
          </a:p>
        </p:txBody>
      </p:sp>
      <p:sp>
        <p:nvSpPr>
          <p:cNvPr id="42" name="Google Shape;563;p14">
            <a:extLst>
              <a:ext uri="{FF2B5EF4-FFF2-40B4-BE49-F238E27FC236}">
                <a16:creationId xmlns:a16="http://schemas.microsoft.com/office/drawing/2014/main" id="{4DDD21DD-5E73-F949-98D7-4CD27B7C1047}"/>
              </a:ext>
            </a:extLst>
          </p:cNvPr>
          <p:cNvSpPr/>
          <p:nvPr/>
        </p:nvSpPr>
        <p:spPr>
          <a:xfrm rot="16200000">
            <a:off x="3780596" y="5352208"/>
            <a:ext cx="1565546"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ADMM Layer</a:t>
            </a:r>
            <a:endParaRPr sz="1600" b="1" dirty="0">
              <a:solidFill>
                <a:schemeClr val="dk1"/>
              </a:solidFill>
              <a:latin typeface="Helvetica Neue"/>
              <a:ea typeface="Helvetica Neue"/>
              <a:cs typeface="Helvetica Neue"/>
              <a:sym typeface="Helvetica Neue"/>
            </a:endParaRPr>
          </a:p>
        </p:txBody>
      </p:sp>
      <p:sp>
        <p:nvSpPr>
          <p:cNvPr id="44" name="Google Shape;562;p14">
            <a:extLst>
              <a:ext uri="{FF2B5EF4-FFF2-40B4-BE49-F238E27FC236}">
                <a16:creationId xmlns:a16="http://schemas.microsoft.com/office/drawing/2014/main" id="{44FEB7E0-763E-9148-BE1D-56F55955C960}"/>
              </a:ext>
            </a:extLst>
          </p:cNvPr>
          <p:cNvSpPr/>
          <p:nvPr/>
        </p:nvSpPr>
        <p:spPr>
          <a:xfrm rot="16200000">
            <a:off x="1601450" y="5352202"/>
            <a:ext cx="1565540"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ADMM Layer</a:t>
            </a:r>
            <a:endParaRPr sz="1600" b="1">
              <a:solidFill>
                <a:schemeClr val="dk1"/>
              </a:solidFill>
              <a:latin typeface="Helvetica Neue"/>
              <a:ea typeface="Helvetica Neue"/>
              <a:cs typeface="Helvetica Neue"/>
              <a:sym typeface="Helvetica Neue"/>
            </a:endParaRPr>
          </a:p>
        </p:txBody>
      </p:sp>
      <p:cxnSp>
        <p:nvCxnSpPr>
          <p:cNvPr id="10" name="直线箭头连接符 9">
            <a:extLst>
              <a:ext uri="{FF2B5EF4-FFF2-40B4-BE49-F238E27FC236}">
                <a16:creationId xmlns:a16="http://schemas.microsoft.com/office/drawing/2014/main" id="{CA669822-5315-B740-962C-621E91AB7AC3}"/>
              </a:ext>
            </a:extLst>
          </p:cNvPr>
          <p:cNvCxnSpPr>
            <a:cxnSpLocks/>
          </p:cNvCxnSpPr>
          <p:nvPr/>
        </p:nvCxnSpPr>
        <p:spPr>
          <a:xfrm>
            <a:off x="1873924" y="5187492"/>
            <a:ext cx="3277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线箭头连接符 47">
            <a:extLst>
              <a:ext uri="{FF2B5EF4-FFF2-40B4-BE49-F238E27FC236}">
                <a16:creationId xmlns:a16="http://schemas.microsoft.com/office/drawing/2014/main" id="{E01F7626-1495-F943-A795-89E06EAEF613}"/>
              </a:ext>
            </a:extLst>
          </p:cNvPr>
          <p:cNvCxnSpPr>
            <a:cxnSpLocks/>
            <a:stCxn id="44" idx="2"/>
            <a:endCxn id="40" idx="0"/>
          </p:cNvCxnSpPr>
          <p:nvPr/>
        </p:nvCxnSpPr>
        <p:spPr>
          <a:xfrm>
            <a:off x="2556379" y="5524361"/>
            <a:ext cx="32979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线箭头连接符 50">
            <a:extLst>
              <a:ext uri="{FF2B5EF4-FFF2-40B4-BE49-F238E27FC236}">
                <a16:creationId xmlns:a16="http://schemas.microsoft.com/office/drawing/2014/main" id="{6C8A1115-8B12-624A-B96F-C0B8A5F19B06}"/>
              </a:ext>
            </a:extLst>
          </p:cNvPr>
          <p:cNvCxnSpPr>
            <a:cxnSpLocks/>
          </p:cNvCxnSpPr>
          <p:nvPr/>
        </p:nvCxnSpPr>
        <p:spPr>
          <a:xfrm>
            <a:off x="3229235" y="5524360"/>
            <a:ext cx="32979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线箭头连接符 51">
            <a:extLst>
              <a:ext uri="{FF2B5EF4-FFF2-40B4-BE49-F238E27FC236}">
                <a16:creationId xmlns:a16="http://schemas.microsoft.com/office/drawing/2014/main" id="{0B939F5A-AFC7-3543-B2D7-E1596C88E2BE}"/>
              </a:ext>
            </a:extLst>
          </p:cNvPr>
          <p:cNvCxnSpPr>
            <a:cxnSpLocks/>
            <a:endCxn id="42" idx="0"/>
          </p:cNvCxnSpPr>
          <p:nvPr/>
        </p:nvCxnSpPr>
        <p:spPr>
          <a:xfrm>
            <a:off x="3910425" y="5524359"/>
            <a:ext cx="480785" cy="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线箭头连接符 54">
            <a:extLst>
              <a:ext uri="{FF2B5EF4-FFF2-40B4-BE49-F238E27FC236}">
                <a16:creationId xmlns:a16="http://schemas.microsoft.com/office/drawing/2014/main" id="{C5E1290C-CDC5-1B48-99E9-C33C537C3BCA}"/>
              </a:ext>
            </a:extLst>
          </p:cNvPr>
          <p:cNvCxnSpPr>
            <a:cxnSpLocks/>
          </p:cNvCxnSpPr>
          <p:nvPr/>
        </p:nvCxnSpPr>
        <p:spPr>
          <a:xfrm>
            <a:off x="1884332" y="5830650"/>
            <a:ext cx="3277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CB5BA2E4-5239-8848-9605-A079A38F3FBC}"/>
              </a:ext>
            </a:extLst>
          </p:cNvPr>
          <p:cNvSpPr txBox="1"/>
          <p:nvPr/>
        </p:nvSpPr>
        <p:spPr>
          <a:xfrm>
            <a:off x="121261" y="4871366"/>
            <a:ext cx="2459728" cy="523220"/>
          </a:xfrm>
          <a:prstGeom prst="rect">
            <a:avLst/>
          </a:prstGeom>
          <a:noFill/>
        </p:spPr>
        <p:txBody>
          <a:bodyPr wrap="square">
            <a:spAutoFit/>
          </a:bodyPr>
          <a:lstStyle/>
          <a:p>
            <a:pPr marL="0" marR="0" lvl="0" indent="0" algn="ctr" rtl="0">
              <a:spcBef>
                <a:spcPts val="0"/>
              </a:spcBef>
              <a:spcAft>
                <a:spcPts val="0"/>
              </a:spcAft>
              <a:buNone/>
            </a:pPr>
            <a:r>
              <a:rPr lang="en" altLang="zh-CN" sz="1400" b="1" dirty="0">
                <a:solidFill>
                  <a:schemeClr val="dk1"/>
                </a:solidFill>
                <a:latin typeface="Helvetica Neue"/>
                <a:ea typeface="Helvetica Neue"/>
                <a:cs typeface="Helvetica Neue"/>
                <a:sym typeface="Helvetica Neue"/>
              </a:rPr>
              <a:t>Measurement </a:t>
            </a:r>
          </a:p>
          <a:p>
            <a:pPr marL="0" marR="0" lvl="0" indent="0" algn="ctr" rtl="0">
              <a:spcBef>
                <a:spcPts val="0"/>
              </a:spcBef>
              <a:spcAft>
                <a:spcPts val="0"/>
              </a:spcAft>
              <a:buNone/>
            </a:pPr>
            <a:r>
              <a:rPr lang="en" altLang="zh-CN" sz="1400" b="1" dirty="0">
                <a:solidFill>
                  <a:schemeClr val="dk1"/>
                </a:solidFill>
                <a:latin typeface="Helvetica Neue"/>
                <a:ea typeface="Helvetica Neue"/>
                <a:cs typeface="Helvetica Neue"/>
                <a:sym typeface="Helvetica Neue"/>
              </a:rPr>
              <a:t>matrix</a:t>
            </a:r>
          </a:p>
        </p:txBody>
      </p:sp>
      <p:sp>
        <p:nvSpPr>
          <p:cNvPr id="58" name="文本框 57">
            <a:extLst>
              <a:ext uri="{FF2B5EF4-FFF2-40B4-BE49-F238E27FC236}">
                <a16:creationId xmlns:a16="http://schemas.microsoft.com/office/drawing/2014/main" id="{C40E0B28-6C4A-324E-B8C0-E4C6BA681A8A}"/>
              </a:ext>
            </a:extLst>
          </p:cNvPr>
          <p:cNvSpPr txBox="1"/>
          <p:nvPr/>
        </p:nvSpPr>
        <p:spPr>
          <a:xfrm>
            <a:off x="107060" y="5569040"/>
            <a:ext cx="2459728" cy="523220"/>
          </a:xfrm>
          <a:prstGeom prst="rect">
            <a:avLst/>
          </a:prstGeom>
          <a:noFill/>
        </p:spPr>
        <p:txBody>
          <a:bodyPr wrap="square">
            <a:spAutoFit/>
          </a:bodyPr>
          <a:lstStyle/>
          <a:p>
            <a:pPr marL="0" marR="0" lvl="0" indent="0" algn="ctr" rtl="0">
              <a:spcBef>
                <a:spcPts val="0"/>
              </a:spcBef>
              <a:spcAft>
                <a:spcPts val="0"/>
              </a:spcAft>
              <a:buNone/>
            </a:pPr>
            <a:r>
              <a:rPr lang="en" altLang="zh-CN" sz="1400" b="1" dirty="0">
                <a:solidFill>
                  <a:schemeClr val="dk1"/>
                </a:solidFill>
                <a:latin typeface="Helvetica Neue"/>
                <a:ea typeface="Helvetica Neue"/>
                <a:cs typeface="Helvetica Neue"/>
                <a:sym typeface="Helvetica Neue"/>
              </a:rPr>
              <a:t>Microphone </a:t>
            </a:r>
          </a:p>
          <a:p>
            <a:pPr marL="0" marR="0" lvl="0" indent="0" algn="ctr" rtl="0">
              <a:spcBef>
                <a:spcPts val="0"/>
              </a:spcBef>
              <a:spcAft>
                <a:spcPts val="0"/>
              </a:spcAft>
              <a:buNone/>
            </a:pPr>
            <a:r>
              <a:rPr lang="en" altLang="zh-CN" sz="1400" b="1" dirty="0">
                <a:solidFill>
                  <a:schemeClr val="dk1"/>
                </a:solidFill>
                <a:latin typeface="Helvetica Neue"/>
                <a:ea typeface="Helvetica Neue"/>
                <a:cs typeface="Helvetica Neue"/>
                <a:sym typeface="Helvetica Neue"/>
              </a:rPr>
              <a:t>samples</a:t>
            </a:r>
          </a:p>
        </p:txBody>
      </p:sp>
      <p:cxnSp>
        <p:nvCxnSpPr>
          <p:cNvPr id="59" name="直线箭头连接符 58">
            <a:extLst>
              <a:ext uri="{FF2B5EF4-FFF2-40B4-BE49-F238E27FC236}">
                <a16:creationId xmlns:a16="http://schemas.microsoft.com/office/drawing/2014/main" id="{13CE542C-86AF-8548-856E-F83DA1FBEC1A}"/>
              </a:ext>
            </a:extLst>
          </p:cNvPr>
          <p:cNvCxnSpPr>
            <a:cxnSpLocks/>
          </p:cNvCxnSpPr>
          <p:nvPr/>
        </p:nvCxnSpPr>
        <p:spPr>
          <a:xfrm>
            <a:off x="4752473" y="5524358"/>
            <a:ext cx="32979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59">
            <a:extLst>
              <a:ext uri="{FF2B5EF4-FFF2-40B4-BE49-F238E27FC236}">
                <a16:creationId xmlns:a16="http://schemas.microsoft.com/office/drawing/2014/main" id="{2A8C2851-8911-3640-AACC-54AA02FEBF87}"/>
              </a:ext>
            </a:extLst>
          </p:cNvPr>
          <p:cNvCxnSpPr>
            <a:cxnSpLocks/>
          </p:cNvCxnSpPr>
          <p:nvPr/>
        </p:nvCxnSpPr>
        <p:spPr>
          <a:xfrm>
            <a:off x="6304075" y="5524358"/>
            <a:ext cx="329799"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Google Shape;560;p14">
            <a:extLst>
              <a:ext uri="{FF2B5EF4-FFF2-40B4-BE49-F238E27FC236}">
                <a16:creationId xmlns:a16="http://schemas.microsoft.com/office/drawing/2014/main" id="{AB095A82-396E-6143-8C86-21254A2C8A46}"/>
              </a:ext>
            </a:extLst>
          </p:cNvPr>
          <p:cNvSpPr txBox="1"/>
          <p:nvPr/>
        </p:nvSpPr>
        <p:spPr>
          <a:xfrm>
            <a:off x="6472952" y="5830647"/>
            <a:ext cx="1078167"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Images</a:t>
            </a:r>
            <a:endParaRPr sz="1600" b="1" dirty="0">
              <a:solidFill>
                <a:schemeClr val="dk1"/>
              </a:solidFill>
              <a:latin typeface="Helvetica Neue"/>
              <a:ea typeface="Helvetica Neue"/>
              <a:cs typeface="Helvetica Neue"/>
              <a:sym typeface="Helvetica Neue"/>
            </a:endParaRPr>
          </a:p>
        </p:txBody>
      </p:sp>
      <p:sp>
        <p:nvSpPr>
          <p:cNvPr id="62" name="Google Shape;560;p14">
            <a:extLst>
              <a:ext uri="{FF2B5EF4-FFF2-40B4-BE49-F238E27FC236}">
                <a16:creationId xmlns:a16="http://schemas.microsoft.com/office/drawing/2014/main" id="{D282A8E0-063F-6E4A-BFE6-8B51EBF11D66}"/>
              </a:ext>
            </a:extLst>
          </p:cNvPr>
          <p:cNvSpPr txBox="1"/>
          <p:nvPr/>
        </p:nvSpPr>
        <p:spPr>
          <a:xfrm>
            <a:off x="3793154" y="5174498"/>
            <a:ext cx="628211"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a:t>
            </a:r>
            <a:endParaRPr sz="1600" b="1" dirty="0">
              <a:solidFill>
                <a:schemeClr val="dk1"/>
              </a:solidFill>
              <a:latin typeface="Helvetica Neue"/>
              <a:ea typeface="Helvetica Neue"/>
              <a:cs typeface="Helvetica Neue"/>
              <a:sym typeface="Helvetica Neue"/>
            </a:endParaRPr>
          </a:p>
        </p:txBody>
      </p:sp>
      <p:pic>
        <p:nvPicPr>
          <p:cNvPr id="63" name="Google Shape;606;p14" descr="图片包含 图表&#10;&#10;描述已自动生成">
            <a:extLst>
              <a:ext uri="{FF2B5EF4-FFF2-40B4-BE49-F238E27FC236}">
                <a16:creationId xmlns:a16="http://schemas.microsoft.com/office/drawing/2014/main" id="{93E5BC00-3BB7-294B-9958-32FB0086809E}"/>
              </a:ext>
            </a:extLst>
          </p:cNvPr>
          <p:cNvPicPr preferRelativeResize="0"/>
          <p:nvPr/>
        </p:nvPicPr>
        <p:blipFill rotWithShape="1">
          <a:blip r:embed="rId9">
            <a:alphaModFix/>
          </a:blip>
          <a:srcRect l="22925" t="12272" r="19680" b="11123"/>
          <a:stretch/>
        </p:blipFill>
        <p:spPr>
          <a:xfrm>
            <a:off x="6667151" y="5199204"/>
            <a:ext cx="701693" cy="631443"/>
          </a:xfrm>
          <a:prstGeom prst="rect">
            <a:avLst/>
          </a:prstGeom>
          <a:noFill/>
          <a:ln>
            <a:noFill/>
          </a:ln>
        </p:spPr>
      </p:pic>
      <p:cxnSp>
        <p:nvCxnSpPr>
          <p:cNvPr id="6" name="直线连接符 5">
            <a:extLst>
              <a:ext uri="{FF2B5EF4-FFF2-40B4-BE49-F238E27FC236}">
                <a16:creationId xmlns:a16="http://schemas.microsoft.com/office/drawing/2014/main" id="{533B8452-F196-FD40-97CF-E9485EB46CBF}"/>
              </a:ext>
            </a:extLst>
          </p:cNvPr>
          <p:cNvCxnSpPr/>
          <p:nvPr/>
        </p:nvCxnSpPr>
        <p:spPr>
          <a:xfrm>
            <a:off x="5130770" y="2132323"/>
            <a:ext cx="96134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BE4309E9-6CCE-8D43-80A9-C2B0DF270162}"/>
              </a:ext>
            </a:extLst>
          </p:cNvPr>
          <p:cNvSpPr txBox="1"/>
          <p:nvPr/>
        </p:nvSpPr>
        <p:spPr>
          <a:xfrm>
            <a:off x="4922277" y="2134115"/>
            <a:ext cx="1934371" cy="338554"/>
          </a:xfrm>
          <a:prstGeom prst="rect">
            <a:avLst/>
          </a:prstGeom>
          <a:noFill/>
        </p:spPr>
        <p:txBody>
          <a:bodyPr wrap="square" rtlCol="0">
            <a:spAutoFit/>
          </a:bodyPr>
          <a:lstStyle/>
          <a:p>
            <a:r>
              <a:rPr kumimoji="1" lang="en-US" altLang="zh-CN" sz="1600" b="1" dirty="0">
                <a:solidFill>
                  <a:srgbClr val="C00000"/>
                </a:solidFill>
                <a:latin typeface="Helvetica" pitchFamily="2" charset="0"/>
              </a:rPr>
              <a:t>Neural constrains</a:t>
            </a:r>
            <a:endParaRPr kumimoji="1" lang="zh-CN" altLang="en-US" sz="1600" b="1" dirty="0">
              <a:solidFill>
                <a:srgbClr val="C00000"/>
              </a:solidFill>
              <a:latin typeface="Helvetica" pitchFamily="2" charset="0"/>
            </a:endParaRPr>
          </a:p>
        </p:txBody>
      </p:sp>
    </p:spTree>
    <p:extLst>
      <p:ext uri="{BB962C8B-B14F-4D97-AF65-F5344CB8AC3E}">
        <p14:creationId xmlns:p14="http://schemas.microsoft.com/office/powerpoint/2010/main" val="17901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p:bldP spid="475" grpId="0"/>
      <p:bldP spid="39" grpId="0"/>
      <p:bldP spid="40" grpId="0" animBg="1"/>
      <p:bldP spid="41" grpId="0" animBg="1"/>
      <p:bldP spid="42" grpId="0" animBg="1"/>
      <p:bldP spid="44" grpId="0" animBg="1"/>
      <p:bldP spid="57" grpId="0"/>
      <p:bldP spid="58" grpId="0"/>
      <p:bldP spid="61" grpId="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e0a8892b58_0_8"/>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Design Challenges</a:t>
            </a:r>
            <a:endParaRPr sz="3200" b="1">
              <a:solidFill>
                <a:schemeClr val="lt1"/>
              </a:solidFill>
              <a:latin typeface="Arial"/>
              <a:ea typeface="Arial"/>
              <a:cs typeface="Arial"/>
              <a:sym typeface="Arial"/>
            </a:endParaRPr>
          </a:p>
        </p:txBody>
      </p:sp>
      <p:sp>
        <p:nvSpPr>
          <p:cNvPr id="484" name="Google Shape;484;g2e0a8892b58_0_8"/>
          <p:cNvSpPr txBox="1"/>
          <p:nvPr/>
        </p:nvSpPr>
        <p:spPr>
          <a:xfrm>
            <a:off x="493537" y="1690331"/>
            <a:ext cx="11947200" cy="831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itchFamily="2" charset="2"/>
              <a:buChar char="p"/>
            </a:pPr>
            <a:r>
              <a:rPr lang="en" altLang="zh-CN" sz="2400" b="1" dirty="0">
                <a:solidFill>
                  <a:schemeClr val="dk1"/>
                </a:solidFill>
                <a:latin typeface="arial"/>
                <a:ea typeface="arial"/>
                <a:cs typeface="arial"/>
                <a:sym typeface="arial"/>
              </a:rPr>
              <a:t>How to design an imaging algorithm achieve high imaging quality?</a:t>
            </a:r>
          </a:p>
          <a:p>
            <a:pPr marL="419100" marR="0" lvl="0" indent="-342900" algn="l" rtl="0">
              <a:spcBef>
                <a:spcPts val="0"/>
              </a:spcBef>
              <a:spcAft>
                <a:spcPts val="0"/>
              </a:spcAft>
              <a:buClr>
                <a:schemeClr val="dk1"/>
              </a:buClr>
              <a:buSzPts val="2400"/>
              <a:buFont typeface="Wingdings" pitchFamily="2" charset="2"/>
              <a:buChar char="Ø"/>
            </a:pPr>
            <a:r>
              <a:rPr lang="en" altLang="zh-CN" sz="2400" b="1" dirty="0">
                <a:solidFill>
                  <a:schemeClr val="dk1"/>
                </a:solidFill>
                <a:latin typeface="arial"/>
                <a:ea typeface="arial"/>
                <a:cs typeface="arial"/>
                <a:sym typeface="arial"/>
              </a:rPr>
              <a:t>A new imaging algorithm that uses unrolled ADMM + refinement network</a:t>
            </a:r>
          </a:p>
        </p:txBody>
      </p:sp>
      <p:sp>
        <p:nvSpPr>
          <p:cNvPr id="485" name="Google Shape;485;g2e0a8892b58_0_8"/>
          <p:cNvSpPr txBox="1"/>
          <p:nvPr/>
        </p:nvSpPr>
        <p:spPr>
          <a:xfrm>
            <a:off x="493537" y="2936826"/>
            <a:ext cx="11526000" cy="8310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jointly optimize </a:t>
            </a:r>
            <a:r>
              <a:rPr lang="en" altLang="zh-CN" sz="2400" b="1" dirty="0" err="1">
                <a:solidFill>
                  <a:schemeClr val="dk1"/>
                </a:solidFill>
                <a:latin typeface="arial"/>
                <a:ea typeface="arial"/>
                <a:cs typeface="arial"/>
                <a:sym typeface="arial"/>
              </a:rPr>
              <a:t>metasurface</a:t>
            </a:r>
            <a:r>
              <a:rPr lang="en" altLang="zh-CN" sz="2400" b="1" dirty="0">
                <a:solidFill>
                  <a:schemeClr val="dk1"/>
                </a:solidFill>
                <a:latin typeface="arial"/>
                <a:ea typeface="arial"/>
                <a:cs typeface="arial"/>
                <a:sym typeface="arial"/>
              </a:rPr>
              <a:t> and beamforming algorithms? </a:t>
            </a:r>
          </a:p>
          <a:p>
            <a:pPr marL="342900" lvl="0" indent="-342900">
              <a:buClr>
                <a:schemeClr val="dk1"/>
              </a:buClr>
              <a:buSzPts val="2400"/>
              <a:buFont typeface="Wingdings" pitchFamily="2" charset="2"/>
              <a:buChar char="Ø"/>
            </a:pPr>
            <a:r>
              <a:rPr lang="en" altLang="zh-CN" sz="2400" b="1" dirty="0">
                <a:solidFill>
                  <a:schemeClr val="dk1"/>
                </a:solidFill>
                <a:latin typeface="arial"/>
                <a:ea typeface="arial"/>
                <a:cs typeface="arial"/>
                <a:sym typeface="arial"/>
              </a:rPr>
              <a:t>A novel joint optimization framework</a:t>
            </a:r>
          </a:p>
        </p:txBody>
      </p:sp>
      <p:sp>
        <p:nvSpPr>
          <p:cNvPr id="486" name="Google Shape;486;g2e0a8892b58_0_8"/>
          <p:cNvSpPr txBox="1"/>
          <p:nvPr/>
        </p:nvSpPr>
        <p:spPr>
          <a:xfrm>
            <a:off x="493538" y="4183321"/>
            <a:ext cx="11809200" cy="4617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maintain high imaging quality across a wide range of distances?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4"/>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Solution 2: MAJIC: A Joint Optimization Framework</a:t>
            </a:r>
            <a:endParaRPr sz="3200" b="1">
              <a:solidFill>
                <a:schemeClr val="lt1"/>
              </a:solidFill>
              <a:latin typeface="Arial"/>
              <a:ea typeface="Arial"/>
              <a:cs typeface="Arial"/>
              <a:sym typeface="Arial"/>
            </a:endParaRPr>
          </a:p>
        </p:txBody>
      </p:sp>
      <p:sp>
        <p:nvSpPr>
          <p:cNvPr id="493" name="Google Shape;493;p14"/>
          <p:cNvSpPr/>
          <p:nvPr/>
        </p:nvSpPr>
        <p:spPr>
          <a:xfrm>
            <a:off x="336386" y="5948999"/>
            <a:ext cx="11766363" cy="62865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dirty="0">
                <a:solidFill>
                  <a:schemeClr val="lt1"/>
                </a:solidFill>
                <a:latin typeface="Arial"/>
                <a:ea typeface="Arial"/>
                <a:cs typeface="Arial"/>
                <a:sym typeface="Arial"/>
              </a:rPr>
              <a:t>Optimizing System Configuration Using Mean Square Error</a:t>
            </a:r>
            <a:endParaRPr sz="2400" b="1" dirty="0">
              <a:solidFill>
                <a:schemeClr val="lt1"/>
              </a:solidFill>
              <a:latin typeface="Arial"/>
              <a:ea typeface="Arial"/>
              <a:cs typeface="Arial"/>
              <a:sym typeface="Arial"/>
            </a:endParaRPr>
          </a:p>
        </p:txBody>
      </p:sp>
      <p:cxnSp>
        <p:nvCxnSpPr>
          <p:cNvPr id="495" name="Google Shape;495;p14"/>
          <p:cNvCxnSpPr/>
          <p:nvPr/>
        </p:nvCxnSpPr>
        <p:spPr>
          <a:xfrm rot="10800000" flipH="1">
            <a:off x="6801240" y="3351136"/>
            <a:ext cx="418962" cy="3350"/>
          </a:xfrm>
          <a:prstGeom prst="straightConnector1">
            <a:avLst/>
          </a:prstGeom>
          <a:noFill/>
          <a:ln w="38100" cap="flat" cmpd="sng">
            <a:solidFill>
              <a:srgbClr val="C00000"/>
            </a:solidFill>
            <a:prstDash val="solid"/>
            <a:miter lim="800000"/>
            <a:headEnd type="triangle" w="med" len="med"/>
            <a:tailEnd type="none" w="lg" len="lg"/>
          </a:ln>
        </p:spPr>
      </p:cxnSp>
      <p:grpSp>
        <p:nvGrpSpPr>
          <p:cNvPr id="496" name="Google Shape;496;p14"/>
          <p:cNvGrpSpPr/>
          <p:nvPr/>
        </p:nvGrpSpPr>
        <p:grpSpPr>
          <a:xfrm>
            <a:off x="2496197" y="2670495"/>
            <a:ext cx="276401" cy="1781716"/>
            <a:chOff x="3391383" y="1861593"/>
            <a:chExt cx="266218" cy="2524144"/>
          </a:xfrm>
        </p:grpSpPr>
        <p:sp>
          <p:nvSpPr>
            <p:cNvPr id="497" name="Google Shape;497;p14"/>
            <p:cNvSpPr/>
            <p:nvPr/>
          </p:nvSpPr>
          <p:spPr>
            <a:xfrm>
              <a:off x="3391383" y="1861593"/>
              <a:ext cx="266218" cy="15775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98" name="Google Shape;498;p14"/>
            <p:cNvSpPr/>
            <p:nvPr/>
          </p:nvSpPr>
          <p:spPr>
            <a:xfrm>
              <a:off x="3391383" y="2019352"/>
              <a:ext cx="266218" cy="157759"/>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99" name="Google Shape;499;p14"/>
            <p:cNvSpPr/>
            <p:nvPr/>
          </p:nvSpPr>
          <p:spPr>
            <a:xfrm>
              <a:off x="3391383" y="2177111"/>
              <a:ext cx="266218" cy="157759"/>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0" name="Google Shape;500;p14"/>
            <p:cNvSpPr/>
            <p:nvPr/>
          </p:nvSpPr>
          <p:spPr>
            <a:xfrm>
              <a:off x="3391383" y="2334870"/>
              <a:ext cx="266218" cy="157759"/>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1" name="Google Shape;501;p14"/>
            <p:cNvSpPr/>
            <p:nvPr/>
          </p:nvSpPr>
          <p:spPr>
            <a:xfrm>
              <a:off x="3391383" y="2492629"/>
              <a:ext cx="266218" cy="157759"/>
            </a:xfrm>
            <a:prstGeom prst="rect">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2" name="Google Shape;502;p14"/>
            <p:cNvSpPr/>
            <p:nvPr/>
          </p:nvSpPr>
          <p:spPr>
            <a:xfrm>
              <a:off x="3391383" y="2650388"/>
              <a:ext cx="266218" cy="157759"/>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3" name="Google Shape;503;p14"/>
            <p:cNvSpPr/>
            <p:nvPr/>
          </p:nvSpPr>
          <p:spPr>
            <a:xfrm>
              <a:off x="3391383" y="2808147"/>
              <a:ext cx="266218" cy="157759"/>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4" name="Google Shape;504;p14"/>
            <p:cNvSpPr/>
            <p:nvPr/>
          </p:nvSpPr>
          <p:spPr>
            <a:xfrm>
              <a:off x="3391383" y="2965906"/>
              <a:ext cx="266218" cy="157759"/>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5" name="Google Shape;505;p14"/>
            <p:cNvSpPr/>
            <p:nvPr/>
          </p:nvSpPr>
          <p:spPr>
            <a:xfrm>
              <a:off x="3391383" y="3123665"/>
              <a:ext cx="266218" cy="15775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6" name="Google Shape;506;p14"/>
            <p:cNvSpPr/>
            <p:nvPr/>
          </p:nvSpPr>
          <p:spPr>
            <a:xfrm>
              <a:off x="3391383" y="3281424"/>
              <a:ext cx="266218" cy="157759"/>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7" name="Google Shape;507;p14"/>
            <p:cNvSpPr/>
            <p:nvPr/>
          </p:nvSpPr>
          <p:spPr>
            <a:xfrm>
              <a:off x="3391383" y="3439183"/>
              <a:ext cx="266218" cy="157759"/>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8" name="Google Shape;508;p14"/>
            <p:cNvSpPr/>
            <p:nvPr/>
          </p:nvSpPr>
          <p:spPr>
            <a:xfrm>
              <a:off x="3391383" y="3596942"/>
              <a:ext cx="266218" cy="157759"/>
            </a:xfrm>
            <a:prstGeom prst="rect">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09" name="Google Shape;509;p14"/>
            <p:cNvSpPr/>
            <p:nvPr/>
          </p:nvSpPr>
          <p:spPr>
            <a:xfrm>
              <a:off x="3391383" y="3754701"/>
              <a:ext cx="266218" cy="15775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0" name="Google Shape;510;p14"/>
            <p:cNvSpPr/>
            <p:nvPr/>
          </p:nvSpPr>
          <p:spPr>
            <a:xfrm>
              <a:off x="3391383" y="3912460"/>
              <a:ext cx="266218" cy="157759"/>
            </a:xfrm>
            <a:prstGeom prst="rect">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1" name="Google Shape;511;p14"/>
            <p:cNvSpPr/>
            <p:nvPr/>
          </p:nvSpPr>
          <p:spPr>
            <a:xfrm>
              <a:off x="3391383" y="4070219"/>
              <a:ext cx="266218" cy="157759"/>
            </a:xfrm>
            <a:prstGeom prst="rect">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2" name="Google Shape;512;p14"/>
            <p:cNvSpPr/>
            <p:nvPr/>
          </p:nvSpPr>
          <p:spPr>
            <a:xfrm>
              <a:off x="3391383" y="4227978"/>
              <a:ext cx="266218" cy="157759"/>
            </a:xfrm>
            <a:prstGeom prst="rect">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13" name="Google Shape;513;p14"/>
            <p:cNvSpPr/>
            <p:nvPr/>
          </p:nvSpPr>
          <p:spPr>
            <a:xfrm>
              <a:off x="3391383" y="1861593"/>
              <a:ext cx="266218" cy="2524144"/>
            </a:xfrm>
            <a:prstGeom prst="rect">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514" name="Google Shape;514;p14"/>
          <p:cNvGrpSpPr/>
          <p:nvPr/>
        </p:nvGrpSpPr>
        <p:grpSpPr>
          <a:xfrm>
            <a:off x="3685173" y="3081441"/>
            <a:ext cx="476719" cy="1037116"/>
            <a:chOff x="4606385" y="1986133"/>
            <a:chExt cx="809568" cy="1963455"/>
          </a:xfrm>
        </p:grpSpPr>
        <p:pic>
          <p:nvPicPr>
            <p:cNvPr id="515" name="Google Shape;515;p14"/>
            <p:cNvPicPr preferRelativeResize="0"/>
            <p:nvPr/>
          </p:nvPicPr>
          <p:blipFill rotWithShape="1">
            <a:blip r:embed="rId3">
              <a:alphaModFix/>
            </a:blip>
            <a:srcRect/>
            <a:stretch/>
          </p:blipFill>
          <p:spPr>
            <a:xfrm rot="10800000">
              <a:off x="4611612" y="1986133"/>
              <a:ext cx="804341" cy="804341"/>
            </a:xfrm>
            <a:prstGeom prst="rect">
              <a:avLst/>
            </a:prstGeom>
            <a:noFill/>
            <a:ln>
              <a:noFill/>
            </a:ln>
          </p:spPr>
        </p:pic>
        <p:pic>
          <p:nvPicPr>
            <p:cNvPr id="516" name="Google Shape;516;p14"/>
            <p:cNvPicPr preferRelativeResize="0"/>
            <p:nvPr/>
          </p:nvPicPr>
          <p:blipFill rotWithShape="1">
            <a:blip r:embed="rId4">
              <a:alphaModFix/>
            </a:blip>
            <a:srcRect/>
            <a:stretch/>
          </p:blipFill>
          <p:spPr>
            <a:xfrm>
              <a:off x="4606385" y="3217847"/>
              <a:ext cx="731740" cy="731741"/>
            </a:xfrm>
            <a:prstGeom prst="rect">
              <a:avLst/>
            </a:prstGeom>
            <a:noFill/>
            <a:ln>
              <a:noFill/>
            </a:ln>
          </p:spPr>
        </p:pic>
      </p:grpSp>
      <p:grpSp>
        <p:nvGrpSpPr>
          <p:cNvPr id="517" name="Google Shape;517;p14"/>
          <p:cNvGrpSpPr/>
          <p:nvPr/>
        </p:nvGrpSpPr>
        <p:grpSpPr>
          <a:xfrm>
            <a:off x="1393909" y="2765682"/>
            <a:ext cx="1347088" cy="1516697"/>
            <a:chOff x="1878611" y="1798957"/>
            <a:chExt cx="1940276" cy="2484497"/>
          </a:xfrm>
        </p:grpSpPr>
        <p:pic>
          <p:nvPicPr>
            <p:cNvPr id="518" name="Google Shape;518;p14"/>
            <p:cNvPicPr preferRelativeResize="0"/>
            <p:nvPr/>
          </p:nvPicPr>
          <p:blipFill rotWithShape="1">
            <a:blip r:embed="rId5">
              <a:alphaModFix/>
            </a:blip>
            <a:srcRect/>
            <a:stretch/>
          </p:blipFill>
          <p:spPr>
            <a:xfrm rot="-155237">
              <a:off x="1889570" y="1849651"/>
              <a:ext cx="1821180" cy="526674"/>
            </a:xfrm>
            <a:prstGeom prst="rect">
              <a:avLst/>
            </a:prstGeom>
            <a:noFill/>
            <a:ln>
              <a:noFill/>
            </a:ln>
          </p:spPr>
        </p:pic>
        <p:pic>
          <p:nvPicPr>
            <p:cNvPr id="519" name="Google Shape;519;p14"/>
            <p:cNvPicPr preferRelativeResize="0"/>
            <p:nvPr/>
          </p:nvPicPr>
          <p:blipFill rotWithShape="1">
            <a:blip r:embed="rId5">
              <a:alphaModFix/>
            </a:blip>
            <a:srcRect/>
            <a:stretch/>
          </p:blipFill>
          <p:spPr>
            <a:xfrm rot="-1909688">
              <a:off x="1960911" y="2239581"/>
              <a:ext cx="1821180" cy="526674"/>
            </a:xfrm>
            <a:prstGeom prst="rect">
              <a:avLst/>
            </a:prstGeom>
            <a:noFill/>
            <a:ln>
              <a:noFill/>
            </a:ln>
          </p:spPr>
        </p:pic>
        <p:pic>
          <p:nvPicPr>
            <p:cNvPr id="520" name="Google Shape;520;p14"/>
            <p:cNvPicPr preferRelativeResize="0"/>
            <p:nvPr/>
          </p:nvPicPr>
          <p:blipFill rotWithShape="1">
            <a:blip r:embed="rId5">
              <a:alphaModFix/>
            </a:blip>
            <a:srcRect/>
            <a:stretch/>
          </p:blipFill>
          <p:spPr>
            <a:xfrm rot="-2630515">
              <a:off x="1939456" y="2654911"/>
              <a:ext cx="1821180" cy="526674"/>
            </a:xfrm>
            <a:prstGeom prst="rect">
              <a:avLst/>
            </a:prstGeom>
            <a:noFill/>
            <a:ln>
              <a:noFill/>
            </a:ln>
          </p:spPr>
        </p:pic>
        <p:pic>
          <p:nvPicPr>
            <p:cNvPr id="521" name="Google Shape;521;p14"/>
            <p:cNvPicPr preferRelativeResize="0"/>
            <p:nvPr/>
          </p:nvPicPr>
          <p:blipFill rotWithShape="1">
            <a:blip r:embed="rId6">
              <a:alphaModFix/>
            </a:blip>
            <a:srcRect/>
            <a:stretch/>
          </p:blipFill>
          <p:spPr>
            <a:xfrm rot="-854169">
              <a:off x="1960911" y="3172196"/>
              <a:ext cx="1821180" cy="526675"/>
            </a:xfrm>
            <a:prstGeom prst="rect">
              <a:avLst/>
            </a:prstGeom>
            <a:noFill/>
            <a:ln>
              <a:noFill/>
            </a:ln>
          </p:spPr>
        </p:pic>
        <p:pic>
          <p:nvPicPr>
            <p:cNvPr id="522" name="Google Shape;522;p14"/>
            <p:cNvPicPr preferRelativeResize="0"/>
            <p:nvPr/>
          </p:nvPicPr>
          <p:blipFill rotWithShape="1">
            <a:blip r:embed="rId6">
              <a:alphaModFix/>
            </a:blip>
            <a:srcRect/>
            <a:stretch/>
          </p:blipFill>
          <p:spPr>
            <a:xfrm rot="469521">
              <a:off x="1966442" y="3635251"/>
              <a:ext cx="1821180" cy="526675"/>
            </a:xfrm>
            <a:prstGeom prst="rect">
              <a:avLst/>
            </a:prstGeom>
            <a:noFill/>
            <a:ln>
              <a:noFill/>
            </a:ln>
          </p:spPr>
        </p:pic>
      </p:grpSp>
      <p:grpSp>
        <p:nvGrpSpPr>
          <p:cNvPr id="523" name="Google Shape;523;p14"/>
          <p:cNvGrpSpPr/>
          <p:nvPr/>
        </p:nvGrpSpPr>
        <p:grpSpPr>
          <a:xfrm>
            <a:off x="2505511" y="2787333"/>
            <a:ext cx="1397685" cy="1567977"/>
            <a:chOff x="3404691" y="1987235"/>
            <a:chExt cx="1908904" cy="2172070"/>
          </a:xfrm>
        </p:grpSpPr>
        <p:pic>
          <p:nvPicPr>
            <p:cNvPr id="524" name="Google Shape;524;p14"/>
            <p:cNvPicPr preferRelativeResize="0"/>
            <p:nvPr/>
          </p:nvPicPr>
          <p:blipFill rotWithShape="1">
            <a:blip r:embed="rId5">
              <a:alphaModFix/>
            </a:blip>
            <a:srcRect/>
            <a:stretch/>
          </p:blipFill>
          <p:spPr>
            <a:xfrm rot="559573">
              <a:off x="3435330" y="2131320"/>
              <a:ext cx="1821179" cy="526674"/>
            </a:xfrm>
            <a:prstGeom prst="rect">
              <a:avLst/>
            </a:prstGeom>
            <a:noFill/>
            <a:ln>
              <a:noFill/>
            </a:ln>
          </p:spPr>
        </p:pic>
        <p:pic>
          <p:nvPicPr>
            <p:cNvPr id="525" name="Google Shape;525;p14"/>
            <p:cNvPicPr preferRelativeResize="0"/>
            <p:nvPr/>
          </p:nvPicPr>
          <p:blipFill rotWithShape="1">
            <a:blip r:embed="rId6">
              <a:alphaModFix/>
            </a:blip>
            <a:srcRect/>
            <a:stretch/>
          </p:blipFill>
          <p:spPr>
            <a:xfrm rot="-916285">
              <a:off x="3455208" y="3402088"/>
              <a:ext cx="1821180" cy="526674"/>
            </a:xfrm>
            <a:prstGeom prst="rect">
              <a:avLst/>
            </a:prstGeom>
            <a:noFill/>
            <a:ln>
              <a:noFill/>
            </a:ln>
          </p:spPr>
        </p:pic>
        <p:pic>
          <p:nvPicPr>
            <p:cNvPr id="526" name="Google Shape;526;p14"/>
            <p:cNvPicPr preferRelativeResize="0"/>
            <p:nvPr/>
          </p:nvPicPr>
          <p:blipFill rotWithShape="1">
            <a:blip r:embed="rId5">
              <a:alphaModFix/>
            </a:blip>
            <a:srcRect/>
            <a:stretch/>
          </p:blipFill>
          <p:spPr>
            <a:xfrm rot="-563183">
              <a:off x="3453349" y="2488452"/>
              <a:ext cx="1821179" cy="526674"/>
            </a:xfrm>
            <a:prstGeom prst="rect">
              <a:avLst/>
            </a:prstGeom>
            <a:noFill/>
            <a:ln>
              <a:noFill/>
            </a:ln>
          </p:spPr>
        </p:pic>
        <p:pic>
          <p:nvPicPr>
            <p:cNvPr id="527" name="Google Shape;527;p14"/>
            <p:cNvPicPr preferRelativeResize="0"/>
            <p:nvPr/>
          </p:nvPicPr>
          <p:blipFill rotWithShape="1">
            <a:blip r:embed="rId6">
              <a:alphaModFix/>
            </a:blip>
            <a:srcRect/>
            <a:stretch/>
          </p:blipFill>
          <p:spPr>
            <a:xfrm rot="811261">
              <a:off x="3453585" y="2957086"/>
              <a:ext cx="1821180" cy="526674"/>
            </a:xfrm>
            <a:prstGeom prst="rect">
              <a:avLst/>
            </a:prstGeom>
            <a:noFill/>
            <a:ln>
              <a:noFill/>
            </a:ln>
          </p:spPr>
        </p:pic>
      </p:grpSp>
      <p:sp>
        <p:nvSpPr>
          <p:cNvPr id="529" name="Google Shape;529;p14"/>
          <p:cNvSpPr txBox="1"/>
          <p:nvPr/>
        </p:nvSpPr>
        <p:spPr>
          <a:xfrm>
            <a:off x="5852911" y="1616150"/>
            <a:ext cx="46776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dirty="0">
                <a:solidFill>
                  <a:schemeClr val="dk1"/>
                </a:solidFill>
                <a:latin typeface="Helvetica Neue"/>
                <a:ea typeface="Helvetica Neue"/>
                <a:cs typeface="Helvetica Neue"/>
                <a:sym typeface="Helvetica Neue"/>
              </a:rPr>
              <a:t>Imaging Algorithm</a:t>
            </a:r>
            <a:endParaRPr sz="1800" b="1" dirty="0">
              <a:solidFill>
                <a:schemeClr val="dk1"/>
              </a:solidFill>
              <a:latin typeface="Helvetica Neue"/>
              <a:ea typeface="Helvetica Neue"/>
              <a:cs typeface="Helvetica Neue"/>
              <a:sym typeface="Helvetica Neue"/>
            </a:endParaRPr>
          </a:p>
        </p:txBody>
      </p:sp>
      <p:sp>
        <p:nvSpPr>
          <p:cNvPr id="530" name="Google Shape;530;p14"/>
          <p:cNvSpPr txBox="1"/>
          <p:nvPr/>
        </p:nvSpPr>
        <p:spPr>
          <a:xfrm>
            <a:off x="616653" y="1590753"/>
            <a:ext cx="437072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dirty="0">
                <a:solidFill>
                  <a:schemeClr val="dk1"/>
                </a:solidFill>
                <a:latin typeface="Helvetica Neue"/>
                <a:ea typeface="Helvetica Neue"/>
                <a:cs typeface="Helvetica Neue"/>
                <a:sym typeface="Helvetica Neue"/>
              </a:rPr>
              <a:t>Simulator</a:t>
            </a:r>
            <a:endParaRPr dirty="0"/>
          </a:p>
        </p:txBody>
      </p:sp>
      <p:sp>
        <p:nvSpPr>
          <p:cNvPr id="531" name="Google Shape;531;p14"/>
          <p:cNvSpPr txBox="1"/>
          <p:nvPr/>
        </p:nvSpPr>
        <p:spPr>
          <a:xfrm>
            <a:off x="833522" y="4164543"/>
            <a:ext cx="1262214" cy="2887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Object</a:t>
            </a:r>
            <a:endParaRPr/>
          </a:p>
        </p:txBody>
      </p:sp>
      <p:sp>
        <p:nvSpPr>
          <p:cNvPr id="532" name="Google Shape;532;p14"/>
          <p:cNvSpPr txBox="1"/>
          <p:nvPr/>
        </p:nvSpPr>
        <p:spPr>
          <a:xfrm>
            <a:off x="1064244" y="4459270"/>
            <a:ext cx="3189833" cy="338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Metasurface (MS)</a:t>
            </a:r>
            <a:endParaRPr/>
          </a:p>
        </p:txBody>
      </p:sp>
      <p:sp>
        <p:nvSpPr>
          <p:cNvPr id="533" name="Google Shape;533;p14"/>
          <p:cNvSpPr txBox="1"/>
          <p:nvPr/>
        </p:nvSpPr>
        <p:spPr>
          <a:xfrm>
            <a:off x="2881448" y="4211185"/>
            <a:ext cx="1807688" cy="2887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Transceivers</a:t>
            </a:r>
            <a:endParaRPr/>
          </a:p>
        </p:txBody>
      </p:sp>
      <p:sp>
        <p:nvSpPr>
          <p:cNvPr id="534" name="Google Shape;534;p14"/>
          <p:cNvSpPr/>
          <p:nvPr/>
        </p:nvSpPr>
        <p:spPr>
          <a:xfrm>
            <a:off x="1005963" y="2078737"/>
            <a:ext cx="3470137" cy="2719086"/>
          </a:xfrm>
          <a:prstGeom prst="roundRect">
            <a:avLst>
              <a:gd name="adj" fmla="val 4594"/>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535" name="Google Shape;535;p14"/>
          <p:cNvSpPr/>
          <p:nvPr/>
        </p:nvSpPr>
        <p:spPr>
          <a:xfrm>
            <a:off x="6181472" y="2090855"/>
            <a:ext cx="3932044" cy="2719086"/>
          </a:xfrm>
          <a:prstGeom prst="roundRect">
            <a:avLst>
              <a:gd name="adj" fmla="val 4594"/>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36" name="Google Shape;536;p14"/>
          <p:cNvSpPr txBox="1"/>
          <p:nvPr/>
        </p:nvSpPr>
        <p:spPr>
          <a:xfrm>
            <a:off x="800640" y="2222782"/>
            <a:ext cx="1960311" cy="288724"/>
          </a:xfrm>
          <a:prstGeom prst="rect">
            <a:avLst/>
          </a:prstGeom>
          <a:blipFill rotWithShape="1">
            <a:blip r:embed="rId7">
              <a:alphaModFix/>
            </a:blip>
            <a:stretch>
              <a:fillRect t="-8694" b="-4347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537" name="Google Shape;537;p14"/>
          <p:cNvSpPr txBox="1"/>
          <p:nvPr/>
        </p:nvSpPr>
        <p:spPr>
          <a:xfrm>
            <a:off x="2556183" y="2290270"/>
            <a:ext cx="1907682" cy="338554"/>
          </a:xfrm>
          <a:prstGeom prst="rect">
            <a:avLst/>
          </a:prstGeom>
          <a:blipFill rotWithShape="1">
            <a:blip r:embed="rId8">
              <a:alphaModFix/>
            </a:blip>
            <a:stretch>
              <a:fillRect t="-3703" b="-22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538" name="Google Shape;538;p14"/>
          <p:cNvCxnSpPr/>
          <p:nvPr/>
        </p:nvCxnSpPr>
        <p:spPr>
          <a:xfrm>
            <a:off x="2718400" y="2310188"/>
            <a:ext cx="0" cy="343865"/>
          </a:xfrm>
          <a:prstGeom prst="straightConnector1">
            <a:avLst/>
          </a:prstGeom>
          <a:noFill/>
          <a:ln w="38100" cap="flat" cmpd="sng">
            <a:solidFill>
              <a:srgbClr val="0070C0"/>
            </a:solidFill>
            <a:prstDash val="solid"/>
            <a:miter lim="800000"/>
            <a:headEnd type="none" w="sm" len="sm"/>
            <a:tailEnd type="none" w="sm" len="sm"/>
          </a:ln>
        </p:spPr>
      </p:cxnSp>
      <p:cxnSp>
        <p:nvCxnSpPr>
          <p:cNvPr id="539" name="Google Shape;539;p14"/>
          <p:cNvCxnSpPr/>
          <p:nvPr/>
        </p:nvCxnSpPr>
        <p:spPr>
          <a:xfrm rot="10800000">
            <a:off x="2711501" y="2325096"/>
            <a:ext cx="2000896" cy="0"/>
          </a:xfrm>
          <a:prstGeom prst="straightConnector1">
            <a:avLst/>
          </a:prstGeom>
          <a:noFill/>
          <a:ln w="38100" cap="flat" cmpd="sng">
            <a:solidFill>
              <a:srgbClr val="0070C0"/>
            </a:solidFill>
            <a:prstDash val="solid"/>
            <a:miter lim="800000"/>
            <a:headEnd type="triangle" w="med" len="med"/>
            <a:tailEnd type="none" w="lg" len="lg"/>
          </a:ln>
        </p:spPr>
      </p:cxnSp>
      <p:sp>
        <p:nvSpPr>
          <p:cNvPr id="540" name="Google Shape;540;p14"/>
          <p:cNvSpPr/>
          <p:nvPr/>
        </p:nvSpPr>
        <p:spPr>
          <a:xfrm>
            <a:off x="3646507" y="2970063"/>
            <a:ext cx="516924" cy="1256824"/>
          </a:xfrm>
          <a:prstGeom prst="roundRect">
            <a:avLst>
              <a:gd name="adj" fmla="val 4594"/>
            </a:avLst>
          </a:prstGeom>
          <a:noFill/>
          <a:ln w="38100" cap="flat" cmpd="sng">
            <a:solidFill>
              <a:srgbClr val="7F7F7F"/>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541" name="Google Shape;541;p14"/>
          <p:cNvCxnSpPr/>
          <p:nvPr/>
        </p:nvCxnSpPr>
        <p:spPr>
          <a:xfrm>
            <a:off x="4006801" y="2655050"/>
            <a:ext cx="1" cy="315013"/>
          </a:xfrm>
          <a:prstGeom prst="straightConnector1">
            <a:avLst/>
          </a:prstGeom>
          <a:noFill/>
          <a:ln w="38100" cap="flat" cmpd="sng">
            <a:solidFill>
              <a:srgbClr val="0070C0"/>
            </a:solidFill>
            <a:prstDash val="solid"/>
            <a:miter lim="800000"/>
            <a:headEnd type="none" w="sm" len="sm"/>
            <a:tailEnd type="none" w="sm" len="sm"/>
          </a:ln>
        </p:spPr>
      </p:cxnSp>
      <p:cxnSp>
        <p:nvCxnSpPr>
          <p:cNvPr id="542" name="Google Shape;542;p14"/>
          <p:cNvCxnSpPr/>
          <p:nvPr/>
        </p:nvCxnSpPr>
        <p:spPr>
          <a:xfrm rot="10800000">
            <a:off x="4006801" y="2670498"/>
            <a:ext cx="705597" cy="0"/>
          </a:xfrm>
          <a:prstGeom prst="straightConnector1">
            <a:avLst/>
          </a:prstGeom>
          <a:noFill/>
          <a:ln w="38100" cap="flat" cmpd="sng">
            <a:solidFill>
              <a:srgbClr val="0070C0"/>
            </a:solidFill>
            <a:prstDash val="solid"/>
            <a:miter lim="800000"/>
            <a:headEnd type="triangle" w="med" len="med"/>
            <a:tailEnd type="none" w="lg" len="lg"/>
          </a:ln>
        </p:spPr>
      </p:cxnSp>
      <p:sp>
        <p:nvSpPr>
          <p:cNvPr id="543" name="Google Shape;543;p14"/>
          <p:cNvSpPr/>
          <p:nvPr/>
        </p:nvSpPr>
        <p:spPr>
          <a:xfrm>
            <a:off x="4876237" y="3839466"/>
            <a:ext cx="1014219" cy="384089"/>
          </a:xfrm>
          <a:prstGeom prst="roundRect">
            <a:avLst>
              <a:gd name="adj" fmla="val 18830"/>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44" name="Google Shape;544;p14"/>
          <p:cNvSpPr txBox="1"/>
          <p:nvPr/>
        </p:nvSpPr>
        <p:spPr>
          <a:xfrm>
            <a:off x="5029968" y="3860256"/>
            <a:ext cx="816634" cy="338554"/>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545" name="Google Shape;545;p14"/>
          <p:cNvCxnSpPr/>
          <p:nvPr/>
        </p:nvCxnSpPr>
        <p:spPr>
          <a:xfrm rot="10800000">
            <a:off x="2557958" y="2203516"/>
            <a:ext cx="1" cy="457698"/>
          </a:xfrm>
          <a:prstGeom prst="straightConnector1">
            <a:avLst/>
          </a:prstGeom>
          <a:noFill/>
          <a:ln w="38100" cap="flat" cmpd="sng">
            <a:solidFill>
              <a:srgbClr val="C00000"/>
            </a:solidFill>
            <a:prstDash val="solid"/>
            <a:miter lim="800000"/>
            <a:headEnd type="triangle" w="med" len="med"/>
            <a:tailEnd type="none" w="lg" len="lg"/>
          </a:ln>
        </p:spPr>
      </p:cxnSp>
      <p:cxnSp>
        <p:nvCxnSpPr>
          <p:cNvPr id="546" name="Google Shape;546;p14"/>
          <p:cNvCxnSpPr/>
          <p:nvPr/>
        </p:nvCxnSpPr>
        <p:spPr>
          <a:xfrm rot="10800000">
            <a:off x="2553155" y="2218168"/>
            <a:ext cx="2129306" cy="0"/>
          </a:xfrm>
          <a:prstGeom prst="straightConnector1">
            <a:avLst/>
          </a:prstGeom>
          <a:noFill/>
          <a:ln w="38100" cap="flat" cmpd="sng">
            <a:solidFill>
              <a:srgbClr val="C00000"/>
            </a:solidFill>
            <a:prstDash val="solid"/>
            <a:miter lim="800000"/>
            <a:headEnd type="none" w="sm" len="sm"/>
            <a:tailEnd type="none" w="sm" len="sm"/>
          </a:ln>
        </p:spPr>
      </p:cxnSp>
      <p:cxnSp>
        <p:nvCxnSpPr>
          <p:cNvPr id="547" name="Google Shape;547;p14"/>
          <p:cNvCxnSpPr/>
          <p:nvPr/>
        </p:nvCxnSpPr>
        <p:spPr>
          <a:xfrm rot="10800000">
            <a:off x="3774526" y="2573178"/>
            <a:ext cx="966786" cy="2725"/>
          </a:xfrm>
          <a:prstGeom prst="straightConnector1">
            <a:avLst/>
          </a:prstGeom>
          <a:noFill/>
          <a:ln w="38100" cap="flat" cmpd="sng">
            <a:solidFill>
              <a:srgbClr val="C00000"/>
            </a:solidFill>
            <a:prstDash val="solid"/>
            <a:miter lim="800000"/>
            <a:headEnd type="none" w="sm" len="sm"/>
            <a:tailEnd type="none" w="sm" len="sm"/>
          </a:ln>
        </p:spPr>
      </p:cxnSp>
      <p:cxnSp>
        <p:nvCxnSpPr>
          <p:cNvPr id="548" name="Google Shape;548;p14"/>
          <p:cNvCxnSpPr/>
          <p:nvPr/>
        </p:nvCxnSpPr>
        <p:spPr>
          <a:xfrm rot="10800000">
            <a:off x="3794528" y="2560118"/>
            <a:ext cx="0" cy="412234"/>
          </a:xfrm>
          <a:prstGeom prst="straightConnector1">
            <a:avLst/>
          </a:prstGeom>
          <a:noFill/>
          <a:ln w="38100" cap="flat" cmpd="sng">
            <a:solidFill>
              <a:srgbClr val="C00000"/>
            </a:solidFill>
            <a:prstDash val="solid"/>
            <a:miter lim="800000"/>
            <a:headEnd type="triangle" w="med" len="med"/>
            <a:tailEnd type="none" w="lg" len="lg"/>
          </a:ln>
        </p:spPr>
      </p:cxnSp>
      <p:grpSp>
        <p:nvGrpSpPr>
          <p:cNvPr id="549" name="Google Shape;549;p14"/>
          <p:cNvGrpSpPr/>
          <p:nvPr/>
        </p:nvGrpSpPr>
        <p:grpSpPr>
          <a:xfrm>
            <a:off x="8735590" y="3054131"/>
            <a:ext cx="1142858" cy="1162014"/>
            <a:chOff x="8265049" y="2102824"/>
            <a:chExt cx="2051062" cy="1789591"/>
          </a:xfrm>
        </p:grpSpPr>
        <p:sp>
          <p:nvSpPr>
            <p:cNvPr id="550" name="Google Shape;550;p14"/>
            <p:cNvSpPr/>
            <p:nvPr/>
          </p:nvSpPr>
          <p:spPr>
            <a:xfrm>
              <a:off x="8265049" y="2102824"/>
              <a:ext cx="205898" cy="1786887"/>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14"/>
            <p:cNvSpPr/>
            <p:nvPr/>
          </p:nvSpPr>
          <p:spPr>
            <a:xfrm>
              <a:off x="8562753" y="2334338"/>
              <a:ext cx="200703" cy="1350030"/>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14"/>
            <p:cNvSpPr/>
            <p:nvPr/>
          </p:nvSpPr>
          <p:spPr>
            <a:xfrm>
              <a:off x="8891311" y="2502229"/>
              <a:ext cx="195508" cy="1007980"/>
            </a:xfrm>
            <a:prstGeom prst="roundRect">
              <a:avLst>
                <a:gd name="adj" fmla="val 10177"/>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14"/>
            <p:cNvSpPr/>
            <p:nvPr/>
          </p:nvSpPr>
          <p:spPr>
            <a:xfrm>
              <a:off x="9193667" y="2604345"/>
              <a:ext cx="170963" cy="777341"/>
            </a:xfrm>
            <a:prstGeom prst="roundRect">
              <a:avLst>
                <a:gd name="adj" fmla="val 10177"/>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4" name="Google Shape;554;p14"/>
            <p:cNvSpPr/>
            <p:nvPr/>
          </p:nvSpPr>
          <p:spPr>
            <a:xfrm>
              <a:off x="9474177" y="2502229"/>
              <a:ext cx="195508" cy="1007980"/>
            </a:xfrm>
            <a:prstGeom prst="roundRect">
              <a:avLst>
                <a:gd name="adj" fmla="val 10177"/>
              </a:avLst>
            </a:prstGeom>
            <a:solidFill>
              <a:srgbClr val="C4E0B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14"/>
            <p:cNvSpPr/>
            <p:nvPr/>
          </p:nvSpPr>
          <p:spPr>
            <a:xfrm>
              <a:off x="9789649" y="2319322"/>
              <a:ext cx="200703" cy="1350030"/>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14"/>
            <p:cNvSpPr/>
            <p:nvPr/>
          </p:nvSpPr>
          <p:spPr>
            <a:xfrm>
              <a:off x="10110213" y="2105528"/>
              <a:ext cx="205898" cy="1786887"/>
            </a:xfrm>
            <a:prstGeom prst="roundRect">
              <a:avLst>
                <a:gd name="adj" fmla="val 10177"/>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57" name="Google Shape;557;p14"/>
          <p:cNvSpPr/>
          <p:nvPr/>
        </p:nvSpPr>
        <p:spPr>
          <a:xfrm>
            <a:off x="6394016" y="2376529"/>
            <a:ext cx="2059944" cy="2247500"/>
          </a:xfrm>
          <a:prstGeom prst="roundRect">
            <a:avLst>
              <a:gd name="adj" fmla="val 4594"/>
            </a:avLst>
          </a:prstGeom>
          <a:noFill/>
          <a:ln w="38100" cap="flat" cmpd="sng">
            <a:solidFill>
              <a:srgbClr val="7030A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8" name="Google Shape;558;p14"/>
          <p:cNvSpPr txBox="1"/>
          <p:nvPr/>
        </p:nvSpPr>
        <p:spPr>
          <a:xfrm>
            <a:off x="6396230" y="2078736"/>
            <a:ext cx="210125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Unrolled ADMM</a:t>
            </a:r>
            <a:endParaRPr sz="1600" b="1">
              <a:solidFill>
                <a:schemeClr val="dk1"/>
              </a:solidFill>
              <a:latin typeface="Helvetica Neue"/>
              <a:ea typeface="Helvetica Neue"/>
              <a:cs typeface="Helvetica Neue"/>
              <a:sym typeface="Helvetica Neue"/>
            </a:endParaRPr>
          </a:p>
        </p:txBody>
      </p:sp>
      <p:sp>
        <p:nvSpPr>
          <p:cNvPr id="559" name="Google Shape;559;p14"/>
          <p:cNvSpPr/>
          <p:nvPr/>
        </p:nvSpPr>
        <p:spPr>
          <a:xfrm>
            <a:off x="8577514" y="2948230"/>
            <a:ext cx="1419327" cy="1363024"/>
          </a:xfrm>
          <a:prstGeom prst="roundRect">
            <a:avLst>
              <a:gd name="adj" fmla="val 4594"/>
            </a:avLst>
          </a:prstGeom>
          <a:noFill/>
          <a:ln w="38100" cap="flat" cmpd="sng">
            <a:solidFill>
              <a:srgbClr val="385623"/>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0" name="Google Shape;560;p14"/>
          <p:cNvSpPr txBox="1"/>
          <p:nvPr/>
        </p:nvSpPr>
        <p:spPr>
          <a:xfrm>
            <a:off x="8275823" y="2359975"/>
            <a:ext cx="2049697" cy="498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dirty="0">
                <a:solidFill>
                  <a:schemeClr val="dk1"/>
                </a:solidFill>
                <a:latin typeface="Helvetica Neue"/>
                <a:ea typeface="Helvetica Neue"/>
                <a:cs typeface="Helvetica Neue"/>
                <a:sym typeface="Helvetica Neue"/>
              </a:rPr>
              <a:t>Refinement Network</a:t>
            </a:r>
            <a:endParaRPr sz="1600" b="1" dirty="0">
              <a:solidFill>
                <a:schemeClr val="dk1"/>
              </a:solidFill>
              <a:latin typeface="Helvetica Neue"/>
              <a:ea typeface="Helvetica Neue"/>
              <a:cs typeface="Helvetica Neue"/>
              <a:sym typeface="Helvetica Neue"/>
            </a:endParaRPr>
          </a:p>
        </p:txBody>
      </p:sp>
      <p:sp>
        <p:nvSpPr>
          <p:cNvPr id="561" name="Google Shape;561;p14"/>
          <p:cNvSpPr/>
          <p:nvPr/>
        </p:nvSpPr>
        <p:spPr>
          <a:xfrm rot="16200000">
            <a:off x="5652515" y="3316909"/>
            <a:ext cx="2021285"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ADMM Layer</a:t>
            </a:r>
            <a:endParaRPr sz="1600" b="1">
              <a:solidFill>
                <a:schemeClr val="dk1"/>
              </a:solidFill>
              <a:latin typeface="Helvetica Neue"/>
              <a:ea typeface="Helvetica Neue"/>
              <a:cs typeface="Helvetica Neue"/>
              <a:sym typeface="Helvetica Neue"/>
            </a:endParaRPr>
          </a:p>
        </p:txBody>
      </p:sp>
      <p:sp>
        <p:nvSpPr>
          <p:cNvPr id="562" name="Google Shape;562;p14"/>
          <p:cNvSpPr/>
          <p:nvPr/>
        </p:nvSpPr>
        <p:spPr>
          <a:xfrm rot="16200000">
            <a:off x="6350027" y="3316908"/>
            <a:ext cx="2021284"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ADMM Layer</a:t>
            </a:r>
            <a:endParaRPr sz="1600" b="1">
              <a:solidFill>
                <a:schemeClr val="dk1"/>
              </a:solidFill>
              <a:latin typeface="Helvetica Neue"/>
              <a:ea typeface="Helvetica Neue"/>
              <a:cs typeface="Helvetica Neue"/>
              <a:sym typeface="Helvetica Neue"/>
            </a:endParaRPr>
          </a:p>
        </p:txBody>
      </p:sp>
      <p:sp>
        <p:nvSpPr>
          <p:cNvPr id="563" name="Google Shape;563;p14"/>
          <p:cNvSpPr/>
          <p:nvPr/>
        </p:nvSpPr>
        <p:spPr>
          <a:xfrm rot="16200000">
            <a:off x="7157543" y="3316914"/>
            <a:ext cx="2021292" cy="344318"/>
          </a:xfrm>
          <a:prstGeom prst="roundRect">
            <a:avLst>
              <a:gd name="adj" fmla="val 1017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ADMM Layer</a:t>
            </a:r>
            <a:endParaRPr sz="1600" b="1">
              <a:solidFill>
                <a:schemeClr val="dk1"/>
              </a:solidFill>
              <a:latin typeface="Helvetica Neue"/>
              <a:ea typeface="Helvetica Neue"/>
              <a:cs typeface="Helvetica Neue"/>
              <a:sym typeface="Helvetica Neue"/>
            </a:endParaRPr>
          </a:p>
        </p:txBody>
      </p:sp>
      <p:cxnSp>
        <p:nvCxnSpPr>
          <p:cNvPr id="564" name="Google Shape;564;p14"/>
          <p:cNvCxnSpPr/>
          <p:nvPr/>
        </p:nvCxnSpPr>
        <p:spPr>
          <a:xfrm flipH="1">
            <a:off x="6845543" y="3636922"/>
            <a:ext cx="342968" cy="2"/>
          </a:xfrm>
          <a:prstGeom prst="straightConnector1">
            <a:avLst/>
          </a:prstGeom>
          <a:noFill/>
          <a:ln w="38100" cap="flat" cmpd="sng">
            <a:solidFill>
              <a:srgbClr val="0070C0"/>
            </a:solidFill>
            <a:prstDash val="solid"/>
            <a:miter lim="800000"/>
            <a:headEnd type="triangle" w="med" len="med"/>
            <a:tailEnd type="none" w="lg" len="lg"/>
          </a:ln>
        </p:spPr>
      </p:cxnSp>
      <p:grpSp>
        <p:nvGrpSpPr>
          <p:cNvPr id="565" name="Google Shape;565;p14"/>
          <p:cNvGrpSpPr/>
          <p:nvPr/>
        </p:nvGrpSpPr>
        <p:grpSpPr>
          <a:xfrm>
            <a:off x="7548369" y="3199053"/>
            <a:ext cx="167549" cy="54373"/>
            <a:chOff x="7737674" y="3598363"/>
            <a:chExt cx="267755" cy="102504"/>
          </a:xfrm>
        </p:grpSpPr>
        <p:sp>
          <p:nvSpPr>
            <p:cNvPr id="566" name="Google Shape;566;p14"/>
            <p:cNvSpPr/>
            <p:nvPr/>
          </p:nvSpPr>
          <p:spPr>
            <a:xfrm rot="-3034483">
              <a:off x="7752071" y="3613616"/>
              <a:ext cx="73502" cy="72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567" name="Google Shape;567;p14"/>
            <p:cNvSpPr/>
            <p:nvPr/>
          </p:nvSpPr>
          <p:spPr>
            <a:xfrm rot="-3034483">
              <a:off x="7835371" y="3613615"/>
              <a:ext cx="73502" cy="72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568" name="Google Shape;568;p14"/>
            <p:cNvSpPr/>
            <p:nvPr/>
          </p:nvSpPr>
          <p:spPr>
            <a:xfrm rot="-3034483">
              <a:off x="7917530" y="3613614"/>
              <a:ext cx="73502" cy="72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cxnSp>
        <p:nvCxnSpPr>
          <p:cNvPr id="569" name="Google Shape;569;p14"/>
          <p:cNvCxnSpPr/>
          <p:nvPr/>
        </p:nvCxnSpPr>
        <p:spPr>
          <a:xfrm flipH="1">
            <a:off x="5572077" y="5104592"/>
            <a:ext cx="747637" cy="1"/>
          </a:xfrm>
          <a:prstGeom prst="straightConnector1">
            <a:avLst/>
          </a:prstGeom>
          <a:noFill/>
          <a:ln w="38100" cap="flat" cmpd="sng">
            <a:solidFill>
              <a:srgbClr val="C00000"/>
            </a:solidFill>
            <a:prstDash val="solid"/>
            <a:miter lim="800000"/>
            <a:headEnd type="triangle" w="med" len="med"/>
            <a:tailEnd type="none" w="lg" len="lg"/>
          </a:ln>
        </p:spPr>
      </p:cxnSp>
      <p:sp>
        <p:nvSpPr>
          <p:cNvPr id="570" name="Google Shape;570;p14"/>
          <p:cNvSpPr txBox="1"/>
          <p:nvPr/>
        </p:nvSpPr>
        <p:spPr>
          <a:xfrm>
            <a:off x="6215514" y="4901988"/>
            <a:ext cx="379368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Helvetica Neue"/>
                <a:ea typeface="Helvetica Neue"/>
                <a:cs typeface="Helvetica Neue"/>
                <a:sym typeface="Helvetica Neue"/>
              </a:rPr>
              <a:t>Backward Gradient Propagation</a:t>
            </a:r>
            <a:endParaRPr/>
          </a:p>
        </p:txBody>
      </p:sp>
      <p:cxnSp>
        <p:nvCxnSpPr>
          <p:cNvPr id="571" name="Google Shape;571;p14"/>
          <p:cNvCxnSpPr/>
          <p:nvPr/>
        </p:nvCxnSpPr>
        <p:spPr>
          <a:xfrm flipH="1">
            <a:off x="2537067" y="5091947"/>
            <a:ext cx="747637" cy="1"/>
          </a:xfrm>
          <a:prstGeom prst="straightConnector1">
            <a:avLst/>
          </a:prstGeom>
          <a:noFill/>
          <a:ln w="38100" cap="flat" cmpd="sng">
            <a:solidFill>
              <a:srgbClr val="0070C0"/>
            </a:solidFill>
            <a:prstDash val="solid"/>
            <a:miter lim="800000"/>
            <a:headEnd type="triangle" w="med" len="med"/>
            <a:tailEnd type="none" w="lg" len="lg"/>
          </a:ln>
        </p:spPr>
      </p:cxnSp>
      <p:sp>
        <p:nvSpPr>
          <p:cNvPr id="572" name="Google Shape;572;p14"/>
          <p:cNvSpPr txBox="1"/>
          <p:nvPr/>
        </p:nvSpPr>
        <p:spPr>
          <a:xfrm>
            <a:off x="3160802" y="4903314"/>
            <a:ext cx="23160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dirty="0" err="1">
                <a:solidFill>
                  <a:schemeClr val="dk1"/>
                </a:solidFill>
                <a:latin typeface="Helvetica Neue"/>
                <a:ea typeface="Helvetica Neue"/>
                <a:cs typeface="Helvetica Neue"/>
                <a:sym typeface="Helvetica Neue"/>
              </a:rPr>
              <a:t>Foward</a:t>
            </a:r>
            <a:r>
              <a:rPr lang="en" sz="1800" b="1" dirty="0">
                <a:solidFill>
                  <a:schemeClr val="dk1"/>
                </a:solidFill>
                <a:latin typeface="Helvetica Neue"/>
                <a:ea typeface="Helvetica Neue"/>
                <a:cs typeface="Helvetica Neue"/>
                <a:sym typeface="Helvetica Neue"/>
              </a:rPr>
              <a:t> Data Flow</a:t>
            </a:r>
            <a:endParaRPr dirty="0"/>
          </a:p>
        </p:txBody>
      </p:sp>
      <p:cxnSp>
        <p:nvCxnSpPr>
          <p:cNvPr id="573" name="Google Shape;573;p14"/>
          <p:cNvCxnSpPr/>
          <p:nvPr/>
        </p:nvCxnSpPr>
        <p:spPr>
          <a:xfrm rot="10800000">
            <a:off x="6047216" y="2736578"/>
            <a:ext cx="454008" cy="0"/>
          </a:xfrm>
          <a:prstGeom prst="straightConnector1">
            <a:avLst/>
          </a:prstGeom>
          <a:noFill/>
          <a:ln w="38100" cap="flat" cmpd="sng">
            <a:solidFill>
              <a:srgbClr val="0070C0"/>
            </a:solidFill>
            <a:prstDash val="solid"/>
            <a:miter lim="800000"/>
            <a:headEnd type="triangle" w="med" len="med"/>
            <a:tailEnd type="none" w="lg" len="lg"/>
          </a:ln>
        </p:spPr>
      </p:cxnSp>
      <p:cxnSp>
        <p:nvCxnSpPr>
          <p:cNvPr id="574" name="Google Shape;574;p14"/>
          <p:cNvCxnSpPr/>
          <p:nvPr/>
        </p:nvCxnSpPr>
        <p:spPr>
          <a:xfrm>
            <a:off x="6047216" y="2606239"/>
            <a:ext cx="454008" cy="1633"/>
          </a:xfrm>
          <a:prstGeom prst="straightConnector1">
            <a:avLst/>
          </a:prstGeom>
          <a:noFill/>
          <a:ln w="38100" cap="flat" cmpd="sng">
            <a:solidFill>
              <a:srgbClr val="C00000"/>
            </a:solidFill>
            <a:prstDash val="solid"/>
            <a:miter lim="800000"/>
            <a:headEnd type="triangle" w="med" len="med"/>
            <a:tailEnd type="none" w="lg" len="lg"/>
          </a:ln>
        </p:spPr>
      </p:cxnSp>
      <p:cxnSp>
        <p:nvCxnSpPr>
          <p:cNvPr id="575" name="Google Shape;575;p14"/>
          <p:cNvCxnSpPr/>
          <p:nvPr/>
        </p:nvCxnSpPr>
        <p:spPr>
          <a:xfrm rot="10800000">
            <a:off x="7532829" y="3638060"/>
            <a:ext cx="455362" cy="6"/>
          </a:xfrm>
          <a:prstGeom prst="straightConnector1">
            <a:avLst/>
          </a:prstGeom>
          <a:noFill/>
          <a:ln w="38100" cap="flat" cmpd="sng">
            <a:solidFill>
              <a:srgbClr val="0070C0"/>
            </a:solidFill>
            <a:prstDash val="solid"/>
            <a:miter lim="800000"/>
            <a:headEnd type="triangle" w="med" len="med"/>
            <a:tailEnd type="none" w="lg" len="lg"/>
          </a:ln>
        </p:spPr>
      </p:cxnSp>
      <p:cxnSp>
        <p:nvCxnSpPr>
          <p:cNvPr id="576" name="Google Shape;576;p14"/>
          <p:cNvCxnSpPr/>
          <p:nvPr/>
        </p:nvCxnSpPr>
        <p:spPr>
          <a:xfrm>
            <a:off x="7532829" y="3354486"/>
            <a:ext cx="455194" cy="0"/>
          </a:xfrm>
          <a:prstGeom prst="straightConnector1">
            <a:avLst/>
          </a:prstGeom>
          <a:noFill/>
          <a:ln w="38100" cap="flat" cmpd="sng">
            <a:solidFill>
              <a:srgbClr val="C00000"/>
            </a:solidFill>
            <a:prstDash val="solid"/>
            <a:miter lim="800000"/>
            <a:headEnd type="triangle" w="med" len="med"/>
            <a:tailEnd type="none" w="lg" len="lg"/>
          </a:ln>
        </p:spPr>
      </p:cxnSp>
      <p:sp>
        <p:nvSpPr>
          <p:cNvPr id="577" name="Google Shape;577;p14"/>
          <p:cNvSpPr txBox="1"/>
          <p:nvPr/>
        </p:nvSpPr>
        <p:spPr>
          <a:xfrm>
            <a:off x="7625375" y="3073492"/>
            <a:ext cx="525906" cy="288724"/>
          </a:xfrm>
          <a:prstGeom prst="rect">
            <a:avLst/>
          </a:prstGeom>
          <a:blipFill rotWithShape="1">
            <a:blip r:embed="rId10">
              <a:alphaModFix/>
            </a:blip>
            <a:stretch>
              <a:fillRect b="-83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578" name="Google Shape;578;p14"/>
          <p:cNvCxnSpPr>
            <a:stCxn id="550" idx="1"/>
          </p:cNvCxnSpPr>
          <p:nvPr/>
        </p:nvCxnSpPr>
        <p:spPr>
          <a:xfrm rot="10800000">
            <a:off x="8327290" y="3634260"/>
            <a:ext cx="408300" cy="0"/>
          </a:xfrm>
          <a:prstGeom prst="straightConnector1">
            <a:avLst/>
          </a:prstGeom>
          <a:noFill/>
          <a:ln w="38100" cap="flat" cmpd="sng">
            <a:solidFill>
              <a:srgbClr val="0070C0"/>
            </a:solidFill>
            <a:prstDash val="solid"/>
            <a:miter lim="800000"/>
            <a:headEnd type="triangle" w="med" len="med"/>
            <a:tailEnd type="none" w="lg" len="lg"/>
          </a:ln>
        </p:spPr>
      </p:cxnSp>
      <p:cxnSp>
        <p:nvCxnSpPr>
          <p:cNvPr id="579" name="Google Shape;579;p14"/>
          <p:cNvCxnSpPr/>
          <p:nvPr/>
        </p:nvCxnSpPr>
        <p:spPr>
          <a:xfrm rot="10800000" flipH="1">
            <a:off x="8320898" y="3376428"/>
            <a:ext cx="418962" cy="3350"/>
          </a:xfrm>
          <a:prstGeom prst="straightConnector1">
            <a:avLst/>
          </a:prstGeom>
          <a:noFill/>
          <a:ln w="38100" cap="flat" cmpd="sng">
            <a:solidFill>
              <a:srgbClr val="C00000"/>
            </a:solidFill>
            <a:prstDash val="solid"/>
            <a:miter lim="800000"/>
            <a:headEnd type="triangle" w="med" len="med"/>
            <a:tailEnd type="none" w="lg" len="lg"/>
          </a:ln>
        </p:spPr>
      </p:cxnSp>
      <p:cxnSp>
        <p:nvCxnSpPr>
          <p:cNvPr id="580" name="Google Shape;580;p14"/>
          <p:cNvCxnSpPr>
            <a:stCxn id="543" idx="1"/>
          </p:cNvCxnSpPr>
          <p:nvPr/>
        </p:nvCxnSpPr>
        <p:spPr>
          <a:xfrm rot="10800000">
            <a:off x="4161937" y="4031511"/>
            <a:ext cx="714300" cy="0"/>
          </a:xfrm>
          <a:prstGeom prst="straightConnector1">
            <a:avLst/>
          </a:prstGeom>
          <a:noFill/>
          <a:ln w="38100" cap="flat" cmpd="sng">
            <a:solidFill>
              <a:srgbClr val="0070C0"/>
            </a:solidFill>
            <a:prstDash val="solid"/>
            <a:miter lim="800000"/>
            <a:headEnd type="triangle" w="med" len="med"/>
            <a:tailEnd type="none" w="lg" len="lg"/>
          </a:ln>
        </p:spPr>
      </p:cxnSp>
      <p:cxnSp>
        <p:nvCxnSpPr>
          <p:cNvPr id="581" name="Google Shape;581;p14"/>
          <p:cNvCxnSpPr>
            <a:endCxn id="543" idx="3"/>
          </p:cNvCxnSpPr>
          <p:nvPr/>
        </p:nvCxnSpPr>
        <p:spPr>
          <a:xfrm rot="10800000">
            <a:off x="5890456" y="4031511"/>
            <a:ext cx="612300" cy="0"/>
          </a:xfrm>
          <a:prstGeom prst="straightConnector1">
            <a:avLst/>
          </a:prstGeom>
          <a:noFill/>
          <a:ln w="38100" cap="flat" cmpd="sng">
            <a:solidFill>
              <a:srgbClr val="0070C0"/>
            </a:solidFill>
            <a:prstDash val="solid"/>
            <a:miter lim="800000"/>
            <a:headEnd type="triangle" w="med" len="med"/>
            <a:tailEnd type="none" w="lg" len="lg"/>
          </a:ln>
        </p:spPr>
      </p:cxnSp>
      <p:sp>
        <p:nvSpPr>
          <p:cNvPr id="582" name="Google Shape;582;p14"/>
          <p:cNvSpPr/>
          <p:nvPr/>
        </p:nvSpPr>
        <p:spPr>
          <a:xfrm>
            <a:off x="4689360" y="2119197"/>
            <a:ext cx="1380913" cy="736077"/>
          </a:xfrm>
          <a:prstGeom prst="roundRect">
            <a:avLst>
              <a:gd name="adj" fmla="val 9925"/>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3" name="Google Shape;583;p14"/>
          <p:cNvSpPr txBox="1"/>
          <p:nvPr/>
        </p:nvSpPr>
        <p:spPr>
          <a:xfrm>
            <a:off x="4624121" y="2083525"/>
            <a:ext cx="1531211" cy="1077218"/>
          </a:xfrm>
          <a:prstGeom prst="rect">
            <a:avLst/>
          </a:prstGeom>
          <a:blipFill rotWithShape="1">
            <a:blip r:embed="rId11">
              <a:alphaModFix/>
            </a:blip>
            <a:stretch>
              <a:fillRect l="-1652" t="-2352" r="-495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latin typeface="Arial"/>
                <a:ea typeface="Arial"/>
                <a:cs typeface="Arial"/>
                <a:sym typeface="Arial"/>
              </a:rPr>
              <a:t> </a:t>
            </a:r>
            <a:endParaRPr dirty="0"/>
          </a:p>
        </p:txBody>
      </p:sp>
      <p:cxnSp>
        <p:nvCxnSpPr>
          <p:cNvPr id="585" name="Google Shape;585;p14"/>
          <p:cNvCxnSpPr/>
          <p:nvPr/>
        </p:nvCxnSpPr>
        <p:spPr>
          <a:xfrm rot="10800000">
            <a:off x="9878883" y="4062469"/>
            <a:ext cx="487020" cy="8837"/>
          </a:xfrm>
          <a:prstGeom prst="straightConnector1">
            <a:avLst/>
          </a:prstGeom>
          <a:noFill/>
          <a:ln w="38100" cap="flat" cmpd="sng">
            <a:solidFill>
              <a:srgbClr val="0070C0"/>
            </a:solidFill>
            <a:prstDash val="solid"/>
            <a:miter lim="800000"/>
            <a:headEnd type="triangle" w="med" len="med"/>
            <a:tailEnd type="none" w="lg" len="lg"/>
          </a:ln>
        </p:spPr>
      </p:cxnSp>
      <p:sp>
        <p:nvSpPr>
          <p:cNvPr id="586" name="Google Shape;586;p14"/>
          <p:cNvSpPr/>
          <p:nvPr/>
        </p:nvSpPr>
        <p:spPr>
          <a:xfrm>
            <a:off x="10328327" y="3192255"/>
            <a:ext cx="1176155" cy="384089"/>
          </a:xfrm>
          <a:prstGeom prst="roundRect">
            <a:avLst>
              <a:gd name="adj" fmla="val 18830"/>
            </a:avLst>
          </a:prstGeom>
          <a:solidFill>
            <a:srgbClr val="2E75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87" name="Google Shape;587;p14"/>
          <p:cNvSpPr txBox="1"/>
          <p:nvPr/>
        </p:nvSpPr>
        <p:spPr>
          <a:xfrm>
            <a:off x="10299807" y="3235504"/>
            <a:ext cx="123086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lt1"/>
                </a:solidFill>
                <a:latin typeface="Helvetica Neue"/>
                <a:ea typeface="Helvetica Neue"/>
                <a:cs typeface="Helvetica Neue"/>
                <a:sym typeface="Helvetica Neue"/>
              </a:rPr>
              <a:t>MSE Loss</a:t>
            </a:r>
            <a:endParaRPr sz="800" b="1">
              <a:solidFill>
                <a:schemeClr val="dk1"/>
              </a:solidFill>
              <a:latin typeface="Helvetica Neue"/>
              <a:ea typeface="Helvetica Neue"/>
              <a:cs typeface="Helvetica Neue"/>
              <a:sym typeface="Helvetica Neue"/>
            </a:endParaRPr>
          </a:p>
        </p:txBody>
      </p:sp>
      <p:cxnSp>
        <p:nvCxnSpPr>
          <p:cNvPr id="588" name="Google Shape;588;p14"/>
          <p:cNvCxnSpPr/>
          <p:nvPr/>
        </p:nvCxnSpPr>
        <p:spPr>
          <a:xfrm rot="10800000">
            <a:off x="10916405" y="2967281"/>
            <a:ext cx="0" cy="242727"/>
          </a:xfrm>
          <a:prstGeom prst="straightConnector1">
            <a:avLst/>
          </a:prstGeom>
          <a:noFill/>
          <a:ln w="38100" cap="flat" cmpd="sng">
            <a:solidFill>
              <a:srgbClr val="0070C0"/>
            </a:solidFill>
            <a:prstDash val="solid"/>
            <a:miter lim="800000"/>
            <a:headEnd type="triangle" w="med" len="med"/>
            <a:tailEnd type="none" w="lg" len="lg"/>
          </a:ln>
        </p:spPr>
      </p:cxnSp>
      <p:cxnSp>
        <p:nvCxnSpPr>
          <p:cNvPr id="589" name="Google Shape;589;p14"/>
          <p:cNvCxnSpPr/>
          <p:nvPr/>
        </p:nvCxnSpPr>
        <p:spPr>
          <a:xfrm>
            <a:off x="11020452" y="3541217"/>
            <a:ext cx="0" cy="278802"/>
          </a:xfrm>
          <a:prstGeom prst="straightConnector1">
            <a:avLst/>
          </a:prstGeom>
          <a:noFill/>
          <a:ln w="38100" cap="flat" cmpd="sng">
            <a:solidFill>
              <a:srgbClr val="0070C0"/>
            </a:solidFill>
            <a:prstDash val="solid"/>
            <a:miter lim="800000"/>
            <a:headEnd type="triangle" w="med" len="med"/>
            <a:tailEnd type="none" w="lg" len="lg"/>
          </a:ln>
        </p:spPr>
      </p:cxnSp>
      <p:cxnSp>
        <p:nvCxnSpPr>
          <p:cNvPr id="590" name="Google Shape;590;p14"/>
          <p:cNvCxnSpPr/>
          <p:nvPr/>
        </p:nvCxnSpPr>
        <p:spPr>
          <a:xfrm rot="10800000">
            <a:off x="10812073" y="3559679"/>
            <a:ext cx="0" cy="260340"/>
          </a:xfrm>
          <a:prstGeom prst="straightConnector1">
            <a:avLst/>
          </a:prstGeom>
          <a:noFill/>
          <a:ln w="38100" cap="flat" cmpd="sng">
            <a:solidFill>
              <a:srgbClr val="C00000"/>
            </a:solidFill>
            <a:prstDash val="solid"/>
            <a:miter lim="800000"/>
            <a:headEnd type="triangle" w="med" len="med"/>
            <a:tailEnd type="none" w="lg" len="lg"/>
          </a:ln>
        </p:spPr>
      </p:cxnSp>
      <p:cxnSp>
        <p:nvCxnSpPr>
          <p:cNvPr id="591" name="Google Shape;591;p14"/>
          <p:cNvCxnSpPr/>
          <p:nvPr/>
        </p:nvCxnSpPr>
        <p:spPr>
          <a:xfrm>
            <a:off x="9872290" y="3908634"/>
            <a:ext cx="493613" cy="16666"/>
          </a:xfrm>
          <a:prstGeom prst="straightConnector1">
            <a:avLst/>
          </a:prstGeom>
          <a:noFill/>
          <a:ln w="38100" cap="flat" cmpd="sng">
            <a:solidFill>
              <a:srgbClr val="C00000"/>
            </a:solidFill>
            <a:prstDash val="solid"/>
            <a:miter lim="800000"/>
            <a:headEnd type="triangle" w="med" len="med"/>
            <a:tailEnd type="none" w="lg" len="lg"/>
          </a:ln>
        </p:spPr>
      </p:cxnSp>
      <p:sp>
        <p:nvSpPr>
          <p:cNvPr id="592" name="Google Shape;592;p14"/>
          <p:cNvSpPr txBox="1"/>
          <p:nvPr/>
        </p:nvSpPr>
        <p:spPr>
          <a:xfrm>
            <a:off x="10141836" y="4721924"/>
            <a:ext cx="1682857" cy="4987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Reconstructed Image</a:t>
            </a:r>
            <a:endParaRPr sz="1600" b="1">
              <a:solidFill>
                <a:schemeClr val="dk1"/>
              </a:solidFill>
              <a:latin typeface="Helvetica Neue"/>
              <a:ea typeface="Helvetica Neue"/>
              <a:cs typeface="Helvetica Neue"/>
              <a:sym typeface="Helvetica Neue"/>
            </a:endParaRPr>
          </a:p>
        </p:txBody>
      </p:sp>
      <p:pic>
        <p:nvPicPr>
          <p:cNvPr id="593" name="Google Shape;593;p14"/>
          <p:cNvPicPr preferRelativeResize="0"/>
          <p:nvPr/>
        </p:nvPicPr>
        <p:blipFill rotWithShape="1">
          <a:blip r:embed="rId12">
            <a:alphaModFix/>
          </a:blip>
          <a:srcRect/>
          <a:stretch/>
        </p:blipFill>
        <p:spPr>
          <a:xfrm>
            <a:off x="901142" y="3120895"/>
            <a:ext cx="1052295" cy="910233"/>
          </a:xfrm>
          <a:prstGeom prst="rect">
            <a:avLst/>
          </a:prstGeom>
          <a:noFill/>
          <a:ln>
            <a:noFill/>
          </a:ln>
        </p:spPr>
      </p:pic>
      <p:grpSp>
        <p:nvGrpSpPr>
          <p:cNvPr id="594" name="Google Shape;594;p14"/>
          <p:cNvGrpSpPr/>
          <p:nvPr/>
        </p:nvGrpSpPr>
        <p:grpSpPr>
          <a:xfrm>
            <a:off x="10112518" y="1838413"/>
            <a:ext cx="1636432" cy="1197587"/>
            <a:chOff x="9813809" y="2125828"/>
            <a:chExt cx="1682857" cy="1210189"/>
          </a:xfrm>
        </p:grpSpPr>
        <p:sp>
          <p:nvSpPr>
            <p:cNvPr id="595" name="Google Shape;595;p14"/>
            <p:cNvSpPr txBox="1"/>
            <p:nvPr/>
          </p:nvSpPr>
          <p:spPr>
            <a:xfrm>
              <a:off x="9813809" y="2125828"/>
              <a:ext cx="1682857" cy="2887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Ground Truth</a:t>
              </a:r>
              <a:endParaRPr/>
            </a:p>
          </p:txBody>
        </p:sp>
        <p:pic>
          <p:nvPicPr>
            <p:cNvPr id="596" name="Google Shape;596;p14" descr="图片包含 图形用户界面&#10;&#10;描述已自动生成"/>
            <p:cNvPicPr preferRelativeResize="0"/>
            <p:nvPr/>
          </p:nvPicPr>
          <p:blipFill rotWithShape="1">
            <a:blip r:embed="rId13">
              <a:alphaModFix/>
            </a:blip>
            <a:srcRect l="22186" t="12272" r="19598" b="11123"/>
            <a:stretch/>
          </p:blipFill>
          <p:spPr>
            <a:xfrm>
              <a:off x="10249190" y="2434654"/>
              <a:ext cx="795600" cy="798235"/>
            </a:xfrm>
            <a:prstGeom prst="rect">
              <a:avLst/>
            </a:prstGeom>
            <a:noFill/>
            <a:ln>
              <a:noFill/>
            </a:ln>
          </p:spPr>
        </p:pic>
        <p:pic>
          <p:nvPicPr>
            <p:cNvPr id="597" name="Google Shape;597;p14" descr="图片包含 图形用户界面&#10;&#10;描述已自动生成"/>
            <p:cNvPicPr preferRelativeResize="0"/>
            <p:nvPr/>
          </p:nvPicPr>
          <p:blipFill rotWithShape="1">
            <a:blip r:embed="rId13">
              <a:alphaModFix/>
            </a:blip>
            <a:srcRect l="22186" t="12272" r="19598" b="11123"/>
            <a:stretch/>
          </p:blipFill>
          <p:spPr>
            <a:xfrm>
              <a:off x="10140767" y="2446003"/>
              <a:ext cx="795600" cy="798236"/>
            </a:xfrm>
            <a:prstGeom prst="rect">
              <a:avLst/>
            </a:prstGeom>
            <a:noFill/>
            <a:ln>
              <a:noFill/>
            </a:ln>
          </p:spPr>
        </p:pic>
        <p:pic>
          <p:nvPicPr>
            <p:cNvPr id="598" name="Google Shape;598;p14" descr="图片包含 图形用户界面&#10;&#10;描述已自动生成"/>
            <p:cNvPicPr preferRelativeResize="0"/>
            <p:nvPr/>
          </p:nvPicPr>
          <p:blipFill rotWithShape="1">
            <a:blip r:embed="rId13">
              <a:alphaModFix/>
            </a:blip>
            <a:srcRect l="22186" t="12272" r="19598" b="11123"/>
            <a:stretch/>
          </p:blipFill>
          <p:spPr>
            <a:xfrm>
              <a:off x="10077608" y="2446525"/>
              <a:ext cx="795600" cy="798236"/>
            </a:xfrm>
            <a:prstGeom prst="rect">
              <a:avLst/>
            </a:prstGeom>
            <a:noFill/>
            <a:ln>
              <a:noFill/>
            </a:ln>
          </p:spPr>
        </p:pic>
        <p:sp>
          <p:nvSpPr>
            <p:cNvPr id="599" name="Google Shape;599;p14"/>
            <p:cNvSpPr/>
            <p:nvPr/>
          </p:nvSpPr>
          <p:spPr>
            <a:xfrm rot="-5400000">
              <a:off x="10865701" y="3182480"/>
              <a:ext cx="66563" cy="240511"/>
            </a:xfrm>
            <a:prstGeom prst="leftBrace">
              <a:avLst>
                <a:gd name="adj1" fmla="val 8333"/>
                <a:gd name="adj2" fmla="val 50000"/>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600" name="Google Shape;600;p14" descr="图片包含 图形用户界面&#10;&#10;描述已自动生成"/>
            <p:cNvPicPr preferRelativeResize="0"/>
            <p:nvPr/>
          </p:nvPicPr>
          <p:blipFill rotWithShape="1">
            <a:blip r:embed="rId13">
              <a:alphaModFix/>
            </a:blip>
            <a:srcRect l="22186" t="12272" r="19598" b="11123"/>
            <a:stretch/>
          </p:blipFill>
          <p:spPr>
            <a:xfrm>
              <a:off x="10021066" y="2449601"/>
              <a:ext cx="795600" cy="798236"/>
            </a:xfrm>
            <a:prstGeom prst="rect">
              <a:avLst/>
            </a:prstGeom>
            <a:noFill/>
            <a:ln>
              <a:noFill/>
            </a:ln>
          </p:spPr>
        </p:pic>
      </p:grpSp>
      <p:sp>
        <p:nvSpPr>
          <p:cNvPr id="601" name="Google Shape;601;p14"/>
          <p:cNvSpPr txBox="1"/>
          <p:nvPr/>
        </p:nvSpPr>
        <p:spPr>
          <a:xfrm>
            <a:off x="10916034" y="2969068"/>
            <a:ext cx="594236"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1" dirty="0">
                <a:solidFill>
                  <a:schemeClr val="dk1"/>
                </a:solidFill>
                <a:latin typeface="Helvetica Neue"/>
                <a:ea typeface="Helvetica Neue"/>
                <a:cs typeface="Helvetica Neue"/>
                <a:sym typeface="Helvetica Neue"/>
              </a:rPr>
              <a:t>Depth</a:t>
            </a:r>
            <a:endParaRPr dirty="0"/>
          </a:p>
        </p:txBody>
      </p:sp>
      <p:grpSp>
        <p:nvGrpSpPr>
          <p:cNvPr id="602" name="Google Shape;602;p14"/>
          <p:cNvGrpSpPr/>
          <p:nvPr/>
        </p:nvGrpSpPr>
        <p:grpSpPr>
          <a:xfrm>
            <a:off x="10341580" y="3786509"/>
            <a:ext cx="1127754" cy="1055751"/>
            <a:chOff x="10020780" y="4064425"/>
            <a:chExt cx="1284466" cy="1102450"/>
          </a:xfrm>
        </p:grpSpPr>
        <p:pic>
          <p:nvPicPr>
            <p:cNvPr id="603" name="Google Shape;603;p14" descr="图片包含 图表&#10;&#10;描述已自动生成"/>
            <p:cNvPicPr preferRelativeResize="0"/>
            <p:nvPr/>
          </p:nvPicPr>
          <p:blipFill rotWithShape="1">
            <a:blip r:embed="rId14">
              <a:alphaModFix/>
            </a:blip>
            <a:srcRect l="22925" t="12272" r="19419" b="11123"/>
            <a:stretch/>
          </p:blipFill>
          <p:spPr>
            <a:xfrm>
              <a:off x="10263586" y="4064425"/>
              <a:ext cx="799200" cy="795598"/>
            </a:xfrm>
            <a:prstGeom prst="rect">
              <a:avLst/>
            </a:prstGeom>
            <a:noFill/>
            <a:ln>
              <a:noFill/>
            </a:ln>
          </p:spPr>
        </p:pic>
        <p:pic>
          <p:nvPicPr>
            <p:cNvPr id="604" name="Google Shape;604;p14" descr="图片包含 图表&#10;&#10;描述已自动生成"/>
            <p:cNvPicPr preferRelativeResize="0"/>
            <p:nvPr/>
          </p:nvPicPr>
          <p:blipFill rotWithShape="1">
            <a:blip r:embed="rId14">
              <a:alphaModFix/>
            </a:blip>
            <a:srcRect l="22925" t="12272" r="19680" b="11123"/>
            <a:stretch/>
          </p:blipFill>
          <p:spPr>
            <a:xfrm>
              <a:off x="10157491" y="4065849"/>
              <a:ext cx="795600" cy="795599"/>
            </a:xfrm>
            <a:prstGeom prst="rect">
              <a:avLst/>
            </a:prstGeom>
            <a:noFill/>
            <a:ln>
              <a:noFill/>
            </a:ln>
          </p:spPr>
        </p:pic>
        <p:pic>
          <p:nvPicPr>
            <p:cNvPr id="605" name="Google Shape;605;p14" descr="图片包含 图表&#10;&#10;描述已自动生成"/>
            <p:cNvPicPr preferRelativeResize="0"/>
            <p:nvPr/>
          </p:nvPicPr>
          <p:blipFill rotWithShape="1">
            <a:blip r:embed="rId14">
              <a:alphaModFix/>
            </a:blip>
            <a:srcRect l="22925" t="12272" r="19680" b="11123"/>
            <a:stretch/>
          </p:blipFill>
          <p:spPr>
            <a:xfrm>
              <a:off x="10092480" y="4072256"/>
              <a:ext cx="795600" cy="795599"/>
            </a:xfrm>
            <a:prstGeom prst="rect">
              <a:avLst/>
            </a:prstGeom>
            <a:noFill/>
            <a:ln>
              <a:noFill/>
            </a:ln>
          </p:spPr>
        </p:pic>
        <p:pic>
          <p:nvPicPr>
            <p:cNvPr id="606" name="Google Shape;606;p14" descr="图片包含 图表&#10;&#10;描述已自动生成"/>
            <p:cNvPicPr preferRelativeResize="0"/>
            <p:nvPr/>
          </p:nvPicPr>
          <p:blipFill rotWithShape="1">
            <a:blip r:embed="rId14">
              <a:alphaModFix/>
            </a:blip>
            <a:srcRect l="22925" t="12272" r="19680" b="11123"/>
            <a:stretch/>
          </p:blipFill>
          <p:spPr>
            <a:xfrm>
              <a:off x="10020780" y="4075354"/>
              <a:ext cx="799200" cy="795599"/>
            </a:xfrm>
            <a:prstGeom prst="rect">
              <a:avLst/>
            </a:prstGeom>
            <a:noFill/>
            <a:ln>
              <a:noFill/>
            </a:ln>
          </p:spPr>
        </p:pic>
        <p:sp>
          <p:nvSpPr>
            <p:cNvPr id="607" name="Google Shape;607;p14"/>
            <p:cNvSpPr/>
            <p:nvPr/>
          </p:nvSpPr>
          <p:spPr>
            <a:xfrm rot="-5400000">
              <a:off x="10877340" y="4813704"/>
              <a:ext cx="66563" cy="240511"/>
            </a:xfrm>
            <a:prstGeom prst="leftBrace">
              <a:avLst>
                <a:gd name="adj1" fmla="val 8333"/>
                <a:gd name="adj2" fmla="val 50000"/>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08" name="Google Shape;608;p14"/>
            <p:cNvSpPr txBox="1"/>
            <p:nvPr/>
          </p:nvSpPr>
          <p:spPr>
            <a:xfrm>
              <a:off x="10600933" y="4893693"/>
              <a:ext cx="704313" cy="2731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Depth</a:t>
              </a:r>
              <a:endParaRPr/>
            </a:p>
          </p:txBody>
        </p:sp>
      </p:grpSp>
      <p:sp>
        <p:nvSpPr>
          <p:cNvPr id="609" name="Google Shape;609;p14"/>
          <p:cNvSpPr txBox="1"/>
          <p:nvPr/>
        </p:nvSpPr>
        <p:spPr>
          <a:xfrm>
            <a:off x="3822557" y="2267756"/>
            <a:ext cx="738321" cy="369332"/>
          </a:xfrm>
          <a:prstGeom prst="rect">
            <a:avLst/>
          </a:prstGeom>
          <a:blipFill rotWithShape="1">
            <a:blip r:embed="rId15">
              <a:alphaModFix/>
            </a:blip>
            <a:stretch>
              <a:fillRect b="-333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119" name="文本框 118">
            <a:extLst>
              <a:ext uri="{FF2B5EF4-FFF2-40B4-BE49-F238E27FC236}">
                <a16:creationId xmlns:a16="http://schemas.microsoft.com/office/drawing/2014/main" id="{47604930-1A88-2B41-AAA1-AA57D2A3F3FF}"/>
              </a:ext>
            </a:extLst>
          </p:cNvPr>
          <p:cNvSpPr txBox="1"/>
          <p:nvPr/>
        </p:nvSpPr>
        <p:spPr>
          <a:xfrm>
            <a:off x="4074641" y="1409233"/>
            <a:ext cx="2588516" cy="646331"/>
          </a:xfrm>
          <a:prstGeom prst="rect">
            <a:avLst/>
          </a:prstGeom>
          <a:noFill/>
        </p:spPr>
        <p:txBody>
          <a:bodyPr wrap="square">
            <a:spAutoFit/>
          </a:bodyPr>
          <a:lstStyle/>
          <a:p>
            <a:pPr marL="0" marR="0" lvl="0" indent="0" algn="ctr" rtl="0">
              <a:spcBef>
                <a:spcPts val="0"/>
              </a:spcBef>
              <a:spcAft>
                <a:spcPts val="0"/>
              </a:spcAft>
              <a:buNone/>
            </a:pPr>
            <a:r>
              <a:rPr lang="en" altLang="zh-CN" sz="1800" b="1" dirty="0">
                <a:solidFill>
                  <a:srgbClr val="C00000"/>
                </a:solidFill>
                <a:latin typeface="Helvetica" pitchFamily="2" charset="0"/>
                <a:ea typeface="Helvetica Neue"/>
                <a:cs typeface="Helvetica Neue"/>
                <a:sym typeface="Helvetica Neue"/>
              </a:rPr>
              <a:t>Optimized parameters</a:t>
            </a:r>
          </a:p>
          <a:p>
            <a:pPr marL="0" marR="0" lvl="0" indent="0" algn="ctr" rtl="0">
              <a:spcBef>
                <a:spcPts val="0"/>
              </a:spcBef>
              <a:spcAft>
                <a:spcPts val="0"/>
              </a:spcAft>
              <a:buNone/>
            </a:pPr>
            <a:r>
              <a:rPr lang="en" altLang="zh-CN" sz="1800" b="1" dirty="0">
                <a:solidFill>
                  <a:srgbClr val="C00000"/>
                </a:solidFill>
                <a:latin typeface="Helvetica" pitchFamily="2" charset="0"/>
              </a:rPr>
              <a:t>M, W, D</a:t>
            </a:r>
          </a:p>
        </p:txBody>
      </p:sp>
    </p:spTree>
    <p:extLst>
      <p:ext uri="{BB962C8B-B14F-4D97-AF65-F5344CB8AC3E}">
        <p14:creationId xmlns:p14="http://schemas.microsoft.com/office/powerpoint/2010/main" val="6073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9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6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7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4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animBg="1"/>
      <p:bldP spid="529" grpId="0"/>
      <p:bldP spid="535" grpId="0" animBg="1"/>
      <p:bldP spid="557" grpId="0" animBg="1"/>
      <p:bldP spid="558" grpId="0"/>
      <p:bldP spid="559" grpId="0" animBg="1"/>
      <p:bldP spid="560" grpId="0"/>
      <p:bldP spid="561" grpId="0" animBg="1"/>
      <p:bldP spid="562" grpId="0" animBg="1"/>
      <p:bldP spid="563" grpId="0" animBg="1"/>
      <p:bldP spid="577" grpId="0" animBg="1"/>
      <p:bldP spid="586" grpId="0" animBg="1"/>
      <p:bldP spid="587" grpId="0"/>
      <p:bldP spid="592" grpId="0"/>
      <p:bldP spid="601" grpId="0"/>
      <p:bldP spid="1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e0a8892b58_0_16"/>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Design Challenges</a:t>
            </a:r>
            <a:endParaRPr sz="3200" b="1">
              <a:solidFill>
                <a:schemeClr val="lt1"/>
              </a:solidFill>
              <a:latin typeface="Arial"/>
              <a:ea typeface="Arial"/>
              <a:cs typeface="Arial"/>
              <a:sym typeface="Arial"/>
            </a:endParaRPr>
          </a:p>
        </p:txBody>
      </p:sp>
      <p:sp>
        <p:nvSpPr>
          <p:cNvPr id="616" name="Google Shape;616;g2e0a8892b58_0_16"/>
          <p:cNvSpPr txBox="1"/>
          <p:nvPr/>
        </p:nvSpPr>
        <p:spPr>
          <a:xfrm>
            <a:off x="493537" y="1690331"/>
            <a:ext cx="11947200" cy="831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itchFamily="2" charset="2"/>
              <a:buChar char="p"/>
            </a:pPr>
            <a:r>
              <a:rPr lang="en" sz="2400" b="1" dirty="0">
                <a:solidFill>
                  <a:schemeClr val="dk1"/>
                </a:solidFill>
                <a:latin typeface="arial"/>
                <a:ea typeface="arial"/>
                <a:cs typeface="arial"/>
                <a:sym typeface="arial"/>
              </a:rPr>
              <a:t>How to design an imaging algorithm achieve high imaging quality?</a:t>
            </a:r>
            <a:endParaRPr sz="2400" b="1" dirty="0">
              <a:solidFill>
                <a:schemeClr val="dk1"/>
              </a:solidFill>
              <a:latin typeface="arial"/>
              <a:ea typeface="arial"/>
              <a:cs typeface="arial"/>
              <a:sym typeface="arial"/>
            </a:endParaRPr>
          </a:p>
          <a:p>
            <a:pPr marL="419100" marR="0" lvl="0" indent="-342900" algn="l" rtl="0">
              <a:spcBef>
                <a:spcPts val="0"/>
              </a:spcBef>
              <a:spcAft>
                <a:spcPts val="0"/>
              </a:spcAft>
              <a:buClr>
                <a:schemeClr val="dk1"/>
              </a:buClr>
              <a:buSzPts val="2400"/>
              <a:buFont typeface="Wingdings" pitchFamily="2" charset="2"/>
              <a:buChar char="Ø"/>
            </a:pPr>
            <a:r>
              <a:rPr lang="en" sz="2400" b="1" dirty="0">
                <a:solidFill>
                  <a:schemeClr val="dk1"/>
                </a:solidFill>
                <a:latin typeface="arial"/>
                <a:ea typeface="arial"/>
                <a:cs typeface="arial"/>
                <a:sym typeface="arial"/>
              </a:rPr>
              <a:t>A new imaging algorithm that uses unrolled ADMM + refinement network</a:t>
            </a:r>
            <a:endParaRPr sz="2400" b="1" dirty="0">
              <a:solidFill>
                <a:schemeClr val="dk1"/>
              </a:solidFill>
              <a:latin typeface="arial"/>
              <a:ea typeface="arial"/>
              <a:cs typeface="arial"/>
              <a:sym typeface="arial"/>
            </a:endParaRPr>
          </a:p>
        </p:txBody>
      </p:sp>
      <p:sp>
        <p:nvSpPr>
          <p:cNvPr id="617" name="Google Shape;617;g2e0a8892b58_0_16"/>
          <p:cNvSpPr txBox="1"/>
          <p:nvPr/>
        </p:nvSpPr>
        <p:spPr>
          <a:xfrm>
            <a:off x="493537" y="2936826"/>
            <a:ext cx="11526000" cy="831000"/>
          </a:xfrm>
          <a:prstGeom prst="rect">
            <a:avLst/>
          </a:prstGeom>
          <a:noFill/>
          <a:ln>
            <a:noFill/>
          </a:ln>
        </p:spPr>
        <p:txBody>
          <a:bodyPr spcFirstLastPara="1" wrap="square" lIns="91425" tIns="45700" rIns="91425" bIns="45700" anchor="t" anchorCtr="0">
            <a:spAutoFit/>
          </a:bodyPr>
          <a:lstStyle/>
          <a:p>
            <a:pPr marL="342900" lvl="0" indent="-342900">
              <a:buClr>
                <a:schemeClr val="dk1"/>
              </a:buClr>
              <a:buSzPts val="2400"/>
              <a:buFont typeface="Wingdings" pitchFamily="2" charset="2"/>
              <a:buChar char="p"/>
            </a:pPr>
            <a:r>
              <a:rPr lang="en" altLang="zh-CN" sz="2400" b="1" dirty="0">
                <a:solidFill>
                  <a:schemeClr val="dk1"/>
                </a:solidFill>
                <a:latin typeface="arial"/>
                <a:ea typeface="arial"/>
                <a:cs typeface="arial"/>
                <a:sym typeface="arial"/>
              </a:rPr>
              <a:t>How to jointly optimize beamforming, </a:t>
            </a:r>
            <a:r>
              <a:rPr lang="en" altLang="zh-CN" sz="2400" b="1" dirty="0" err="1">
                <a:solidFill>
                  <a:schemeClr val="dk1"/>
                </a:solidFill>
                <a:latin typeface="arial"/>
                <a:ea typeface="arial"/>
                <a:cs typeface="arial"/>
                <a:sym typeface="arial"/>
              </a:rPr>
              <a:t>metasurface</a:t>
            </a:r>
            <a:r>
              <a:rPr lang="en-US" altLang="zh-CN" sz="2400" b="1" dirty="0">
                <a:solidFill>
                  <a:schemeClr val="dk1"/>
                </a:solidFill>
                <a:latin typeface="arial"/>
                <a:ea typeface="arial"/>
                <a:cs typeface="arial"/>
                <a:sym typeface="arial"/>
              </a:rPr>
              <a:t>, and </a:t>
            </a:r>
            <a:r>
              <a:rPr lang="en" altLang="zh-CN" sz="2400" b="1" dirty="0">
                <a:solidFill>
                  <a:schemeClr val="dk1"/>
                </a:solidFill>
                <a:latin typeface="arial"/>
                <a:ea typeface="arial"/>
                <a:cs typeface="arial"/>
                <a:sym typeface="arial"/>
              </a:rPr>
              <a:t>imaging algorithms? </a:t>
            </a:r>
          </a:p>
          <a:p>
            <a:pPr marL="342900" marR="0" lvl="0" indent="-342900" algn="l" rtl="0">
              <a:spcBef>
                <a:spcPts val="0"/>
              </a:spcBef>
              <a:spcAft>
                <a:spcPts val="0"/>
              </a:spcAft>
              <a:buClr>
                <a:schemeClr val="dk1"/>
              </a:buClr>
              <a:buSzPts val="2400"/>
              <a:buFont typeface="Wingdings" pitchFamily="2" charset="2"/>
              <a:buChar char="Ø"/>
            </a:pPr>
            <a:r>
              <a:rPr lang="en" sz="2400" b="1" dirty="0">
                <a:solidFill>
                  <a:schemeClr val="dk1"/>
                </a:solidFill>
                <a:latin typeface="arial"/>
                <a:ea typeface="arial"/>
                <a:cs typeface="arial"/>
                <a:sym typeface="arial"/>
              </a:rPr>
              <a:t>A novel joint optimization framework</a:t>
            </a:r>
            <a:endParaRPr sz="2400" b="1" dirty="0">
              <a:solidFill>
                <a:schemeClr val="dk1"/>
              </a:solidFill>
              <a:latin typeface="arial"/>
              <a:ea typeface="arial"/>
              <a:cs typeface="arial"/>
              <a:sym typeface="arial"/>
            </a:endParaRPr>
          </a:p>
        </p:txBody>
      </p:sp>
      <p:sp>
        <p:nvSpPr>
          <p:cNvPr id="618" name="Google Shape;618;g2e0a8892b58_0_16"/>
          <p:cNvSpPr txBox="1"/>
          <p:nvPr/>
        </p:nvSpPr>
        <p:spPr>
          <a:xfrm>
            <a:off x="493538" y="4183321"/>
            <a:ext cx="11809200" cy="8310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Wingdings" pitchFamily="2" charset="2"/>
              <a:buChar char="p"/>
            </a:pPr>
            <a:r>
              <a:rPr lang="en" sz="2400" b="1" dirty="0">
                <a:solidFill>
                  <a:schemeClr val="dk1"/>
                </a:solidFill>
                <a:latin typeface="arial"/>
                <a:ea typeface="arial"/>
                <a:cs typeface="arial"/>
                <a:sym typeface="arial"/>
              </a:rPr>
              <a:t>How to maintain high imaging quality across a wide range of distances?</a:t>
            </a:r>
            <a:endParaRPr sz="2400" b="1"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400"/>
              <a:buFont typeface="Wingdings" pitchFamily="2" charset="2"/>
              <a:buChar char="Ø"/>
            </a:pPr>
            <a:r>
              <a:rPr lang="en" sz="2400" b="1" dirty="0">
                <a:solidFill>
                  <a:schemeClr val="dk1"/>
                </a:solidFill>
                <a:latin typeface="arial"/>
                <a:ea typeface="arial"/>
                <a:cs typeface="arial"/>
                <a:sym typeface="arial"/>
              </a:rPr>
              <a:t>Adapt imaging resolution and beamforming according to the distance </a:t>
            </a:r>
            <a:endParaRPr sz="2400" b="1"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5"/>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Solution 3: Adaptive Scheme for Varying Distance</a:t>
            </a:r>
            <a:endParaRPr sz="3200" b="1">
              <a:solidFill>
                <a:schemeClr val="lt1"/>
              </a:solidFill>
              <a:latin typeface="Arial"/>
              <a:ea typeface="Arial"/>
              <a:cs typeface="Arial"/>
              <a:sym typeface="Arial"/>
            </a:endParaRPr>
          </a:p>
        </p:txBody>
      </p:sp>
      <p:pic>
        <p:nvPicPr>
          <p:cNvPr id="625" name="Google Shape;625;p15"/>
          <p:cNvPicPr preferRelativeResize="0"/>
          <p:nvPr/>
        </p:nvPicPr>
        <p:blipFill rotWithShape="1">
          <a:blip r:embed="rId3">
            <a:alphaModFix/>
          </a:blip>
          <a:srcRect/>
          <a:stretch/>
        </p:blipFill>
        <p:spPr>
          <a:xfrm>
            <a:off x="849086" y="1245020"/>
            <a:ext cx="10236572" cy="473397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6"/>
          <p:cNvSpPr/>
          <p:nvPr/>
        </p:nvSpPr>
        <p:spPr>
          <a:xfrm>
            <a:off x="0" y="-8155"/>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Experimental Setup</a:t>
            </a:r>
            <a:endParaRPr/>
          </a:p>
        </p:txBody>
      </p:sp>
      <p:grpSp>
        <p:nvGrpSpPr>
          <p:cNvPr id="632" name="Google Shape;632;p16"/>
          <p:cNvGrpSpPr/>
          <p:nvPr/>
        </p:nvGrpSpPr>
        <p:grpSpPr>
          <a:xfrm>
            <a:off x="319858" y="1099802"/>
            <a:ext cx="5454089" cy="5758198"/>
            <a:chOff x="6465157" y="1096468"/>
            <a:chExt cx="5454089" cy="5758198"/>
          </a:xfrm>
        </p:grpSpPr>
        <p:grpSp>
          <p:nvGrpSpPr>
            <p:cNvPr id="633" name="Google Shape;633;p16"/>
            <p:cNvGrpSpPr/>
            <p:nvPr/>
          </p:nvGrpSpPr>
          <p:grpSpPr>
            <a:xfrm>
              <a:off x="6465157" y="3857891"/>
              <a:ext cx="5454089" cy="2996775"/>
              <a:chOff x="6465157" y="3857891"/>
              <a:chExt cx="5454089" cy="2996775"/>
            </a:xfrm>
          </p:grpSpPr>
          <p:sp>
            <p:nvSpPr>
              <p:cNvPr id="634" name="Google Shape;634;p16"/>
              <p:cNvSpPr txBox="1"/>
              <p:nvPr/>
            </p:nvSpPr>
            <p:spPr>
              <a:xfrm>
                <a:off x="8768552" y="6269891"/>
                <a:ext cx="315069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Quattrocento Sans"/>
                    <a:ea typeface="Quattrocento Sans"/>
                    <a:cs typeface="Quattrocento Sans"/>
                    <a:sym typeface="Quattrocento Sans"/>
                  </a:rPr>
                  <a:t>2x3 commodity speakers</a:t>
                </a:r>
                <a:endParaRPr/>
              </a:p>
              <a:p>
                <a:pPr marL="0" marR="0" lvl="0" indent="0" algn="ctr" rtl="0">
                  <a:spcBef>
                    <a:spcPts val="0"/>
                  </a:spcBef>
                  <a:spcAft>
                    <a:spcPts val="0"/>
                  </a:spcAft>
                  <a:buNone/>
                </a:pPr>
                <a:r>
                  <a:rPr lang="en" sz="1600" b="1">
                    <a:solidFill>
                      <a:schemeClr val="dk1"/>
                    </a:solidFill>
                    <a:latin typeface="Quattrocento Sans"/>
                    <a:ea typeface="Quattrocento Sans"/>
                    <a:cs typeface="Quattrocento Sans"/>
                    <a:sym typeface="Quattrocento Sans"/>
                  </a:rPr>
                  <a:t>1x4 commodity microphones</a:t>
                </a:r>
                <a:endParaRPr sz="1600" b="1">
                  <a:solidFill>
                    <a:schemeClr val="dk1"/>
                  </a:solidFill>
                  <a:latin typeface="Quattrocento Sans"/>
                  <a:ea typeface="Quattrocento Sans"/>
                  <a:cs typeface="Quattrocento Sans"/>
                  <a:sym typeface="Quattrocento Sans"/>
                </a:endParaRPr>
              </a:p>
            </p:txBody>
          </p:sp>
          <p:pic>
            <p:nvPicPr>
              <p:cNvPr id="635" name="Google Shape;635;p16"/>
              <p:cNvPicPr preferRelativeResize="0"/>
              <p:nvPr/>
            </p:nvPicPr>
            <p:blipFill rotWithShape="1">
              <a:blip r:embed="rId3">
                <a:alphaModFix/>
              </a:blip>
              <a:srcRect l="21313" t="19696" r="19804" b="23686"/>
              <a:stretch/>
            </p:blipFill>
            <p:spPr>
              <a:xfrm>
                <a:off x="9165840" y="4464630"/>
                <a:ext cx="2282341" cy="1645263"/>
              </a:xfrm>
              <a:prstGeom prst="rect">
                <a:avLst/>
              </a:prstGeom>
              <a:noFill/>
              <a:ln>
                <a:noFill/>
              </a:ln>
            </p:spPr>
          </p:pic>
          <p:sp>
            <p:nvSpPr>
              <p:cNvPr id="636" name="Google Shape;636;p16"/>
              <p:cNvSpPr txBox="1"/>
              <p:nvPr/>
            </p:nvSpPr>
            <p:spPr>
              <a:xfrm>
                <a:off x="6465157" y="3857891"/>
                <a:ext cx="536307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C00000"/>
                    </a:solidFill>
                    <a:latin typeface="Quattrocento Sans"/>
                    <a:ea typeface="Quattrocento Sans"/>
                    <a:cs typeface="Quattrocento Sans"/>
                    <a:sym typeface="Quattrocento Sans"/>
                  </a:rPr>
                  <a:t>a small phased array </a:t>
                </a:r>
                <a:r>
                  <a:rPr lang="en" sz="1800" b="1">
                    <a:solidFill>
                      <a:schemeClr val="dk1"/>
                    </a:solidFill>
                    <a:latin typeface="Quattrocento Sans"/>
                    <a:ea typeface="Quattrocento Sans"/>
                    <a:cs typeface="Quattrocento Sans"/>
                    <a:sym typeface="Quattrocento Sans"/>
                  </a:rPr>
                  <a:t>+ </a:t>
                </a:r>
                <a:r>
                  <a:rPr lang="en" sz="1800" b="1">
                    <a:solidFill>
                      <a:srgbClr val="C00000"/>
                    </a:solidFill>
                    <a:latin typeface="Quattrocento Sans"/>
                    <a:ea typeface="Quattrocento Sans"/>
                    <a:cs typeface="Quattrocento Sans"/>
                    <a:sym typeface="Quattrocento Sans"/>
                  </a:rPr>
                  <a:t>a passive metasurface</a:t>
                </a:r>
                <a:endParaRPr sz="1800" b="1">
                  <a:solidFill>
                    <a:srgbClr val="C00000"/>
                  </a:solidFill>
                  <a:latin typeface="Quattrocento Sans"/>
                  <a:ea typeface="Quattrocento Sans"/>
                  <a:cs typeface="Quattrocento Sans"/>
                  <a:sym typeface="Quattrocento Sans"/>
                </a:endParaRPr>
              </a:p>
            </p:txBody>
          </p:sp>
          <p:sp>
            <p:nvSpPr>
              <p:cNvPr id="637" name="Google Shape;637;p16"/>
              <p:cNvSpPr txBox="1"/>
              <p:nvPr/>
            </p:nvSpPr>
            <p:spPr>
              <a:xfrm>
                <a:off x="6748676" y="6414335"/>
                <a:ext cx="200266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Quattrocento Sans"/>
                    <a:ea typeface="Quattrocento Sans"/>
                    <a:cs typeface="Quattrocento Sans"/>
                    <a:sym typeface="Quattrocento Sans"/>
                  </a:rPr>
                  <a:t>16x16 metasurface</a:t>
                </a:r>
                <a:endParaRPr sz="1600" b="1">
                  <a:solidFill>
                    <a:schemeClr val="dk1"/>
                  </a:solidFill>
                  <a:latin typeface="Quattrocento Sans"/>
                  <a:ea typeface="Quattrocento Sans"/>
                  <a:cs typeface="Quattrocento Sans"/>
                  <a:sym typeface="Quattrocento Sans"/>
                </a:endParaRPr>
              </a:p>
            </p:txBody>
          </p:sp>
          <p:pic>
            <p:nvPicPr>
              <p:cNvPr id="638" name="Google Shape;638;p16"/>
              <p:cNvPicPr preferRelativeResize="0"/>
              <p:nvPr/>
            </p:nvPicPr>
            <p:blipFill rotWithShape="1">
              <a:blip r:embed="rId4">
                <a:alphaModFix/>
              </a:blip>
              <a:srcRect l="22434" t="11717" r="18366" b="9495"/>
              <a:stretch/>
            </p:blipFill>
            <p:spPr>
              <a:xfrm>
                <a:off x="6748676" y="4297147"/>
                <a:ext cx="2019876" cy="2015412"/>
              </a:xfrm>
              <a:prstGeom prst="rect">
                <a:avLst/>
              </a:prstGeom>
              <a:noFill/>
              <a:ln>
                <a:noFill/>
              </a:ln>
            </p:spPr>
          </p:pic>
        </p:grpSp>
        <p:pic>
          <p:nvPicPr>
            <p:cNvPr id="639" name="Google Shape;639;p16"/>
            <p:cNvPicPr preferRelativeResize="0"/>
            <p:nvPr/>
          </p:nvPicPr>
          <p:blipFill rotWithShape="1">
            <a:blip r:embed="rId5">
              <a:alphaModFix/>
            </a:blip>
            <a:srcRect/>
            <a:stretch/>
          </p:blipFill>
          <p:spPr>
            <a:xfrm>
              <a:off x="6706011" y="1096468"/>
              <a:ext cx="4754662" cy="2756981"/>
            </a:xfrm>
            <a:prstGeom prst="rect">
              <a:avLst/>
            </a:prstGeom>
            <a:noFill/>
            <a:ln>
              <a:noFill/>
            </a:ln>
          </p:spPr>
        </p:pic>
      </p:grpSp>
      <p:sp>
        <p:nvSpPr>
          <p:cNvPr id="640" name="Google Shape;640;p16"/>
          <p:cNvSpPr txBox="1"/>
          <p:nvPr/>
        </p:nvSpPr>
        <p:spPr>
          <a:xfrm>
            <a:off x="5712662" y="1705104"/>
            <a:ext cx="6258944" cy="4303358"/>
          </a:xfrm>
          <a:prstGeom prst="rect">
            <a:avLst/>
          </a:prstGeom>
          <a:blipFill rotWithShape="1">
            <a:blip r:embed="rId6">
              <a:alphaModFix/>
            </a:blip>
            <a:stretch>
              <a:fillRect l="-1214" t="-293" r="-1011" b="-26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dirty="0">
                <a:latin typeface="Arial"/>
                <a:ea typeface="Arial"/>
                <a:cs typeface="Arial"/>
                <a:sym typeface="Arial"/>
              </a:rPr>
              <a:t>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Enabling Acoustic Imaging on IoT Devices</a:t>
            </a:r>
            <a:endParaRPr sz="3200" b="1">
              <a:solidFill>
                <a:schemeClr val="lt1"/>
              </a:solidFill>
              <a:latin typeface="Arial"/>
              <a:ea typeface="Arial"/>
              <a:cs typeface="Arial"/>
              <a:sym typeface="Arial"/>
            </a:endParaRPr>
          </a:p>
        </p:txBody>
      </p:sp>
      <p:pic>
        <p:nvPicPr>
          <p:cNvPr id="103" name="Google Shape;103;p2" descr="Flat Light Bulbs Turned On And Turned ..."/>
          <p:cNvPicPr preferRelativeResize="0"/>
          <p:nvPr/>
        </p:nvPicPr>
        <p:blipFill rotWithShape="1">
          <a:blip r:embed="rId3">
            <a:alphaModFix/>
          </a:blip>
          <a:srcRect/>
          <a:stretch/>
        </p:blipFill>
        <p:spPr>
          <a:xfrm>
            <a:off x="1308018" y="4365660"/>
            <a:ext cx="2577169" cy="1730654"/>
          </a:xfrm>
          <a:prstGeom prst="rect">
            <a:avLst/>
          </a:prstGeom>
          <a:noFill/>
          <a:ln>
            <a:noFill/>
          </a:ln>
        </p:spPr>
      </p:pic>
      <p:pic>
        <p:nvPicPr>
          <p:cNvPr id="104" name="Google Shape;104;p2" descr="体大肠肝肺心脏白色背景扁平体型人体解剖器官小肠位置向量例证. 插画包括有健康, 背包, 图画, 例证- 203768545"/>
          <p:cNvPicPr preferRelativeResize="0"/>
          <p:nvPr/>
        </p:nvPicPr>
        <p:blipFill rotWithShape="1">
          <a:blip r:embed="rId4">
            <a:alphaModFix/>
          </a:blip>
          <a:srcRect l="10086" r="8815"/>
          <a:stretch/>
        </p:blipFill>
        <p:spPr>
          <a:xfrm>
            <a:off x="9020859" y="4282679"/>
            <a:ext cx="1941154" cy="1737582"/>
          </a:xfrm>
          <a:prstGeom prst="rect">
            <a:avLst/>
          </a:prstGeom>
          <a:noFill/>
          <a:ln>
            <a:noFill/>
          </a:ln>
        </p:spPr>
      </p:pic>
      <p:grpSp>
        <p:nvGrpSpPr>
          <p:cNvPr id="105" name="Google Shape;105;p2"/>
          <p:cNvGrpSpPr/>
          <p:nvPr/>
        </p:nvGrpSpPr>
        <p:grpSpPr>
          <a:xfrm>
            <a:off x="4726800" y="4305063"/>
            <a:ext cx="3275236" cy="1737582"/>
            <a:chOff x="4410310" y="4297163"/>
            <a:chExt cx="3397236" cy="2200863"/>
          </a:xfrm>
        </p:grpSpPr>
        <p:pic>
          <p:nvPicPr>
            <p:cNvPr id="106" name="Google Shape;106;p2" descr="工程绘图&#10;&#10;中度可信度描述已自动生成"/>
            <p:cNvPicPr preferRelativeResize="0"/>
            <p:nvPr/>
          </p:nvPicPr>
          <p:blipFill rotWithShape="1">
            <a:blip r:embed="rId5">
              <a:alphaModFix/>
            </a:blip>
            <a:srcRect l="17925" t="21230" r="17075" b="29792"/>
            <a:stretch/>
          </p:blipFill>
          <p:spPr>
            <a:xfrm>
              <a:off x="5103097" y="4297163"/>
              <a:ext cx="2704449" cy="2200863"/>
            </a:xfrm>
            <a:prstGeom prst="rect">
              <a:avLst/>
            </a:prstGeom>
            <a:noFill/>
            <a:ln>
              <a:noFill/>
            </a:ln>
          </p:spPr>
        </p:pic>
        <p:pic>
          <p:nvPicPr>
            <p:cNvPr id="107" name="Google Shape;107;p2" descr="形状&#10;&#10;低可信度描述已自动生成"/>
            <p:cNvPicPr preferRelativeResize="0"/>
            <p:nvPr/>
          </p:nvPicPr>
          <p:blipFill rotWithShape="1">
            <a:blip r:embed="rId6">
              <a:alphaModFix/>
            </a:blip>
            <a:srcRect/>
            <a:stretch/>
          </p:blipFill>
          <p:spPr>
            <a:xfrm rot="1004700">
              <a:off x="4491168" y="4560241"/>
              <a:ext cx="746782" cy="671202"/>
            </a:xfrm>
            <a:prstGeom prst="rect">
              <a:avLst/>
            </a:prstGeom>
            <a:noFill/>
            <a:ln>
              <a:noFill/>
            </a:ln>
          </p:spPr>
        </p:pic>
        <p:pic>
          <p:nvPicPr>
            <p:cNvPr id="108" name="Google Shape;108;p2" descr="形状&#10;&#10;低可信度描述已自动生成"/>
            <p:cNvPicPr preferRelativeResize="0"/>
            <p:nvPr/>
          </p:nvPicPr>
          <p:blipFill rotWithShape="1">
            <a:blip r:embed="rId6">
              <a:alphaModFix/>
            </a:blip>
            <a:srcRect/>
            <a:stretch/>
          </p:blipFill>
          <p:spPr>
            <a:xfrm rot="-1355435">
              <a:off x="4592297" y="5612209"/>
              <a:ext cx="746782" cy="671202"/>
            </a:xfrm>
            <a:prstGeom prst="rect">
              <a:avLst/>
            </a:prstGeom>
            <a:noFill/>
            <a:ln>
              <a:noFill/>
            </a:ln>
          </p:spPr>
        </p:pic>
        <p:cxnSp>
          <p:nvCxnSpPr>
            <p:cNvPr id="109" name="Google Shape;109;p2"/>
            <p:cNvCxnSpPr/>
            <p:nvPr/>
          </p:nvCxnSpPr>
          <p:spPr>
            <a:xfrm>
              <a:off x="4663721" y="4383510"/>
              <a:ext cx="536696" cy="210648"/>
            </a:xfrm>
            <a:prstGeom prst="straightConnector1">
              <a:avLst/>
            </a:prstGeom>
            <a:noFill/>
            <a:ln w="12700" cap="flat" cmpd="sng">
              <a:solidFill>
                <a:srgbClr val="548135"/>
              </a:solidFill>
              <a:prstDash val="solid"/>
              <a:miter lim="800000"/>
              <a:headEnd type="none" w="lg" len="lg"/>
              <a:tailEnd type="triangle" w="lg" len="lg"/>
            </a:ln>
          </p:spPr>
        </p:cxnSp>
        <p:cxnSp>
          <p:nvCxnSpPr>
            <p:cNvPr id="110" name="Google Shape;110;p2"/>
            <p:cNvCxnSpPr/>
            <p:nvPr/>
          </p:nvCxnSpPr>
          <p:spPr>
            <a:xfrm flipH="1">
              <a:off x="4813778" y="6224196"/>
              <a:ext cx="505030" cy="262232"/>
            </a:xfrm>
            <a:prstGeom prst="straightConnector1">
              <a:avLst/>
            </a:prstGeom>
            <a:noFill/>
            <a:ln w="12700" cap="flat" cmpd="sng">
              <a:solidFill>
                <a:srgbClr val="548135"/>
              </a:solidFill>
              <a:prstDash val="solid"/>
              <a:miter lim="800000"/>
              <a:headEnd type="none" w="lg" len="lg"/>
              <a:tailEnd type="triangle" w="lg" len="lg"/>
            </a:ln>
          </p:spPr>
        </p:cxnSp>
      </p:grpSp>
      <p:sp>
        <p:nvSpPr>
          <p:cNvPr id="111" name="Google Shape;111;p2"/>
          <p:cNvSpPr txBox="1"/>
          <p:nvPr/>
        </p:nvSpPr>
        <p:spPr>
          <a:xfrm>
            <a:off x="1507083" y="6299469"/>
            <a:ext cx="24118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Helvetica Neue"/>
                <a:ea typeface="Helvetica Neue"/>
                <a:cs typeface="Helvetica Neue"/>
                <a:sym typeface="Helvetica Neue"/>
              </a:rPr>
              <a:t>Low-light condition</a:t>
            </a:r>
            <a:endParaRPr sz="1800">
              <a:solidFill>
                <a:schemeClr val="dk1"/>
              </a:solidFill>
              <a:latin typeface="Arial"/>
              <a:ea typeface="Arial"/>
              <a:cs typeface="Arial"/>
              <a:sym typeface="Arial"/>
            </a:endParaRPr>
          </a:p>
        </p:txBody>
      </p:sp>
      <p:sp>
        <p:nvSpPr>
          <p:cNvPr id="112" name="Google Shape;112;p2"/>
          <p:cNvSpPr txBox="1"/>
          <p:nvPr/>
        </p:nvSpPr>
        <p:spPr>
          <a:xfrm>
            <a:off x="9020859" y="6274919"/>
            <a:ext cx="21399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Helvetica Neue"/>
                <a:ea typeface="Helvetica Neue"/>
                <a:cs typeface="Helvetica Neue"/>
                <a:sym typeface="Helvetica Neue"/>
              </a:rPr>
              <a:t>In-body sensing</a:t>
            </a:r>
            <a:endParaRPr sz="1800">
              <a:solidFill>
                <a:schemeClr val="dk1"/>
              </a:solidFill>
              <a:latin typeface="Arial"/>
              <a:ea typeface="Arial"/>
              <a:cs typeface="Arial"/>
              <a:sym typeface="Arial"/>
            </a:endParaRPr>
          </a:p>
        </p:txBody>
      </p:sp>
      <p:sp>
        <p:nvSpPr>
          <p:cNvPr id="113" name="Google Shape;113;p2"/>
          <p:cNvSpPr txBox="1"/>
          <p:nvPr/>
        </p:nvSpPr>
        <p:spPr>
          <a:xfrm>
            <a:off x="5628393" y="6245799"/>
            <a:ext cx="21399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Helvetica Neue"/>
                <a:ea typeface="Helvetica Neue"/>
                <a:cs typeface="Helvetica Neue"/>
                <a:sym typeface="Helvetica Neue"/>
              </a:rPr>
              <a:t>NLOS sensing</a:t>
            </a:r>
            <a:endParaRPr sz="1800">
              <a:solidFill>
                <a:schemeClr val="dk1"/>
              </a:solidFill>
              <a:latin typeface="Arial"/>
              <a:ea typeface="Arial"/>
              <a:cs typeface="Arial"/>
              <a:sym typeface="Arial"/>
            </a:endParaRPr>
          </a:p>
        </p:txBody>
      </p:sp>
      <p:sp>
        <p:nvSpPr>
          <p:cNvPr id="114" name="Google Shape;114;p2"/>
          <p:cNvSpPr/>
          <p:nvPr/>
        </p:nvSpPr>
        <p:spPr>
          <a:xfrm>
            <a:off x="995424" y="1455949"/>
            <a:ext cx="6868064" cy="2469160"/>
          </a:xfrm>
          <a:prstGeom prst="roundRect">
            <a:avLst>
              <a:gd name="adj" fmla="val 5423"/>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5" name="Google Shape;115;p2" descr="JL Audio C1-650x Step up from factory sound with JL Audio's vibrant C1 Series."/>
          <p:cNvPicPr preferRelativeResize="0"/>
          <p:nvPr/>
        </p:nvPicPr>
        <p:blipFill rotWithShape="1">
          <a:blip r:embed="rId7">
            <a:alphaModFix/>
          </a:blip>
          <a:srcRect/>
          <a:stretch/>
        </p:blipFill>
        <p:spPr>
          <a:xfrm>
            <a:off x="1520980" y="1605574"/>
            <a:ext cx="1343384" cy="818569"/>
          </a:xfrm>
          <a:prstGeom prst="rect">
            <a:avLst/>
          </a:prstGeom>
          <a:noFill/>
          <a:ln>
            <a:noFill/>
          </a:ln>
        </p:spPr>
      </p:pic>
      <p:pic>
        <p:nvPicPr>
          <p:cNvPr id="116" name="Google Shape;116;p2" descr="IM69D130V01XTSA"/>
          <p:cNvPicPr preferRelativeResize="0"/>
          <p:nvPr/>
        </p:nvPicPr>
        <p:blipFill rotWithShape="1">
          <a:blip r:embed="rId8">
            <a:alphaModFix/>
          </a:blip>
          <a:srcRect/>
          <a:stretch/>
        </p:blipFill>
        <p:spPr>
          <a:xfrm>
            <a:off x="1636150" y="2716064"/>
            <a:ext cx="952500" cy="952500"/>
          </a:xfrm>
          <a:prstGeom prst="rect">
            <a:avLst/>
          </a:prstGeom>
          <a:noFill/>
          <a:ln>
            <a:noFill/>
          </a:ln>
        </p:spPr>
      </p:pic>
      <p:sp>
        <p:nvSpPr>
          <p:cNvPr id="117" name="Google Shape;117;p2"/>
          <p:cNvSpPr txBox="1"/>
          <p:nvPr/>
        </p:nvSpPr>
        <p:spPr>
          <a:xfrm>
            <a:off x="1599050" y="2423667"/>
            <a:ext cx="14263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Helvetica Neue"/>
                <a:ea typeface="Helvetica Neue"/>
                <a:cs typeface="Helvetica Neue"/>
                <a:sym typeface="Helvetica Neue"/>
              </a:rPr>
              <a:t>Speakers</a:t>
            </a:r>
            <a:endParaRPr sz="1800">
              <a:solidFill>
                <a:schemeClr val="dk1"/>
              </a:solidFill>
              <a:latin typeface="Arial"/>
              <a:ea typeface="Arial"/>
              <a:cs typeface="Arial"/>
              <a:sym typeface="Arial"/>
            </a:endParaRPr>
          </a:p>
        </p:txBody>
      </p:sp>
      <p:sp>
        <p:nvSpPr>
          <p:cNvPr id="118" name="Google Shape;118;p2"/>
          <p:cNvSpPr txBox="1"/>
          <p:nvPr/>
        </p:nvSpPr>
        <p:spPr>
          <a:xfrm>
            <a:off x="1481120" y="3542648"/>
            <a:ext cx="17412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a:solidFill>
                  <a:schemeClr val="dk1"/>
                </a:solidFill>
                <a:latin typeface="Helvetica Neue"/>
                <a:ea typeface="Helvetica Neue"/>
                <a:cs typeface="Helvetica Neue"/>
                <a:sym typeface="Helvetica Neue"/>
              </a:rPr>
              <a:t>Microphones</a:t>
            </a:r>
            <a:endParaRPr sz="1800">
              <a:solidFill>
                <a:schemeClr val="dk1"/>
              </a:solidFill>
              <a:latin typeface="Arial"/>
              <a:ea typeface="Arial"/>
              <a:cs typeface="Arial"/>
              <a:sym typeface="Arial"/>
            </a:endParaRPr>
          </a:p>
        </p:txBody>
      </p:sp>
      <p:pic>
        <p:nvPicPr>
          <p:cNvPr id="119" name="Google Shape;119;p2" descr="形状&#10;&#10;低可信度描述已自动生成"/>
          <p:cNvPicPr preferRelativeResize="0"/>
          <p:nvPr/>
        </p:nvPicPr>
        <p:blipFill rotWithShape="1">
          <a:blip r:embed="rId9">
            <a:alphaModFix/>
          </a:blip>
          <a:srcRect/>
          <a:stretch/>
        </p:blipFill>
        <p:spPr>
          <a:xfrm rot="248655">
            <a:off x="4237757" y="1588204"/>
            <a:ext cx="745414" cy="659551"/>
          </a:xfrm>
          <a:prstGeom prst="rect">
            <a:avLst/>
          </a:prstGeom>
          <a:noFill/>
          <a:ln>
            <a:noFill/>
          </a:ln>
        </p:spPr>
      </p:pic>
      <p:cxnSp>
        <p:nvCxnSpPr>
          <p:cNvPr id="120" name="Google Shape;120;p2"/>
          <p:cNvCxnSpPr/>
          <p:nvPr/>
        </p:nvCxnSpPr>
        <p:spPr>
          <a:xfrm>
            <a:off x="3864917" y="2277709"/>
            <a:ext cx="1488992" cy="0"/>
          </a:xfrm>
          <a:prstGeom prst="straightConnector1">
            <a:avLst/>
          </a:prstGeom>
          <a:noFill/>
          <a:ln w="38100" cap="flat" cmpd="sng">
            <a:solidFill>
              <a:schemeClr val="dk1"/>
            </a:solidFill>
            <a:prstDash val="solid"/>
            <a:miter lim="800000"/>
            <a:headEnd type="none" w="lg" len="lg"/>
            <a:tailEnd type="triangle" w="lg" len="lg"/>
          </a:ln>
        </p:spPr>
      </p:cxnSp>
      <p:cxnSp>
        <p:nvCxnSpPr>
          <p:cNvPr id="121" name="Google Shape;121;p2"/>
          <p:cNvCxnSpPr/>
          <p:nvPr/>
        </p:nvCxnSpPr>
        <p:spPr>
          <a:xfrm rot="10800000">
            <a:off x="3792545" y="3565781"/>
            <a:ext cx="1504286" cy="0"/>
          </a:xfrm>
          <a:prstGeom prst="straightConnector1">
            <a:avLst/>
          </a:prstGeom>
          <a:noFill/>
          <a:ln w="38100" cap="flat" cmpd="sng">
            <a:solidFill>
              <a:srgbClr val="757070"/>
            </a:solidFill>
            <a:prstDash val="solid"/>
            <a:miter lim="800000"/>
            <a:headEnd type="none" w="lg" len="lg"/>
            <a:tailEnd type="triangle" w="lg" len="lg"/>
          </a:ln>
        </p:spPr>
      </p:cxnSp>
      <p:pic>
        <p:nvPicPr>
          <p:cNvPr id="122" name="Google Shape;122;p2" descr="形状&#10;&#10;低可信度描述已自动生成"/>
          <p:cNvPicPr preferRelativeResize="0"/>
          <p:nvPr/>
        </p:nvPicPr>
        <p:blipFill rotWithShape="1">
          <a:blip r:embed="rId10">
            <a:alphaModFix/>
          </a:blip>
          <a:srcRect/>
          <a:stretch/>
        </p:blipFill>
        <p:spPr>
          <a:xfrm rot="248655">
            <a:off x="4259408" y="2878487"/>
            <a:ext cx="746782" cy="671202"/>
          </a:xfrm>
          <a:prstGeom prst="rect">
            <a:avLst/>
          </a:prstGeom>
          <a:noFill/>
          <a:ln>
            <a:noFill/>
          </a:ln>
        </p:spPr>
      </p:pic>
      <p:pic>
        <p:nvPicPr>
          <p:cNvPr id="123" name="Google Shape;123;p2"/>
          <p:cNvPicPr preferRelativeResize="0"/>
          <p:nvPr/>
        </p:nvPicPr>
        <p:blipFill rotWithShape="1">
          <a:blip r:embed="rId11">
            <a:alphaModFix/>
          </a:blip>
          <a:srcRect l="27768" t="15680" r="21190"/>
          <a:stretch/>
        </p:blipFill>
        <p:spPr>
          <a:xfrm>
            <a:off x="5577897" y="1565881"/>
            <a:ext cx="1963920" cy="2030178"/>
          </a:xfrm>
          <a:prstGeom prst="rect">
            <a:avLst/>
          </a:prstGeom>
          <a:noFill/>
          <a:ln>
            <a:noFill/>
          </a:ln>
        </p:spPr>
      </p:pic>
      <p:pic>
        <p:nvPicPr>
          <p:cNvPr id="124" name="Google Shape;124;p2"/>
          <p:cNvPicPr preferRelativeResize="0"/>
          <p:nvPr/>
        </p:nvPicPr>
        <p:blipFill rotWithShape="1">
          <a:blip r:embed="rId12">
            <a:alphaModFix/>
          </a:blip>
          <a:srcRect/>
          <a:stretch/>
        </p:blipFill>
        <p:spPr>
          <a:xfrm>
            <a:off x="8712991" y="1474786"/>
            <a:ext cx="2514077" cy="2437194"/>
          </a:xfrm>
          <a:prstGeom prst="rect">
            <a:avLst/>
          </a:prstGeom>
          <a:noFill/>
          <a:ln>
            <a:noFill/>
          </a:ln>
        </p:spPr>
      </p:pic>
      <p:sp>
        <p:nvSpPr>
          <p:cNvPr id="125" name="Google Shape;125;p2"/>
          <p:cNvSpPr/>
          <p:nvPr/>
        </p:nvSpPr>
        <p:spPr>
          <a:xfrm>
            <a:off x="8008720" y="2580970"/>
            <a:ext cx="568998" cy="385207"/>
          </a:xfrm>
          <a:prstGeom prst="rightArrow">
            <a:avLst>
              <a:gd name="adj1" fmla="val 50000"/>
              <a:gd name="adj2" fmla="val 50000"/>
            </a:avLst>
          </a:prstGeom>
          <a:solidFill>
            <a:schemeClr val="dk1"/>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7"/>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Overall Performance</a:t>
            </a:r>
            <a:endParaRPr/>
          </a:p>
        </p:txBody>
      </p:sp>
      <p:sp>
        <p:nvSpPr>
          <p:cNvPr id="647" name="Google Shape;647;p17"/>
          <p:cNvSpPr txBox="1"/>
          <p:nvPr/>
        </p:nvSpPr>
        <p:spPr>
          <a:xfrm>
            <a:off x="7660428" y="5195381"/>
            <a:ext cx="27646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Helvetica Neue"/>
                <a:ea typeface="Helvetica Neue"/>
                <a:cs typeface="Helvetica Neue"/>
                <a:sym typeface="Helvetica Neue"/>
              </a:rPr>
              <a:t>2D Imaging examples</a:t>
            </a:r>
            <a:endParaRPr sz="1800" b="1">
              <a:solidFill>
                <a:schemeClr val="dk1"/>
              </a:solidFill>
              <a:latin typeface="Helvetica Neue"/>
              <a:ea typeface="Helvetica Neue"/>
              <a:cs typeface="Helvetica Neue"/>
              <a:sym typeface="Helvetica Neue"/>
            </a:endParaRPr>
          </a:p>
        </p:txBody>
      </p:sp>
      <p:grpSp>
        <p:nvGrpSpPr>
          <p:cNvPr id="648" name="Google Shape;648;p17"/>
          <p:cNvGrpSpPr/>
          <p:nvPr/>
        </p:nvGrpSpPr>
        <p:grpSpPr>
          <a:xfrm>
            <a:off x="379177" y="1033580"/>
            <a:ext cx="4589830" cy="4546083"/>
            <a:chOff x="201072" y="1363224"/>
            <a:chExt cx="4589830" cy="4546083"/>
          </a:xfrm>
        </p:grpSpPr>
        <p:pic>
          <p:nvPicPr>
            <p:cNvPr id="649" name="Google Shape;649;p17"/>
            <p:cNvPicPr preferRelativeResize="0"/>
            <p:nvPr/>
          </p:nvPicPr>
          <p:blipFill rotWithShape="1">
            <a:blip r:embed="rId3">
              <a:alphaModFix/>
            </a:blip>
            <a:srcRect/>
            <a:stretch/>
          </p:blipFill>
          <p:spPr>
            <a:xfrm>
              <a:off x="201072" y="1363224"/>
              <a:ext cx="4589830" cy="1850738"/>
            </a:xfrm>
            <a:prstGeom prst="rect">
              <a:avLst/>
            </a:prstGeom>
            <a:noFill/>
            <a:ln>
              <a:noFill/>
            </a:ln>
          </p:spPr>
        </p:pic>
        <p:sp>
          <p:nvSpPr>
            <p:cNvPr id="650" name="Google Shape;650;p17"/>
            <p:cNvSpPr txBox="1"/>
            <p:nvPr/>
          </p:nvSpPr>
          <p:spPr>
            <a:xfrm>
              <a:off x="639248" y="5539975"/>
              <a:ext cx="40373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Helvetica Neue"/>
                  <a:ea typeface="Helvetica Neue"/>
                  <a:cs typeface="Helvetica Neue"/>
                  <a:sym typeface="Helvetica Neue"/>
                </a:rPr>
                <a:t>Performance of various schemes</a:t>
              </a:r>
              <a:endParaRPr sz="1800" b="1">
                <a:solidFill>
                  <a:schemeClr val="dk1"/>
                </a:solidFill>
                <a:latin typeface="Helvetica Neue"/>
                <a:ea typeface="Helvetica Neue"/>
                <a:cs typeface="Helvetica Neue"/>
                <a:sym typeface="Helvetica Neue"/>
              </a:endParaRPr>
            </a:p>
          </p:txBody>
        </p:sp>
      </p:grpSp>
      <p:pic>
        <p:nvPicPr>
          <p:cNvPr id="651" name="Google Shape;651;p17"/>
          <p:cNvPicPr preferRelativeResize="0"/>
          <p:nvPr/>
        </p:nvPicPr>
        <p:blipFill rotWithShape="1">
          <a:blip r:embed="rId4">
            <a:alphaModFix/>
          </a:blip>
          <a:srcRect/>
          <a:stretch/>
        </p:blipFill>
        <p:spPr>
          <a:xfrm>
            <a:off x="534142" y="2855357"/>
            <a:ext cx="4279900" cy="2425700"/>
          </a:xfrm>
          <a:prstGeom prst="rect">
            <a:avLst/>
          </a:prstGeom>
          <a:noFill/>
          <a:ln>
            <a:noFill/>
          </a:ln>
        </p:spPr>
      </p:pic>
      <p:pic>
        <p:nvPicPr>
          <p:cNvPr id="652" name="Google Shape;652;p17"/>
          <p:cNvPicPr preferRelativeResize="0"/>
          <p:nvPr/>
        </p:nvPicPr>
        <p:blipFill rotWithShape="1">
          <a:blip r:embed="rId5">
            <a:alphaModFix/>
          </a:blip>
          <a:srcRect/>
          <a:stretch/>
        </p:blipFill>
        <p:spPr>
          <a:xfrm>
            <a:off x="4854703" y="1033580"/>
            <a:ext cx="7196629" cy="4211852"/>
          </a:xfrm>
          <a:prstGeom prst="rect">
            <a:avLst/>
          </a:prstGeom>
          <a:noFill/>
          <a:ln>
            <a:noFill/>
          </a:ln>
        </p:spPr>
      </p:pic>
      <p:sp>
        <p:nvSpPr>
          <p:cNvPr id="653" name="Google Shape;653;p17"/>
          <p:cNvSpPr/>
          <p:nvPr/>
        </p:nvSpPr>
        <p:spPr>
          <a:xfrm>
            <a:off x="1004047" y="5758491"/>
            <a:ext cx="10291482" cy="86790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a:solidFill>
                  <a:srgbClr val="FFFFFF"/>
                </a:solidFill>
                <a:latin typeface="Helvetica Neue"/>
                <a:ea typeface="Helvetica Neue"/>
                <a:cs typeface="Helvetica Neue"/>
                <a:sym typeface="Helvetica Neue"/>
              </a:rPr>
              <a:t>Achieving </a:t>
            </a:r>
            <a:r>
              <a:rPr lang="en" sz="2400" b="1">
                <a:solidFill>
                  <a:schemeClr val="lt1"/>
                </a:solidFill>
                <a:latin typeface="Helvetica Neue"/>
                <a:ea typeface="Helvetica Neue"/>
                <a:cs typeface="Helvetica Neue"/>
                <a:sym typeface="Helvetica Neue"/>
              </a:rPr>
              <a:t>83.1% </a:t>
            </a:r>
            <a:r>
              <a:rPr lang="en" sz="2400" b="1">
                <a:solidFill>
                  <a:srgbClr val="FFFFFF"/>
                </a:solidFill>
                <a:latin typeface="Helvetica Neue"/>
                <a:ea typeface="Helvetica Neue"/>
                <a:cs typeface="Helvetica Neue"/>
                <a:sym typeface="Helvetica Neue"/>
              </a:rPr>
              <a:t>error reduction compared to no metasurface and optimization</a:t>
            </a:r>
            <a:endParaRPr sz="2400" b="1">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8"/>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Imaging Performance in Varying distance</a:t>
            </a:r>
            <a:endParaRPr sz="3200" b="1">
              <a:solidFill>
                <a:schemeClr val="lt1"/>
              </a:solidFill>
              <a:latin typeface="Arial"/>
              <a:ea typeface="Arial"/>
              <a:cs typeface="Arial"/>
              <a:sym typeface="Arial"/>
            </a:endParaRPr>
          </a:p>
        </p:txBody>
      </p:sp>
      <p:grpSp>
        <p:nvGrpSpPr>
          <p:cNvPr id="660" name="Google Shape;660;p18"/>
          <p:cNvGrpSpPr/>
          <p:nvPr/>
        </p:nvGrpSpPr>
        <p:grpSpPr>
          <a:xfrm>
            <a:off x="3352800" y="1406500"/>
            <a:ext cx="4598657" cy="4045000"/>
            <a:chOff x="0" y="1678102"/>
            <a:chExt cx="3997116" cy="4045000"/>
          </a:xfrm>
        </p:grpSpPr>
        <p:pic>
          <p:nvPicPr>
            <p:cNvPr id="661" name="Google Shape;661;p18"/>
            <p:cNvPicPr preferRelativeResize="0"/>
            <p:nvPr/>
          </p:nvPicPr>
          <p:blipFill rotWithShape="1">
            <a:blip r:embed="rId3">
              <a:alphaModFix/>
            </a:blip>
            <a:srcRect/>
            <a:stretch/>
          </p:blipFill>
          <p:spPr>
            <a:xfrm>
              <a:off x="0" y="1678102"/>
              <a:ext cx="3997116" cy="3501796"/>
            </a:xfrm>
            <a:prstGeom prst="rect">
              <a:avLst/>
            </a:prstGeom>
            <a:noFill/>
            <a:ln>
              <a:noFill/>
            </a:ln>
          </p:spPr>
        </p:pic>
        <p:sp>
          <p:nvSpPr>
            <p:cNvPr id="662" name="Google Shape;662;p18"/>
            <p:cNvSpPr txBox="1"/>
            <p:nvPr/>
          </p:nvSpPr>
          <p:spPr>
            <a:xfrm>
              <a:off x="527240" y="5261437"/>
              <a:ext cx="325573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Helvetica Neue"/>
                  <a:ea typeface="Helvetica Neue"/>
                  <a:cs typeface="Helvetica Neue"/>
                  <a:sym typeface="Helvetica Neue"/>
                </a:rPr>
                <a:t>Varying distance</a:t>
              </a:r>
              <a:endParaRPr sz="2400">
                <a:solidFill>
                  <a:schemeClr val="dk1"/>
                </a:solidFill>
                <a:latin typeface="Arial"/>
                <a:ea typeface="Arial"/>
                <a:cs typeface="Arial"/>
                <a:sym typeface="Arial"/>
              </a:endParaRPr>
            </a:p>
          </p:txBody>
        </p:sp>
      </p:grpSp>
      <p:sp>
        <p:nvSpPr>
          <p:cNvPr id="663" name="Google Shape;663;p18"/>
          <p:cNvSpPr/>
          <p:nvPr/>
        </p:nvSpPr>
        <p:spPr>
          <a:xfrm>
            <a:off x="1004047" y="5758491"/>
            <a:ext cx="10291482" cy="86790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a:solidFill>
                  <a:srgbClr val="FFFFFF"/>
                </a:solidFill>
                <a:latin typeface="Helvetica Neue"/>
                <a:ea typeface="Helvetica Neue"/>
                <a:cs typeface="Helvetica Neue"/>
                <a:sym typeface="Helvetica Neue"/>
              </a:rPr>
              <a:t>Enhancing the imaging distance to </a:t>
            </a:r>
            <a:r>
              <a:rPr lang="en" sz="2400" b="1">
                <a:solidFill>
                  <a:schemeClr val="lt1"/>
                </a:solidFill>
                <a:latin typeface="Helvetica Neue"/>
                <a:ea typeface="Helvetica Neue"/>
                <a:cs typeface="Helvetica Neue"/>
                <a:sym typeface="Helvetica Neue"/>
              </a:rPr>
              <a:t>135cm with &lt;0.1 RMSE </a:t>
            </a:r>
            <a:endParaRPr sz="2400" b="1">
              <a:solidFill>
                <a:schemeClr val="lt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9"/>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rPr>
              <a:t>3D Imaging</a:t>
            </a:r>
            <a:endParaRPr sz="3200" b="1">
              <a:solidFill>
                <a:schemeClr val="lt1"/>
              </a:solidFill>
              <a:latin typeface="Arial"/>
              <a:ea typeface="Arial"/>
              <a:cs typeface="Arial"/>
              <a:sym typeface="Arial"/>
            </a:endParaRPr>
          </a:p>
        </p:txBody>
      </p:sp>
      <p:pic>
        <p:nvPicPr>
          <p:cNvPr id="670" name="Google Shape;670;p19"/>
          <p:cNvPicPr preferRelativeResize="0"/>
          <p:nvPr/>
        </p:nvPicPr>
        <p:blipFill rotWithShape="1">
          <a:blip r:embed="rId3">
            <a:alphaModFix/>
          </a:blip>
          <a:srcRect/>
          <a:stretch/>
        </p:blipFill>
        <p:spPr>
          <a:xfrm>
            <a:off x="2389281" y="1701856"/>
            <a:ext cx="7583832" cy="3681723"/>
          </a:xfrm>
          <a:prstGeom prst="rect">
            <a:avLst/>
          </a:prstGeom>
          <a:noFill/>
          <a:ln>
            <a:noFill/>
          </a:ln>
        </p:spPr>
      </p:pic>
      <p:sp>
        <p:nvSpPr>
          <p:cNvPr id="671" name="Google Shape;671;p19"/>
          <p:cNvSpPr/>
          <p:nvPr/>
        </p:nvSpPr>
        <p:spPr>
          <a:xfrm>
            <a:off x="1004047" y="5758491"/>
            <a:ext cx="10291500" cy="867900"/>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dirty="0">
                <a:solidFill>
                  <a:srgbClr val="FFFFFF"/>
                </a:solidFill>
                <a:latin typeface="Helvetica Neue"/>
                <a:ea typeface="Helvetica Neue"/>
                <a:cs typeface="Helvetica Neue"/>
                <a:sym typeface="Helvetica Neue"/>
              </a:rPr>
              <a:t>3D imaging achieves &lt;0.11 RMSE.</a:t>
            </a:r>
            <a:endParaRPr sz="2400" b="1" dirty="0">
              <a:solidFill>
                <a:schemeClr val="lt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2e0a8892b58_0_24"/>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Beyond the camera</a:t>
            </a:r>
            <a:endParaRPr sz="3200" b="1">
              <a:solidFill>
                <a:schemeClr val="lt1"/>
              </a:solidFill>
              <a:latin typeface="Arial"/>
              <a:ea typeface="Arial"/>
              <a:cs typeface="Arial"/>
              <a:sym typeface="Arial"/>
            </a:endParaRPr>
          </a:p>
        </p:txBody>
      </p:sp>
      <p:grpSp>
        <p:nvGrpSpPr>
          <p:cNvPr id="678" name="Google Shape;678;g2e0a8892b58_0_24"/>
          <p:cNvGrpSpPr/>
          <p:nvPr/>
        </p:nvGrpSpPr>
        <p:grpSpPr>
          <a:xfrm>
            <a:off x="1488249" y="1861689"/>
            <a:ext cx="2972554" cy="2974929"/>
            <a:chOff x="8102037" y="733339"/>
            <a:chExt cx="3147912" cy="3091163"/>
          </a:xfrm>
        </p:grpSpPr>
        <p:pic>
          <p:nvPicPr>
            <p:cNvPr id="679" name="Google Shape;679;g2e0a8892b58_0_24"/>
            <p:cNvPicPr preferRelativeResize="0"/>
            <p:nvPr/>
          </p:nvPicPr>
          <p:blipFill rotWithShape="1">
            <a:blip r:embed="rId3">
              <a:alphaModFix/>
            </a:blip>
            <a:srcRect r="55738" b="13532"/>
            <a:stretch/>
          </p:blipFill>
          <p:spPr>
            <a:xfrm>
              <a:off x="8102037" y="733339"/>
              <a:ext cx="3081344" cy="2680338"/>
            </a:xfrm>
            <a:prstGeom prst="rect">
              <a:avLst/>
            </a:prstGeom>
            <a:noFill/>
            <a:ln>
              <a:noFill/>
            </a:ln>
          </p:spPr>
        </p:pic>
        <p:pic>
          <p:nvPicPr>
            <p:cNvPr id="680" name="Google Shape;680;g2e0a8892b58_0_24"/>
            <p:cNvPicPr preferRelativeResize="0"/>
            <p:nvPr/>
          </p:nvPicPr>
          <p:blipFill rotWithShape="1">
            <a:blip r:embed="rId3">
              <a:alphaModFix/>
            </a:blip>
            <a:srcRect l="44854" t="1" b="97915"/>
            <a:stretch/>
          </p:blipFill>
          <p:spPr>
            <a:xfrm>
              <a:off x="8156199" y="3772462"/>
              <a:ext cx="3093750" cy="52040"/>
            </a:xfrm>
            <a:prstGeom prst="rect">
              <a:avLst/>
            </a:prstGeom>
            <a:noFill/>
            <a:ln>
              <a:noFill/>
            </a:ln>
          </p:spPr>
        </p:pic>
      </p:grpSp>
      <p:pic>
        <p:nvPicPr>
          <p:cNvPr id="681" name="Google Shape;681;g2e0a8892b58_0_24"/>
          <p:cNvPicPr preferRelativeResize="0"/>
          <p:nvPr/>
        </p:nvPicPr>
        <p:blipFill rotWithShape="1">
          <a:blip r:embed="rId4">
            <a:alphaModFix/>
          </a:blip>
          <a:srcRect/>
          <a:stretch/>
        </p:blipFill>
        <p:spPr>
          <a:xfrm>
            <a:off x="5441075" y="1724050"/>
            <a:ext cx="5464476" cy="3168250"/>
          </a:xfrm>
          <a:prstGeom prst="rect">
            <a:avLst/>
          </a:prstGeom>
          <a:noFill/>
          <a:ln>
            <a:noFill/>
          </a:ln>
        </p:spPr>
      </p:pic>
      <p:sp>
        <p:nvSpPr>
          <p:cNvPr id="682" name="Google Shape;682;g2e0a8892b58_0_24"/>
          <p:cNvSpPr txBox="1"/>
          <p:nvPr/>
        </p:nvSpPr>
        <p:spPr>
          <a:xfrm>
            <a:off x="2055359" y="5192779"/>
            <a:ext cx="278219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dirty="0">
                <a:solidFill>
                  <a:schemeClr val="dk1"/>
                </a:solidFill>
                <a:latin typeface="Helvetica Neue"/>
                <a:ea typeface="Helvetica Neue"/>
                <a:cs typeface="Helvetica Neue"/>
                <a:sym typeface="Helvetica Neue"/>
              </a:rPr>
              <a:t>Occlusion setup</a:t>
            </a:r>
            <a:endParaRPr sz="2000" dirty="0">
              <a:solidFill>
                <a:schemeClr val="dk1"/>
              </a:solidFill>
              <a:latin typeface="Helvetica Neue"/>
              <a:ea typeface="Helvetica Neue"/>
              <a:cs typeface="Helvetica Neue"/>
              <a:sym typeface="Helvetica Neue"/>
            </a:endParaRPr>
          </a:p>
        </p:txBody>
      </p:sp>
      <p:sp>
        <p:nvSpPr>
          <p:cNvPr id="683" name="Google Shape;683;g2e0a8892b58_0_24"/>
          <p:cNvSpPr txBox="1"/>
          <p:nvPr/>
        </p:nvSpPr>
        <p:spPr>
          <a:xfrm>
            <a:off x="7354450" y="5192779"/>
            <a:ext cx="23274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000" dirty="0">
                <a:solidFill>
                  <a:schemeClr val="dk1"/>
                </a:solidFill>
                <a:latin typeface="Helvetica Neue"/>
                <a:ea typeface="Helvetica Neue"/>
                <a:cs typeface="Helvetica Neue"/>
                <a:sym typeface="Helvetica Neue"/>
              </a:rPr>
              <a:t>Image results</a:t>
            </a:r>
            <a:endParaRPr sz="2000" dirty="0">
              <a:solidFill>
                <a:schemeClr val="dk1"/>
              </a:solidFill>
              <a:latin typeface="Helvetica Neue"/>
              <a:ea typeface="Helvetica Neue"/>
              <a:cs typeface="Helvetica Neue"/>
              <a:sym typeface="Helvetica Neue"/>
            </a:endParaRPr>
          </a:p>
        </p:txBody>
      </p:sp>
      <p:sp>
        <p:nvSpPr>
          <p:cNvPr id="684" name="Google Shape;684;g2e0a8892b58_0_24"/>
          <p:cNvSpPr/>
          <p:nvPr/>
        </p:nvSpPr>
        <p:spPr>
          <a:xfrm>
            <a:off x="1004047" y="5758491"/>
            <a:ext cx="10291500" cy="867900"/>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dirty="0">
                <a:solidFill>
                  <a:srgbClr val="FFFFFF"/>
                </a:solidFill>
                <a:latin typeface="Helvetica Neue"/>
                <a:ea typeface="Helvetica Neue"/>
                <a:cs typeface="Helvetica Neue"/>
                <a:sym typeface="Helvetica Neue"/>
              </a:rPr>
              <a:t>Achieving 0.07~0.12 RMSE under occlusion. </a:t>
            </a:r>
            <a:endParaRPr sz="2400" b="1" dirty="0">
              <a:solidFill>
                <a:schemeClr val="lt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20"/>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Gestures recognition</a:t>
            </a:r>
            <a:endParaRPr sz="3200" b="1">
              <a:solidFill>
                <a:schemeClr val="lt1"/>
              </a:solidFill>
              <a:latin typeface="Arial"/>
              <a:ea typeface="Arial"/>
              <a:cs typeface="Arial"/>
              <a:sym typeface="Arial"/>
            </a:endParaRPr>
          </a:p>
        </p:txBody>
      </p:sp>
      <p:sp>
        <p:nvSpPr>
          <p:cNvPr id="691" name="Google Shape;691;p20"/>
          <p:cNvSpPr/>
          <p:nvPr/>
        </p:nvSpPr>
        <p:spPr>
          <a:xfrm>
            <a:off x="3145512" y="5749540"/>
            <a:ext cx="5718095" cy="867906"/>
          </a:xfrm>
          <a:prstGeom prst="rect">
            <a:avLst/>
          </a:prstGeom>
          <a:solidFill>
            <a:srgbClr val="1F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a:solidFill>
                  <a:srgbClr val="FFFFFF"/>
                </a:solidFill>
                <a:latin typeface="Helvetica Neue"/>
                <a:ea typeface="Helvetica Neue"/>
                <a:cs typeface="Helvetica Neue"/>
                <a:sym typeface="Helvetica Neue"/>
              </a:rPr>
              <a:t>High gesture recognition accuracy!</a:t>
            </a:r>
            <a:endParaRPr sz="2400" b="1">
              <a:solidFill>
                <a:srgbClr val="FFFFFF"/>
              </a:solidFill>
              <a:latin typeface="Helvetica Neue"/>
              <a:ea typeface="Helvetica Neue"/>
              <a:cs typeface="Helvetica Neue"/>
              <a:sym typeface="Helvetica Neue"/>
            </a:endParaRPr>
          </a:p>
        </p:txBody>
      </p:sp>
      <p:pic>
        <p:nvPicPr>
          <p:cNvPr id="692" name="Google Shape;692;p20"/>
          <p:cNvPicPr preferRelativeResize="0"/>
          <p:nvPr/>
        </p:nvPicPr>
        <p:blipFill rotWithShape="1">
          <a:blip r:embed="rId3">
            <a:alphaModFix/>
          </a:blip>
          <a:srcRect/>
          <a:stretch/>
        </p:blipFill>
        <p:spPr>
          <a:xfrm>
            <a:off x="2248994" y="933664"/>
            <a:ext cx="7659503" cy="47472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21"/>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Computational Cost</a:t>
            </a:r>
            <a:endParaRPr sz="3200" b="1">
              <a:solidFill>
                <a:schemeClr val="lt1"/>
              </a:solidFill>
              <a:latin typeface="Arial"/>
              <a:ea typeface="Arial"/>
              <a:cs typeface="Arial"/>
              <a:sym typeface="Arial"/>
            </a:endParaRPr>
          </a:p>
        </p:txBody>
      </p:sp>
      <p:grpSp>
        <p:nvGrpSpPr>
          <p:cNvPr id="699" name="Google Shape;699;p21"/>
          <p:cNvGrpSpPr/>
          <p:nvPr/>
        </p:nvGrpSpPr>
        <p:grpSpPr>
          <a:xfrm>
            <a:off x="1830813" y="2400672"/>
            <a:ext cx="8530374" cy="2781788"/>
            <a:chOff x="6599505" y="2328542"/>
            <a:chExt cx="6098458" cy="1973239"/>
          </a:xfrm>
        </p:grpSpPr>
        <p:pic>
          <p:nvPicPr>
            <p:cNvPr id="700" name="Google Shape;700;p21"/>
            <p:cNvPicPr preferRelativeResize="0"/>
            <p:nvPr/>
          </p:nvPicPr>
          <p:blipFill rotWithShape="1">
            <a:blip r:embed="rId3">
              <a:alphaModFix/>
            </a:blip>
            <a:srcRect/>
            <a:stretch/>
          </p:blipFill>
          <p:spPr>
            <a:xfrm>
              <a:off x="7145223" y="2328542"/>
              <a:ext cx="5046777" cy="1454156"/>
            </a:xfrm>
            <a:prstGeom prst="rect">
              <a:avLst/>
            </a:prstGeom>
            <a:noFill/>
            <a:ln>
              <a:noFill/>
            </a:ln>
          </p:spPr>
        </p:pic>
        <p:sp>
          <p:nvSpPr>
            <p:cNvPr id="701" name="Google Shape;701;p21"/>
            <p:cNvSpPr txBox="1"/>
            <p:nvPr/>
          </p:nvSpPr>
          <p:spPr>
            <a:xfrm>
              <a:off x="6599505" y="3974303"/>
              <a:ext cx="6098458" cy="3274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rgbClr val="C00000"/>
                  </a:solidFill>
                  <a:latin typeface="Helvetica Neue"/>
                  <a:ea typeface="Helvetica Neue"/>
                  <a:cs typeface="Helvetica Neue"/>
                  <a:sym typeface="Helvetica Neue"/>
                </a:rPr>
                <a:t>Low computation cost (&lt;10ms) !</a:t>
              </a:r>
              <a:endParaRPr sz="2400" b="1">
                <a:solidFill>
                  <a:srgbClr val="C00000"/>
                </a:solidFill>
                <a:latin typeface="Helvetica Neue"/>
                <a:ea typeface="Helvetica Neue"/>
                <a:cs typeface="Helvetica Neue"/>
                <a:sym typeface="Helvetica Neue"/>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7" name="Google Shape;707;p22"/>
          <p:cNvSpPr/>
          <p:nvPr/>
        </p:nvSpPr>
        <p:spPr>
          <a:xfrm>
            <a:off x="0" y="-6152"/>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Demo Video</a:t>
            </a:r>
            <a:endParaRPr sz="3200" b="1">
              <a:solidFill>
                <a:schemeClr val="lt1"/>
              </a:solidFill>
              <a:latin typeface="Arial"/>
              <a:ea typeface="Arial"/>
              <a:cs typeface="Arial"/>
              <a:sym typeface="Arial"/>
            </a:endParaRPr>
          </a:p>
        </p:txBody>
      </p:sp>
      <p:pic>
        <p:nvPicPr>
          <p:cNvPr id="2" name="AcousticImaging_final" descr="AcousticImaging_final">
            <a:hlinkClick r:id="" action="ppaction://media"/>
            <a:extLst>
              <a:ext uri="{FF2B5EF4-FFF2-40B4-BE49-F238E27FC236}">
                <a16:creationId xmlns:a16="http://schemas.microsoft.com/office/drawing/2014/main" id="{7EAB55C9-6449-9F44-A56D-0326E92AB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576" y="978274"/>
            <a:ext cx="10452847" cy="5879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23"/>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Contributions</a:t>
            </a:r>
            <a:endParaRPr sz="3200" b="1">
              <a:solidFill>
                <a:schemeClr val="lt1"/>
              </a:solidFill>
              <a:latin typeface="Arial"/>
              <a:ea typeface="Arial"/>
              <a:cs typeface="Arial"/>
              <a:sym typeface="Arial"/>
            </a:endParaRPr>
          </a:p>
        </p:txBody>
      </p:sp>
      <p:sp>
        <p:nvSpPr>
          <p:cNvPr id="713" name="Google Shape;713;p23"/>
          <p:cNvSpPr txBox="1"/>
          <p:nvPr/>
        </p:nvSpPr>
        <p:spPr>
          <a:xfrm>
            <a:off x="565484" y="2892386"/>
            <a:ext cx="11061032" cy="830997"/>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2400"/>
              <a:buFont typeface="Noto Sans Symbols"/>
              <a:buChar char="●"/>
            </a:pPr>
            <a:r>
              <a:rPr lang="en" sz="2400" b="1">
                <a:latin typeface="Roboto"/>
                <a:ea typeface="Roboto"/>
                <a:cs typeface="Roboto"/>
                <a:sym typeface="Roboto"/>
              </a:rPr>
              <a:t>A </a:t>
            </a:r>
            <a:r>
              <a:rPr lang="en" sz="2400" b="1">
                <a:solidFill>
                  <a:srgbClr val="000000"/>
                </a:solidFill>
                <a:latin typeface="Roboto"/>
                <a:ea typeface="Roboto"/>
                <a:cs typeface="Roboto"/>
                <a:sym typeface="Roboto"/>
              </a:rPr>
              <a:t>joint optimization framework for maximizing the contribution of each designable component.</a:t>
            </a:r>
            <a:endParaRPr sz="2400" b="1">
              <a:solidFill>
                <a:srgbClr val="000000"/>
              </a:solidFill>
              <a:latin typeface="Roboto"/>
              <a:ea typeface="Roboto"/>
              <a:cs typeface="Roboto"/>
              <a:sym typeface="Roboto"/>
            </a:endParaRPr>
          </a:p>
        </p:txBody>
      </p:sp>
      <p:sp>
        <p:nvSpPr>
          <p:cNvPr id="714" name="Google Shape;714;p23"/>
          <p:cNvSpPr txBox="1"/>
          <p:nvPr/>
        </p:nvSpPr>
        <p:spPr>
          <a:xfrm>
            <a:off x="598142" y="1527055"/>
            <a:ext cx="11061032" cy="830997"/>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2400"/>
              <a:buFont typeface="Noto Sans Symbols"/>
              <a:buChar char="●"/>
            </a:pPr>
            <a:r>
              <a:rPr lang="en" sz="2400" b="1">
                <a:latin typeface="Roboto"/>
                <a:ea typeface="Roboto"/>
                <a:cs typeface="Roboto"/>
                <a:sym typeface="Roboto"/>
              </a:rPr>
              <a:t>I</a:t>
            </a:r>
            <a:r>
              <a:rPr lang="en" sz="2400" b="1">
                <a:solidFill>
                  <a:srgbClr val="000000"/>
                </a:solidFill>
                <a:latin typeface="Roboto"/>
                <a:ea typeface="Roboto"/>
                <a:cs typeface="Roboto"/>
                <a:sym typeface="Roboto"/>
              </a:rPr>
              <a:t>maging performance is limited by the rank defect and propose to use metasurface and neural priors for imaging.</a:t>
            </a:r>
            <a:endParaRPr sz="2400" b="1">
              <a:solidFill>
                <a:srgbClr val="000000"/>
              </a:solidFill>
              <a:latin typeface="Roboto"/>
              <a:ea typeface="Roboto"/>
              <a:cs typeface="Roboto"/>
              <a:sym typeface="Roboto"/>
            </a:endParaRPr>
          </a:p>
        </p:txBody>
      </p:sp>
      <p:sp>
        <p:nvSpPr>
          <p:cNvPr id="715" name="Google Shape;715;p23"/>
          <p:cNvSpPr txBox="1"/>
          <p:nvPr/>
        </p:nvSpPr>
        <p:spPr>
          <a:xfrm>
            <a:off x="598142" y="4257717"/>
            <a:ext cx="11061032" cy="830997"/>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rgbClr val="000000"/>
              </a:buClr>
              <a:buSzPts val="2400"/>
              <a:buFont typeface="Noto Sans Symbols"/>
              <a:buChar char="●"/>
            </a:pPr>
            <a:r>
              <a:rPr lang="en" sz="2400" b="1">
                <a:latin typeface="Roboto"/>
                <a:ea typeface="Roboto"/>
                <a:cs typeface="Roboto"/>
                <a:sym typeface="Roboto"/>
              </a:rPr>
              <a:t>A </a:t>
            </a:r>
            <a:r>
              <a:rPr lang="en" sz="2400" b="1">
                <a:solidFill>
                  <a:srgbClr val="000000"/>
                </a:solidFill>
                <a:latin typeface="Roboto"/>
                <a:ea typeface="Roboto"/>
                <a:cs typeface="Roboto"/>
                <a:sym typeface="Roboto"/>
              </a:rPr>
              <a:t>prototype and conduct extensive evaluation to demonstrate the effectiveness of the imaging capabilities. </a:t>
            </a:r>
            <a:endParaRPr sz="2400" b="1">
              <a:solidFill>
                <a:srgbClr val="000000"/>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Enabling Acoustic Imaging on IoT Devices</a:t>
            </a:r>
            <a:endParaRPr sz="3200" b="1">
              <a:solidFill>
                <a:schemeClr val="lt1"/>
              </a:solidFill>
              <a:latin typeface="Arial"/>
              <a:ea typeface="Arial"/>
              <a:cs typeface="Arial"/>
              <a:sym typeface="Arial"/>
            </a:endParaRPr>
          </a:p>
        </p:txBody>
      </p:sp>
      <p:grpSp>
        <p:nvGrpSpPr>
          <p:cNvPr id="132" name="Google Shape;132;p3"/>
          <p:cNvGrpSpPr/>
          <p:nvPr/>
        </p:nvGrpSpPr>
        <p:grpSpPr>
          <a:xfrm>
            <a:off x="400052" y="2063782"/>
            <a:ext cx="11286713" cy="2536793"/>
            <a:chOff x="434672" y="1634079"/>
            <a:chExt cx="11246946" cy="2403681"/>
          </a:xfrm>
        </p:grpSpPr>
        <p:pic>
          <p:nvPicPr>
            <p:cNvPr id="133" name="Google Shape;133;p3" descr="Pixel 8 Pro becomes the first smartphone powered by Google's new AI model,  Gemini | TechCrunch"/>
            <p:cNvPicPr preferRelativeResize="0"/>
            <p:nvPr/>
          </p:nvPicPr>
          <p:blipFill rotWithShape="1">
            <a:blip r:embed="rId3">
              <a:alphaModFix/>
            </a:blip>
            <a:srcRect/>
            <a:stretch/>
          </p:blipFill>
          <p:spPr>
            <a:xfrm>
              <a:off x="434672" y="1634079"/>
              <a:ext cx="3785772" cy="2403681"/>
            </a:xfrm>
            <a:prstGeom prst="rect">
              <a:avLst/>
            </a:prstGeom>
            <a:noFill/>
            <a:ln>
              <a:noFill/>
            </a:ln>
          </p:spPr>
        </p:pic>
        <p:pic>
          <p:nvPicPr>
            <p:cNvPr id="134" name="Google Shape;134;p3" descr="The state of the smart speaker market in 2020 - TechTalks"/>
            <p:cNvPicPr preferRelativeResize="0"/>
            <p:nvPr/>
          </p:nvPicPr>
          <p:blipFill rotWithShape="1">
            <a:blip r:embed="rId4">
              <a:alphaModFix/>
            </a:blip>
            <a:srcRect/>
            <a:stretch/>
          </p:blipFill>
          <p:spPr>
            <a:xfrm>
              <a:off x="4383973" y="1634079"/>
              <a:ext cx="3567058" cy="2403681"/>
            </a:xfrm>
            <a:prstGeom prst="rect">
              <a:avLst/>
            </a:prstGeom>
            <a:noFill/>
            <a:ln>
              <a:noFill/>
            </a:ln>
          </p:spPr>
        </p:pic>
        <p:pic>
          <p:nvPicPr>
            <p:cNvPr id="135" name="Google Shape;135;p3" descr="Meet Astro, a home robot unlike any other"/>
            <p:cNvPicPr preferRelativeResize="0"/>
            <p:nvPr/>
          </p:nvPicPr>
          <p:blipFill rotWithShape="1">
            <a:blip r:embed="rId5">
              <a:alphaModFix/>
            </a:blip>
            <a:srcRect l="26005" t="18112" r="8333"/>
            <a:stretch/>
          </p:blipFill>
          <p:spPr>
            <a:xfrm>
              <a:off x="8114560" y="1634079"/>
              <a:ext cx="3567058" cy="2403681"/>
            </a:xfrm>
            <a:prstGeom prst="rect">
              <a:avLst/>
            </a:prstGeom>
            <a:noFill/>
            <a:ln>
              <a:noFill/>
            </a:ln>
          </p:spPr>
        </p:pic>
      </p:grpSp>
      <p:sp>
        <p:nvSpPr>
          <p:cNvPr id="136" name="Google Shape;136;p3"/>
          <p:cNvSpPr txBox="1"/>
          <p:nvPr/>
        </p:nvSpPr>
        <p:spPr>
          <a:xfrm>
            <a:off x="950933" y="4908784"/>
            <a:ext cx="27338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a:solidFill>
                  <a:schemeClr val="dk1"/>
                </a:solidFill>
                <a:latin typeface="Helvetica Neue"/>
                <a:ea typeface="Helvetica Neue"/>
                <a:cs typeface="Helvetica Neue"/>
                <a:sym typeface="Helvetica Neue"/>
              </a:rPr>
              <a:t>Smartphones</a:t>
            </a:r>
            <a:endParaRPr sz="2800">
              <a:solidFill>
                <a:schemeClr val="dk1"/>
              </a:solidFill>
              <a:latin typeface="Arial"/>
              <a:ea typeface="Arial"/>
              <a:cs typeface="Arial"/>
              <a:sym typeface="Arial"/>
            </a:endParaRPr>
          </a:p>
        </p:txBody>
      </p:sp>
      <p:sp>
        <p:nvSpPr>
          <p:cNvPr id="137" name="Google Shape;137;p3"/>
          <p:cNvSpPr txBox="1"/>
          <p:nvPr/>
        </p:nvSpPr>
        <p:spPr>
          <a:xfrm>
            <a:off x="4696691" y="4908784"/>
            <a:ext cx="27338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a:solidFill>
                  <a:schemeClr val="dk1"/>
                </a:solidFill>
                <a:latin typeface="Helvetica Neue"/>
                <a:ea typeface="Helvetica Neue"/>
                <a:cs typeface="Helvetica Neue"/>
                <a:sym typeface="Helvetica Neue"/>
              </a:rPr>
              <a:t>Smart speakers</a:t>
            </a:r>
            <a:endParaRPr sz="2800">
              <a:solidFill>
                <a:schemeClr val="dk1"/>
              </a:solidFill>
              <a:latin typeface="Arial"/>
              <a:ea typeface="Arial"/>
              <a:cs typeface="Arial"/>
              <a:sym typeface="Arial"/>
            </a:endParaRPr>
          </a:p>
        </p:txBody>
      </p:sp>
      <p:sp>
        <p:nvSpPr>
          <p:cNvPr id="138" name="Google Shape;138;p3"/>
          <p:cNvSpPr txBox="1"/>
          <p:nvPr/>
        </p:nvSpPr>
        <p:spPr>
          <a:xfrm>
            <a:off x="8541272" y="4865920"/>
            <a:ext cx="27338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a:solidFill>
                  <a:schemeClr val="dk1"/>
                </a:solidFill>
                <a:latin typeface="Helvetica Neue"/>
                <a:ea typeface="Helvetica Neue"/>
                <a:cs typeface="Helvetica Neue"/>
                <a:sym typeface="Helvetica Neue"/>
              </a:rPr>
              <a:t>Mobile robots</a:t>
            </a:r>
            <a:endParaRPr sz="28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Enabling Acoustic Imaging on IoT Devices</a:t>
            </a:r>
            <a:endParaRPr sz="3200" b="1">
              <a:solidFill>
                <a:schemeClr val="lt1"/>
              </a:solidFill>
              <a:latin typeface="Arial"/>
              <a:ea typeface="Arial"/>
              <a:cs typeface="Arial"/>
              <a:sym typeface="Arial"/>
            </a:endParaRPr>
          </a:p>
        </p:txBody>
      </p:sp>
      <p:sp>
        <p:nvSpPr>
          <p:cNvPr id="145" name="Google Shape;145;p4"/>
          <p:cNvSpPr txBox="1"/>
          <p:nvPr/>
        </p:nvSpPr>
        <p:spPr>
          <a:xfrm>
            <a:off x="728664" y="1439978"/>
            <a:ext cx="1032986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800">
                <a:solidFill>
                  <a:schemeClr val="dk1"/>
                </a:solidFill>
                <a:latin typeface="Helvetica Neue"/>
                <a:ea typeface="Helvetica Neue"/>
                <a:cs typeface="Helvetica Neue"/>
                <a:sym typeface="Helvetica Neue"/>
              </a:rPr>
              <a:t>Such imaging functionality can fundamentaly change the way of acoustic sensing.</a:t>
            </a:r>
            <a:endParaRPr/>
          </a:p>
        </p:txBody>
      </p:sp>
      <p:pic>
        <p:nvPicPr>
          <p:cNvPr id="146" name="Google Shape;146;p4" descr="Schema of robot sensors. The robot uses a head camera (red circle) and... |  Download Scientific Diagram"/>
          <p:cNvPicPr preferRelativeResize="0"/>
          <p:nvPr/>
        </p:nvPicPr>
        <p:blipFill rotWithShape="1">
          <a:blip r:embed="rId3">
            <a:alphaModFix/>
          </a:blip>
          <a:srcRect/>
          <a:stretch/>
        </p:blipFill>
        <p:spPr>
          <a:xfrm>
            <a:off x="8192538" y="2763267"/>
            <a:ext cx="3520800" cy="3029763"/>
          </a:xfrm>
          <a:prstGeom prst="rect">
            <a:avLst/>
          </a:prstGeom>
          <a:noFill/>
          <a:ln>
            <a:noFill/>
          </a:ln>
        </p:spPr>
      </p:pic>
      <p:pic>
        <p:nvPicPr>
          <p:cNvPr id="147" name="Google Shape;147;p4" descr="314,178张18种手势识别数据_AI数据集产品_数据堂"/>
          <p:cNvPicPr preferRelativeResize="0"/>
          <p:nvPr/>
        </p:nvPicPr>
        <p:blipFill rotWithShape="1">
          <a:blip r:embed="rId4">
            <a:alphaModFix/>
          </a:blip>
          <a:srcRect l="13850" r="18593"/>
          <a:stretch/>
        </p:blipFill>
        <p:spPr>
          <a:xfrm>
            <a:off x="478662" y="2763267"/>
            <a:ext cx="3368842" cy="3030086"/>
          </a:xfrm>
          <a:prstGeom prst="rect">
            <a:avLst/>
          </a:prstGeom>
          <a:noFill/>
          <a:ln>
            <a:noFill/>
          </a:ln>
        </p:spPr>
      </p:pic>
      <p:pic>
        <p:nvPicPr>
          <p:cNvPr id="148" name="Google Shape;148;p4"/>
          <p:cNvPicPr preferRelativeResize="0"/>
          <p:nvPr/>
        </p:nvPicPr>
        <p:blipFill rotWithShape="1">
          <a:blip r:embed="rId5">
            <a:alphaModFix/>
          </a:blip>
          <a:srcRect l="22286" b="2415"/>
          <a:stretch/>
        </p:blipFill>
        <p:spPr>
          <a:xfrm>
            <a:off x="4249386" y="2763267"/>
            <a:ext cx="3643329" cy="3029762"/>
          </a:xfrm>
          <a:prstGeom prst="rect">
            <a:avLst/>
          </a:prstGeom>
          <a:noFill/>
          <a:ln>
            <a:noFill/>
          </a:ln>
        </p:spPr>
      </p:pic>
      <p:sp>
        <p:nvSpPr>
          <p:cNvPr id="149" name="Google Shape;149;p4"/>
          <p:cNvSpPr/>
          <p:nvPr/>
        </p:nvSpPr>
        <p:spPr>
          <a:xfrm rot="10800000">
            <a:off x="4862364" y="4617789"/>
            <a:ext cx="1583677" cy="842683"/>
          </a:xfrm>
          <a:prstGeom prst="wedgeEllipseCallout">
            <a:avLst>
              <a:gd name="adj1" fmla="val -20833"/>
              <a:gd name="adj2" fmla="val 62500"/>
            </a:avLst>
          </a:prstGeom>
          <a:solidFill>
            <a:srgbClr val="F2F2F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0" name="Google Shape;150;p4"/>
          <p:cNvPicPr preferRelativeResize="0"/>
          <p:nvPr/>
        </p:nvPicPr>
        <p:blipFill rotWithShape="1">
          <a:blip r:embed="rId6">
            <a:alphaModFix/>
          </a:blip>
          <a:srcRect/>
          <a:stretch/>
        </p:blipFill>
        <p:spPr>
          <a:xfrm>
            <a:off x="4975506" y="4833617"/>
            <a:ext cx="596934" cy="398140"/>
          </a:xfrm>
          <a:prstGeom prst="rect">
            <a:avLst/>
          </a:prstGeom>
          <a:noFill/>
          <a:ln>
            <a:noFill/>
          </a:ln>
        </p:spPr>
      </p:pic>
      <p:pic>
        <p:nvPicPr>
          <p:cNvPr id="151" name="Google Shape;151;p4"/>
          <p:cNvPicPr preferRelativeResize="0"/>
          <p:nvPr/>
        </p:nvPicPr>
        <p:blipFill rotWithShape="1">
          <a:blip r:embed="rId7">
            <a:alphaModFix/>
          </a:blip>
          <a:srcRect l="13641" t="13929" r="15021" b="12770"/>
          <a:stretch/>
        </p:blipFill>
        <p:spPr>
          <a:xfrm>
            <a:off x="5650017" y="4828996"/>
            <a:ext cx="596934" cy="408898"/>
          </a:xfrm>
          <a:prstGeom prst="rect">
            <a:avLst/>
          </a:prstGeom>
          <a:noFill/>
          <a:ln>
            <a:noFill/>
          </a:ln>
        </p:spPr>
      </p:pic>
      <p:sp>
        <p:nvSpPr>
          <p:cNvPr id="152" name="Google Shape;152;p4"/>
          <p:cNvSpPr txBox="1"/>
          <p:nvPr/>
        </p:nvSpPr>
        <p:spPr>
          <a:xfrm>
            <a:off x="4178254" y="5405309"/>
            <a:ext cx="297232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C00000"/>
                </a:solidFill>
                <a:latin typeface="Helvetica Neue"/>
                <a:ea typeface="Helvetica Neue"/>
                <a:cs typeface="Helvetica Neue"/>
                <a:sym typeface="Helvetica Neue"/>
              </a:rPr>
              <a:t>Dangerous Items!!! </a:t>
            </a:r>
            <a:endParaRPr sz="1800" b="1">
              <a:solidFill>
                <a:srgbClr val="C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5"/>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dirty="0">
                <a:solidFill>
                  <a:schemeClr val="lt1"/>
                </a:solidFill>
                <a:latin typeface="Arial"/>
                <a:ea typeface="Arial"/>
                <a:cs typeface="Arial"/>
                <a:sym typeface="Arial"/>
              </a:rPr>
              <a:t>Related Works</a:t>
            </a:r>
            <a:r>
              <a:rPr lang="zh-CN" altLang="en-US" sz="3200" b="1" dirty="0">
                <a:solidFill>
                  <a:schemeClr val="lt1"/>
                </a:solidFill>
                <a:latin typeface="Arial"/>
                <a:ea typeface="Arial"/>
                <a:cs typeface="Arial"/>
                <a:sym typeface="Arial"/>
              </a:rPr>
              <a:t> </a:t>
            </a:r>
            <a:r>
              <a:rPr lang="en-US" altLang="zh-CN" sz="3200" b="1" dirty="0">
                <a:solidFill>
                  <a:schemeClr val="lt1"/>
                </a:solidFill>
              </a:rPr>
              <a:t>of</a:t>
            </a:r>
            <a:r>
              <a:rPr lang="en-US" altLang="zh-CN" sz="3200" b="1" dirty="0">
                <a:solidFill>
                  <a:schemeClr val="lt1"/>
                </a:solidFill>
                <a:latin typeface="Arial"/>
                <a:ea typeface="Arial"/>
                <a:cs typeface="Arial"/>
                <a:sym typeface="Arial"/>
              </a:rPr>
              <a:t> Acoustic Imaging</a:t>
            </a:r>
            <a:endParaRPr sz="3200" b="1" dirty="0">
              <a:solidFill>
                <a:schemeClr val="lt1"/>
              </a:solidFill>
              <a:latin typeface="Arial"/>
              <a:ea typeface="Arial"/>
              <a:cs typeface="Arial"/>
              <a:sym typeface="Arial"/>
            </a:endParaRPr>
          </a:p>
        </p:txBody>
      </p:sp>
      <p:pic>
        <p:nvPicPr>
          <p:cNvPr id="159" name="Google Shape;159;p5" descr="图片包含 游戏机, 桌子&#10;&#10;描述已自动生成"/>
          <p:cNvPicPr preferRelativeResize="0"/>
          <p:nvPr/>
        </p:nvPicPr>
        <p:blipFill rotWithShape="1">
          <a:blip r:embed="rId3">
            <a:alphaModFix/>
          </a:blip>
          <a:srcRect l="-1029" r="19251"/>
          <a:stretch/>
        </p:blipFill>
        <p:spPr>
          <a:xfrm>
            <a:off x="767898" y="2526195"/>
            <a:ext cx="3314032" cy="2179402"/>
          </a:xfrm>
          <a:prstGeom prst="rect">
            <a:avLst/>
          </a:prstGeom>
          <a:noFill/>
          <a:ln>
            <a:noFill/>
          </a:ln>
        </p:spPr>
      </p:pic>
      <p:pic>
        <p:nvPicPr>
          <p:cNvPr id="160" name="Google Shape;160;p5"/>
          <p:cNvPicPr preferRelativeResize="0"/>
          <p:nvPr/>
        </p:nvPicPr>
        <p:blipFill rotWithShape="1">
          <a:blip r:embed="rId4">
            <a:alphaModFix/>
          </a:blip>
          <a:srcRect/>
          <a:stretch/>
        </p:blipFill>
        <p:spPr>
          <a:xfrm>
            <a:off x="4373565" y="2515061"/>
            <a:ext cx="3370349" cy="2367037"/>
          </a:xfrm>
          <a:prstGeom prst="rect">
            <a:avLst/>
          </a:prstGeom>
          <a:noFill/>
          <a:ln>
            <a:noFill/>
          </a:ln>
        </p:spPr>
      </p:pic>
      <p:sp>
        <p:nvSpPr>
          <p:cNvPr id="161" name="Google Shape;161;p5"/>
          <p:cNvSpPr/>
          <p:nvPr/>
        </p:nvSpPr>
        <p:spPr>
          <a:xfrm>
            <a:off x="226467" y="5897257"/>
            <a:ext cx="11766363" cy="62865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800" b="1">
                <a:solidFill>
                  <a:schemeClr val="lt1"/>
                </a:solidFill>
                <a:latin typeface="Helvetica Neue"/>
                <a:ea typeface="Helvetica Neue"/>
                <a:cs typeface="Helvetica Neue"/>
                <a:sym typeface="Helvetica Neue"/>
              </a:rPr>
              <a:t>Expensive! Time-consuming! Limited scalability!</a:t>
            </a:r>
            <a:endParaRPr sz="2800" b="1">
              <a:solidFill>
                <a:schemeClr val="lt1"/>
              </a:solidFill>
              <a:latin typeface="Helvetica Neue"/>
              <a:ea typeface="Helvetica Neue"/>
              <a:cs typeface="Helvetica Neue"/>
              <a:sym typeface="Helvetica Neue"/>
            </a:endParaRPr>
          </a:p>
        </p:txBody>
      </p:sp>
      <p:sp>
        <p:nvSpPr>
          <p:cNvPr id="162" name="Google Shape;162;p5"/>
          <p:cNvSpPr txBox="1"/>
          <p:nvPr/>
        </p:nvSpPr>
        <p:spPr>
          <a:xfrm>
            <a:off x="226467" y="1521490"/>
            <a:ext cx="43924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arial"/>
                <a:ea typeface="arial"/>
                <a:cs typeface="arial"/>
                <a:sym typeface="arial"/>
              </a:rPr>
              <a:t>Using </a:t>
            </a:r>
            <a:r>
              <a:rPr lang="en" sz="2400" b="1">
                <a:solidFill>
                  <a:srgbClr val="C00000"/>
                </a:solidFill>
                <a:latin typeface="arial"/>
                <a:ea typeface="arial"/>
                <a:cs typeface="arial"/>
                <a:sym typeface="arial"/>
              </a:rPr>
              <a:t>large</a:t>
            </a:r>
            <a:r>
              <a:rPr lang="en" sz="2400" b="1">
                <a:solidFill>
                  <a:schemeClr val="dk1"/>
                </a:solidFill>
                <a:latin typeface="arial"/>
                <a:ea typeface="arial"/>
                <a:cs typeface="arial"/>
                <a:sym typeface="arial"/>
              </a:rPr>
              <a:t> array</a:t>
            </a:r>
            <a:endParaRPr sz="2400" b="1">
              <a:solidFill>
                <a:schemeClr val="dk1"/>
              </a:solidFill>
              <a:latin typeface="arial"/>
              <a:ea typeface="arial"/>
              <a:cs typeface="arial"/>
              <a:sym typeface="arial"/>
            </a:endParaRPr>
          </a:p>
        </p:txBody>
      </p:sp>
      <p:sp>
        <p:nvSpPr>
          <p:cNvPr id="163" name="Google Shape;163;p5"/>
          <p:cNvSpPr txBox="1"/>
          <p:nvPr/>
        </p:nvSpPr>
        <p:spPr>
          <a:xfrm>
            <a:off x="4405429" y="1534362"/>
            <a:ext cx="339969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arial"/>
                <a:ea typeface="arial"/>
                <a:cs typeface="arial"/>
                <a:sym typeface="arial"/>
              </a:rPr>
              <a:t>Requiring </a:t>
            </a:r>
            <a:r>
              <a:rPr lang="en" sz="2400" b="1">
                <a:solidFill>
                  <a:srgbClr val="C00000"/>
                </a:solidFill>
                <a:latin typeface="arial"/>
                <a:ea typeface="arial"/>
                <a:cs typeface="arial"/>
                <a:sym typeface="arial"/>
              </a:rPr>
              <a:t>mechanical movement</a:t>
            </a:r>
            <a:r>
              <a:rPr lang="en" sz="2400" b="1" baseline="30000">
                <a:solidFill>
                  <a:srgbClr val="C00000"/>
                </a:solidFill>
                <a:latin typeface="arial"/>
                <a:ea typeface="arial"/>
                <a:cs typeface="arial"/>
                <a:sym typeface="arial"/>
              </a:rPr>
              <a:t>[1]</a:t>
            </a:r>
            <a:endParaRPr sz="2400" b="1" baseline="30000">
              <a:solidFill>
                <a:srgbClr val="C00000"/>
              </a:solidFill>
              <a:latin typeface="arial"/>
              <a:ea typeface="arial"/>
              <a:cs typeface="arial"/>
              <a:sym typeface="arial"/>
            </a:endParaRPr>
          </a:p>
        </p:txBody>
      </p:sp>
      <p:pic>
        <p:nvPicPr>
          <p:cNvPr id="164" name="Google Shape;164;p5"/>
          <p:cNvPicPr preferRelativeResize="0"/>
          <p:nvPr/>
        </p:nvPicPr>
        <p:blipFill rotWithShape="1">
          <a:blip r:embed="rId5">
            <a:alphaModFix/>
          </a:blip>
          <a:srcRect/>
          <a:stretch/>
        </p:blipFill>
        <p:spPr>
          <a:xfrm>
            <a:off x="8096051" y="2450893"/>
            <a:ext cx="3567303" cy="2367037"/>
          </a:xfrm>
          <a:prstGeom prst="rect">
            <a:avLst/>
          </a:prstGeom>
          <a:noFill/>
          <a:ln>
            <a:noFill/>
          </a:ln>
        </p:spPr>
      </p:pic>
      <p:sp>
        <p:nvSpPr>
          <p:cNvPr id="165" name="Google Shape;165;p5"/>
          <p:cNvSpPr txBox="1"/>
          <p:nvPr/>
        </p:nvSpPr>
        <p:spPr>
          <a:xfrm>
            <a:off x="7968541" y="1557184"/>
            <a:ext cx="339969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400" b="1">
                <a:solidFill>
                  <a:schemeClr val="dk1"/>
                </a:solidFill>
                <a:latin typeface="arial"/>
                <a:ea typeface="arial"/>
                <a:cs typeface="arial"/>
                <a:sym typeface="arial"/>
              </a:rPr>
              <a:t>Limited scalability</a:t>
            </a:r>
            <a:r>
              <a:rPr lang="en" sz="2400" b="1" baseline="30000">
                <a:solidFill>
                  <a:srgbClr val="C00000"/>
                </a:solidFill>
                <a:latin typeface="arial"/>
                <a:ea typeface="arial"/>
                <a:cs typeface="arial"/>
                <a:sym typeface="arial"/>
              </a:rPr>
              <a:t>[2]</a:t>
            </a:r>
            <a:endParaRPr sz="2400" b="1" baseline="30000">
              <a:solidFill>
                <a:srgbClr val="C00000"/>
              </a:solidFill>
              <a:latin typeface="arial"/>
              <a:ea typeface="arial"/>
              <a:cs typeface="arial"/>
              <a:sym typeface="arial"/>
            </a:endParaRPr>
          </a:p>
        </p:txBody>
      </p:sp>
      <p:sp>
        <p:nvSpPr>
          <p:cNvPr id="166" name="Google Shape;166;p5"/>
          <p:cNvSpPr txBox="1"/>
          <p:nvPr/>
        </p:nvSpPr>
        <p:spPr>
          <a:xfrm>
            <a:off x="658958" y="5164668"/>
            <a:ext cx="6894226"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[1] </a:t>
            </a:r>
            <a:r>
              <a:rPr lang="en" sz="1100" i="0">
                <a:solidFill>
                  <a:srgbClr val="222222"/>
                </a:solidFill>
                <a:latin typeface="Arial"/>
                <a:ea typeface="Arial"/>
                <a:cs typeface="Arial"/>
                <a:sym typeface="Arial"/>
              </a:rPr>
              <a:t>Mao, Wenguang, Mei Wang, and Lili Qiu. "Aim: Acoustic imaging on a mobile." ACM MobiSys. 2018.</a:t>
            </a:r>
            <a:endParaRPr sz="1100">
              <a:solidFill>
                <a:srgbClr val="C00000"/>
              </a:solidFill>
              <a:latin typeface="arial"/>
              <a:ea typeface="arial"/>
              <a:cs typeface="arial"/>
              <a:sym typeface="arial"/>
            </a:endParaRPr>
          </a:p>
        </p:txBody>
      </p:sp>
      <p:sp>
        <p:nvSpPr>
          <p:cNvPr id="167" name="Google Shape;167;p5"/>
          <p:cNvSpPr txBox="1"/>
          <p:nvPr/>
        </p:nvSpPr>
        <p:spPr>
          <a:xfrm>
            <a:off x="658958" y="5412568"/>
            <a:ext cx="937473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a:solidFill>
                  <a:schemeClr val="dk1"/>
                </a:solidFill>
                <a:latin typeface="arial"/>
                <a:ea typeface="arial"/>
                <a:cs typeface="arial"/>
                <a:sym typeface="arial"/>
              </a:rPr>
              <a:t>[2] Bai, Yang, Nakul Garg, and Nirupam Roy. "Spidr: Ultra-low-power acoustic spatial sensing for micro-robot navigation." ACM MobiSys. 2022.</a:t>
            </a:r>
            <a:endParaRPr sz="11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Limitations of Current Acoustic Imaging on IoT Devices</a:t>
            </a:r>
            <a:endParaRPr sz="3200" b="1">
              <a:solidFill>
                <a:schemeClr val="lt1"/>
              </a:solidFill>
              <a:latin typeface="Arial"/>
              <a:ea typeface="Arial"/>
              <a:cs typeface="Arial"/>
              <a:sym typeface="Arial"/>
            </a:endParaRPr>
          </a:p>
        </p:txBody>
      </p:sp>
      <p:sp>
        <p:nvSpPr>
          <p:cNvPr id="174" name="Google Shape;174;p6"/>
          <p:cNvSpPr/>
          <p:nvPr/>
        </p:nvSpPr>
        <p:spPr>
          <a:xfrm>
            <a:off x="212818" y="5774351"/>
            <a:ext cx="11766363" cy="62865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800" b="1">
                <a:solidFill>
                  <a:schemeClr val="lt1"/>
                </a:solidFill>
                <a:latin typeface="Helvetica Neue"/>
                <a:ea typeface="Helvetica Neue"/>
                <a:cs typeface="Helvetica Neue"/>
                <a:sym typeface="Helvetica Neue"/>
              </a:rPr>
              <a:t>Can we achieve accurate acoustic imaging on IoT devices?</a:t>
            </a:r>
            <a:endParaRPr sz="2800" b="1">
              <a:solidFill>
                <a:schemeClr val="lt1"/>
              </a:solidFill>
              <a:latin typeface="Helvetica Neue"/>
              <a:ea typeface="Helvetica Neue"/>
              <a:cs typeface="Helvetica Neue"/>
              <a:sym typeface="Helvetica Neue"/>
            </a:endParaRPr>
          </a:p>
        </p:txBody>
      </p:sp>
      <p:sp>
        <p:nvSpPr>
          <p:cNvPr id="175" name="Google Shape;175;p6"/>
          <p:cNvSpPr txBox="1"/>
          <p:nvPr/>
        </p:nvSpPr>
        <p:spPr>
          <a:xfrm>
            <a:off x="2370231" y="4273748"/>
            <a:ext cx="2844708" cy="830997"/>
          </a:xfrm>
          <a:prstGeom prst="rect">
            <a:avLst/>
          </a:prstGeom>
          <a:blipFill rotWithShape="1">
            <a:blip r:embed="rId3">
              <a:alphaModFix/>
            </a:blip>
            <a:stretch>
              <a:fillRect l="-443" t="-6060" b="-151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pic>
        <p:nvPicPr>
          <p:cNvPr id="176" name="Google Shape;176;p6"/>
          <p:cNvPicPr preferRelativeResize="0"/>
          <p:nvPr/>
        </p:nvPicPr>
        <p:blipFill rotWithShape="1">
          <a:blip r:embed="rId4">
            <a:alphaModFix/>
          </a:blip>
          <a:srcRect/>
          <a:stretch/>
        </p:blipFill>
        <p:spPr>
          <a:xfrm>
            <a:off x="2252663" y="1734508"/>
            <a:ext cx="2476500" cy="2476500"/>
          </a:xfrm>
          <a:prstGeom prst="rect">
            <a:avLst/>
          </a:prstGeom>
          <a:noFill/>
          <a:ln>
            <a:noFill/>
          </a:ln>
        </p:spPr>
      </p:pic>
      <p:pic>
        <p:nvPicPr>
          <p:cNvPr id="177" name="Google Shape;177;p6" descr="Tracfone Prepaid BLU View 4 4G (32GB) CDMA LTE - Black, 1 of 7"/>
          <p:cNvPicPr preferRelativeResize="0"/>
          <p:nvPr/>
        </p:nvPicPr>
        <p:blipFill rotWithShape="1">
          <a:blip r:embed="rId5">
            <a:alphaModFix/>
          </a:blip>
          <a:srcRect/>
          <a:stretch/>
        </p:blipFill>
        <p:spPr>
          <a:xfrm>
            <a:off x="6538911" y="1637351"/>
            <a:ext cx="2476500" cy="2476500"/>
          </a:xfrm>
          <a:prstGeom prst="rect">
            <a:avLst/>
          </a:prstGeom>
          <a:noFill/>
          <a:ln>
            <a:noFill/>
          </a:ln>
        </p:spPr>
      </p:pic>
      <p:sp>
        <p:nvSpPr>
          <p:cNvPr id="178" name="Google Shape;178;p6"/>
          <p:cNvSpPr txBox="1"/>
          <p:nvPr/>
        </p:nvSpPr>
        <p:spPr>
          <a:xfrm>
            <a:off x="6354807" y="4275106"/>
            <a:ext cx="2844708" cy="830997"/>
          </a:xfrm>
          <a:prstGeom prst="rect">
            <a:avLst/>
          </a:prstGeom>
          <a:blipFill rotWithShape="1">
            <a:blip r:embed="rId6">
              <a:alphaModFix/>
            </a:blip>
            <a:stretch>
              <a:fillRect l="-443" t="-5968" b="-134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b="1">
                <a:solidFill>
                  <a:schemeClr val="lt1"/>
                </a:solidFill>
                <a:latin typeface="Arial"/>
                <a:ea typeface="Arial"/>
                <a:cs typeface="Arial"/>
                <a:sym typeface="Arial"/>
              </a:rPr>
              <a:t>Effective Rank Defects for Imaging</a:t>
            </a:r>
            <a:endParaRPr sz="3200" b="1">
              <a:solidFill>
                <a:schemeClr val="lt1"/>
              </a:solidFill>
              <a:latin typeface="Arial"/>
              <a:ea typeface="Arial"/>
              <a:cs typeface="Arial"/>
              <a:sym typeface="Arial"/>
            </a:endParaRPr>
          </a:p>
        </p:txBody>
      </p:sp>
      <p:cxnSp>
        <p:nvCxnSpPr>
          <p:cNvPr id="185" name="Google Shape;185;p7"/>
          <p:cNvCxnSpPr/>
          <p:nvPr/>
        </p:nvCxnSpPr>
        <p:spPr>
          <a:xfrm rot="10800000" flipH="1">
            <a:off x="967703" y="1733362"/>
            <a:ext cx="3449173" cy="3"/>
          </a:xfrm>
          <a:prstGeom prst="straightConnector1">
            <a:avLst/>
          </a:prstGeom>
          <a:noFill/>
          <a:ln w="38100" cap="flat" cmpd="sng">
            <a:solidFill>
              <a:srgbClr val="C55A11"/>
            </a:solidFill>
            <a:prstDash val="dash"/>
            <a:miter lim="800000"/>
            <a:headEnd type="none" w="sm" len="sm"/>
            <a:tailEnd type="triangle" w="med" len="med"/>
          </a:ln>
        </p:spPr>
      </p:cxnSp>
      <p:pic>
        <p:nvPicPr>
          <p:cNvPr id="186" name="Google Shape;186;p7"/>
          <p:cNvPicPr preferRelativeResize="0"/>
          <p:nvPr/>
        </p:nvPicPr>
        <p:blipFill rotWithShape="1">
          <a:blip r:embed="rId3">
            <a:alphaModFix/>
          </a:blip>
          <a:srcRect/>
          <a:stretch/>
        </p:blipFill>
        <p:spPr>
          <a:xfrm>
            <a:off x="1862767" y="3701902"/>
            <a:ext cx="412537" cy="419630"/>
          </a:xfrm>
          <a:prstGeom prst="rect">
            <a:avLst/>
          </a:prstGeom>
          <a:noFill/>
          <a:ln>
            <a:noFill/>
          </a:ln>
        </p:spPr>
      </p:pic>
      <p:sp>
        <p:nvSpPr>
          <p:cNvPr id="187" name="Google Shape;187;p7"/>
          <p:cNvSpPr/>
          <p:nvPr/>
        </p:nvSpPr>
        <p:spPr>
          <a:xfrm>
            <a:off x="759561" y="2204569"/>
            <a:ext cx="1108212" cy="1121937"/>
          </a:xfrm>
          <a:prstGeom prst="roundRect">
            <a:avLst>
              <a:gd name="adj" fmla="val 747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sp>
        <p:nvSpPr>
          <p:cNvPr id="188" name="Google Shape;188;p7"/>
          <p:cNvSpPr txBox="1"/>
          <p:nvPr/>
        </p:nvSpPr>
        <p:spPr>
          <a:xfrm rot="5400000">
            <a:off x="1532495" y="2629698"/>
            <a:ext cx="493795" cy="357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Helvetica Neue"/>
                <a:ea typeface="Helvetica Neue"/>
                <a:cs typeface="Helvetica Neue"/>
                <a:sym typeface="Helvetica Neue"/>
              </a:rPr>
              <a:t>…</a:t>
            </a:r>
            <a:endParaRPr sz="1800" b="1">
              <a:solidFill>
                <a:schemeClr val="dk1"/>
              </a:solidFill>
              <a:latin typeface="Helvetica Neue"/>
              <a:ea typeface="Helvetica Neue"/>
              <a:cs typeface="Helvetica Neue"/>
              <a:sym typeface="Helvetica Neue"/>
            </a:endParaRPr>
          </a:p>
        </p:txBody>
      </p:sp>
      <p:pic>
        <p:nvPicPr>
          <p:cNvPr id="189" name="Google Shape;189;p7"/>
          <p:cNvPicPr preferRelativeResize="0"/>
          <p:nvPr/>
        </p:nvPicPr>
        <p:blipFill rotWithShape="1">
          <a:blip r:embed="rId4">
            <a:alphaModFix/>
          </a:blip>
          <a:srcRect/>
          <a:stretch/>
        </p:blipFill>
        <p:spPr>
          <a:xfrm>
            <a:off x="1941234" y="2855172"/>
            <a:ext cx="313999" cy="319398"/>
          </a:xfrm>
          <a:prstGeom prst="rect">
            <a:avLst/>
          </a:prstGeom>
          <a:noFill/>
          <a:ln>
            <a:noFill/>
          </a:ln>
        </p:spPr>
      </p:pic>
      <p:sp>
        <p:nvSpPr>
          <p:cNvPr id="190" name="Google Shape;190;p7"/>
          <p:cNvSpPr/>
          <p:nvPr/>
        </p:nvSpPr>
        <p:spPr>
          <a:xfrm>
            <a:off x="2500304" y="2134935"/>
            <a:ext cx="442018" cy="1263112"/>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91" name="Google Shape;191;p7" descr="Wifi Signal Svg Png Icon Free Download (#29319) - OnlineWebFonts.COM"/>
          <p:cNvPicPr preferRelativeResize="0"/>
          <p:nvPr/>
        </p:nvPicPr>
        <p:blipFill rotWithShape="1">
          <a:blip r:embed="rId5">
            <a:alphaModFix/>
          </a:blip>
          <a:srcRect/>
          <a:stretch/>
        </p:blipFill>
        <p:spPr>
          <a:xfrm rot="5400000">
            <a:off x="2528061" y="2333251"/>
            <a:ext cx="367528" cy="272536"/>
          </a:xfrm>
          <a:prstGeom prst="rect">
            <a:avLst/>
          </a:prstGeom>
          <a:noFill/>
          <a:ln>
            <a:noFill/>
          </a:ln>
        </p:spPr>
      </p:pic>
      <p:grpSp>
        <p:nvGrpSpPr>
          <p:cNvPr id="192" name="Google Shape;192;p7"/>
          <p:cNvGrpSpPr/>
          <p:nvPr/>
        </p:nvGrpSpPr>
        <p:grpSpPr>
          <a:xfrm>
            <a:off x="4012207" y="3269329"/>
            <a:ext cx="81274" cy="345891"/>
            <a:chOff x="7766416" y="3174030"/>
            <a:chExt cx="142577" cy="554854"/>
          </a:xfrm>
        </p:grpSpPr>
        <p:sp>
          <p:nvSpPr>
            <p:cNvPr id="193" name="Google Shape;193;p7"/>
            <p:cNvSpPr/>
            <p:nvPr/>
          </p:nvSpPr>
          <p:spPr>
            <a:xfrm>
              <a:off x="7766416" y="3378200"/>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94" name="Google Shape;194;p7"/>
            <p:cNvSpPr/>
            <p:nvPr/>
          </p:nvSpPr>
          <p:spPr>
            <a:xfrm>
              <a:off x="7766423" y="3588207"/>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195" name="Google Shape;195;p7"/>
            <p:cNvSpPr/>
            <p:nvPr/>
          </p:nvSpPr>
          <p:spPr>
            <a:xfrm>
              <a:off x="7768316" y="3174030"/>
              <a:ext cx="140677" cy="140677"/>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grpSp>
      <p:sp>
        <p:nvSpPr>
          <p:cNvPr id="196" name="Google Shape;196;p7"/>
          <p:cNvSpPr txBox="1"/>
          <p:nvPr/>
        </p:nvSpPr>
        <p:spPr>
          <a:xfrm>
            <a:off x="2001114" y="1775201"/>
            <a:ext cx="1772475" cy="349326"/>
          </a:xfrm>
          <a:prstGeom prst="rect">
            <a:avLst/>
          </a:prstGeom>
          <a:blipFill rotWithShape="1">
            <a:blip r:embed="rId6">
              <a:alphaModFix/>
            </a:blip>
            <a:stretch>
              <a:fillRect t="-3446" b="-172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197" name="Google Shape;197;p7"/>
          <p:cNvSpPr txBox="1"/>
          <p:nvPr/>
        </p:nvSpPr>
        <p:spPr>
          <a:xfrm>
            <a:off x="2029989" y="4847187"/>
            <a:ext cx="1588275" cy="349326"/>
          </a:xfrm>
          <a:prstGeom prst="rect">
            <a:avLst/>
          </a:prstGeom>
          <a:blipFill rotWithShape="1">
            <a:blip r:embed="rId7">
              <a:alphaModFix/>
            </a:blip>
            <a:stretch>
              <a:fillRect t="-3569" b="-2142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198" name="Google Shape;198;p7"/>
          <p:cNvSpPr txBox="1"/>
          <p:nvPr/>
        </p:nvSpPr>
        <p:spPr>
          <a:xfrm>
            <a:off x="384831" y="3310684"/>
            <a:ext cx="2011188" cy="333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Speaker Array</a:t>
            </a:r>
            <a:endParaRPr sz="1600" b="1">
              <a:solidFill>
                <a:schemeClr val="dk1"/>
              </a:solidFill>
              <a:latin typeface="Helvetica Neue"/>
              <a:ea typeface="Helvetica Neue"/>
              <a:cs typeface="Helvetica Neue"/>
              <a:sym typeface="Helvetica Neue"/>
            </a:endParaRPr>
          </a:p>
        </p:txBody>
      </p:sp>
      <p:sp>
        <p:nvSpPr>
          <p:cNvPr id="199" name="Google Shape;199;p7"/>
          <p:cNvSpPr txBox="1"/>
          <p:nvPr/>
        </p:nvSpPr>
        <p:spPr>
          <a:xfrm>
            <a:off x="1241563" y="1372189"/>
            <a:ext cx="2931453" cy="3634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C55A11"/>
                </a:solidFill>
                <a:latin typeface="Helvetica Neue"/>
                <a:ea typeface="Helvetica Neue"/>
                <a:cs typeface="Helvetica Neue"/>
                <a:sym typeface="Helvetica Neue"/>
              </a:rPr>
              <a:t>Forward propagation</a:t>
            </a:r>
            <a:endParaRPr sz="1800" b="1">
              <a:solidFill>
                <a:srgbClr val="C55A11"/>
              </a:solidFill>
              <a:latin typeface="Helvetica Neue"/>
              <a:ea typeface="Helvetica Neue"/>
              <a:cs typeface="Helvetica Neue"/>
              <a:sym typeface="Helvetica Neue"/>
            </a:endParaRPr>
          </a:p>
        </p:txBody>
      </p:sp>
      <p:cxnSp>
        <p:nvCxnSpPr>
          <p:cNvPr id="200" name="Google Shape;200;p7"/>
          <p:cNvCxnSpPr/>
          <p:nvPr/>
        </p:nvCxnSpPr>
        <p:spPr>
          <a:xfrm rot="10800000">
            <a:off x="1007326" y="5298229"/>
            <a:ext cx="3486659" cy="13007"/>
          </a:xfrm>
          <a:prstGeom prst="straightConnector1">
            <a:avLst/>
          </a:prstGeom>
          <a:noFill/>
          <a:ln w="38100" cap="flat" cmpd="sng">
            <a:solidFill>
              <a:srgbClr val="548135"/>
            </a:solidFill>
            <a:prstDash val="dash"/>
            <a:miter lim="800000"/>
            <a:headEnd type="none" w="sm" len="sm"/>
            <a:tailEnd type="triangle" w="med" len="med"/>
          </a:ln>
        </p:spPr>
      </p:cxnSp>
      <p:sp>
        <p:nvSpPr>
          <p:cNvPr id="201" name="Google Shape;201;p7"/>
          <p:cNvSpPr txBox="1"/>
          <p:nvPr/>
        </p:nvSpPr>
        <p:spPr>
          <a:xfrm>
            <a:off x="1299488" y="5305664"/>
            <a:ext cx="2931453" cy="3634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rgbClr val="548135"/>
                </a:solidFill>
                <a:latin typeface="Helvetica Neue"/>
                <a:ea typeface="Helvetica Neue"/>
                <a:cs typeface="Helvetica Neue"/>
                <a:sym typeface="Helvetica Neue"/>
              </a:rPr>
              <a:t>Backward propagation</a:t>
            </a:r>
            <a:endParaRPr sz="1800" b="1">
              <a:solidFill>
                <a:srgbClr val="548135"/>
              </a:solidFill>
              <a:latin typeface="Helvetica Neue"/>
              <a:ea typeface="Helvetica Neue"/>
              <a:cs typeface="Helvetica Neue"/>
              <a:sym typeface="Helvetica Neue"/>
            </a:endParaRPr>
          </a:p>
        </p:txBody>
      </p:sp>
      <p:sp>
        <p:nvSpPr>
          <p:cNvPr id="202" name="Google Shape;202;p7"/>
          <p:cNvSpPr/>
          <p:nvPr/>
        </p:nvSpPr>
        <p:spPr>
          <a:xfrm>
            <a:off x="2505033" y="3469414"/>
            <a:ext cx="436725" cy="1317267"/>
          </a:xfrm>
          <a:prstGeom prst="roundRect">
            <a:avLst>
              <a:gd name="adj" fmla="val 1666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pic>
        <p:nvPicPr>
          <p:cNvPr id="203" name="Google Shape;203;p7"/>
          <p:cNvPicPr preferRelativeResize="0"/>
          <p:nvPr/>
        </p:nvPicPr>
        <p:blipFill rotWithShape="1">
          <a:blip r:embed="rId4">
            <a:alphaModFix/>
          </a:blip>
          <a:srcRect/>
          <a:stretch/>
        </p:blipFill>
        <p:spPr>
          <a:xfrm>
            <a:off x="1940440" y="2275850"/>
            <a:ext cx="313999" cy="319398"/>
          </a:xfrm>
          <a:prstGeom prst="rect">
            <a:avLst/>
          </a:prstGeom>
          <a:noFill/>
          <a:ln>
            <a:noFill/>
          </a:ln>
        </p:spPr>
      </p:pic>
      <p:sp>
        <p:nvSpPr>
          <p:cNvPr id="204" name="Google Shape;204;p7"/>
          <p:cNvSpPr txBox="1"/>
          <p:nvPr/>
        </p:nvSpPr>
        <p:spPr>
          <a:xfrm>
            <a:off x="3006975" y="4205351"/>
            <a:ext cx="1965308" cy="333175"/>
          </a:xfrm>
          <a:prstGeom prst="rect">
            <a:avLst/>
          </a:prstGeom>
          <a:blipFill rotWithShape="1">
            <a:blip r:embed="rId8">
              <a:alphaModFix/>
            </a:blip>
            <a:stretch>
              <a:fillRect t="-7405" b="-222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205" name="Google Shape;205;p7"/>
          <p:cNvCxnSpPr>
            <a:endCxn id="206" idx="0"/>
          </p:cNvCxnSpPr>
          <p:nvPr/>
        </p:nvCxnSpPr>
        <p:spPr>
          <a:xfrm flipH="1">
            <a:off x="3638517" y="3022724"/>
            <a:ext cx="290100" cy="271800"/>
          </a:xfrm>
          <a:prstGeom prst="straightConnector1">
            <a:avLst/>
          </a:prstGeom>
          <a:noFill/>
          <a:ln w="38100" cap="flat" cmpd="sng">
            <a:solidFill>
              <a:schemeClr val="dk1"/>
            </a:solidFill>
            <a:prstDash val="solid"/>
            <a:miter lim="800000"/>
            <a:headEnd type="none" w="sm" len="sm"/>
            <a:tailEnd type="triangle" w="med" len="med"/>
          </a:ln>
        </p:spPr>
      </p:cxnSp>
      <p:sp>
        <p:nvSpPr>
          <p:cNvPr id="206" name="Google Shape;206;p7"/>
          <p:cNvSpPr txBox="1"/>
          <p:nvPr/>
        </p:nvSpPr>
        <p:spPr>
          <a:xfrm>
            <a:off x="3200249" y="3294524"/>
            <a:ext cx="876535" cy="333175"/>
          </a:xfrm>
          <a:prstGeom prst="rect">
            <a:avLst/>
          </a:prstGeom>
          <a:blipFill rotWithShape="1">
            <a:blip r:embed="rId9">
              <a:alphaModFix/>
            </a:blip>
            <a:stretch>
              <a:fillRect t="-3703" b="-2221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207" name="Google Shape;207;p7"/>
          <p:cNvSpPr txBox="1"/>
          <p:nvPr/>
        </p:nvSpPr>
        <p:spPr>
          <a:xfrm>
            <a:off x="652162" y="4785876"/>
            <a:ext cx="1377827" cy="333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Mic Array</a:t>
            </a:r>
            <a:endParaRPr sz="1600" b="1">
              <a:solidFill>
                <a:schemeClr val="dk1"/>
              </a:solidFill>
              <a:latin typeface="Helvetica Neue"/>
              <a:ea typeface="Helvetica Neue"/>
              <a:cs typeface="Helvetica Neue"/>
              <a:sym typeface="Helvetica Neue"/>
            </a:endParaRPr>
          </a:p>
        </p:txBody>
      </p:sp>
      <p:pic>
        <p:nvPicPr>
          <p:cNvPr id="208" name="Google Shape;208;p7"/>
          <p:cNvPicPr preferRelativeResize="0"/>
          <p:nvPr/>
        </p:nvPicPr>
        <p:blipFill rotWithShape="1">
          <a:blip r:embed="rId3">
            <a:alphaModFix/>
          </a:blip>
          <a:srcRect/>
          <a:stretch/>
        </p:blipFill>
        <p:spPr>
          <a:xfrm>
            <a:off x="1858327" y="4286350"/>
            <a:ext cx="412537" cy="419630"/>
          </a:xfrm>
          <a:prstGeom prst="rect">
            <a:avLst/>
          </a:prstGeom>
          <a:noFill/>
          <a:ln>
            <a:noFill/>
          </a:ln>
        </p:spPr>
      </p:pic>
      <p:grpSp>
        <p:nvGrpSpPr>
          <p:cNvPr id="209" name="Google Shape;209;p7"/>
          <p:cNvGrpSpPr/>
          <p:nvPr/>
        </p:nvGrpSpPr>
        <p:grpSpPr>
          <a:xfrm>
            <a:off x="1210678" y="2255198"/>
            <a:ext cx="295116" cy="276275"/>
            <a:chOff x="1287173" y="2491755"/>
            <a:chExt cx="450934" cy="415216"/>
          </a:xfrm>
        </p:grpSpPr>
        <p:sp>
          <p:nvSpPr>
            <p:cNvPr id="210" name="Google Shape;210;p7"/>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11" name="Google Shape;211;p7"/>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212" name="Google Shape;212;p7"/>
          <p:cNvCxnSpPr>
            <a:stCxn id="210" idx="6"/>
            <a:endCxn id="203" idx="1"/>
          </p:cNvCxnSpPr>
          <p:nvPr/>
        </p:nvCxnSpPr>
        <p:spPr>
          <a:xfrm>
            <a:off x="1408021" y="2432733"/>
            <a:ext cx="532500" cy="2700"/>
          </a:xfrm>
          <a:prstGeom prst="straightConnector1">
            <a:avLst/>
          </a:prstGeom>
          <a:noFill/>
          <a:ln w="28575" cap="flat" cmpd="sng">
            <a:solidFill>
              <a:schemeClr val="dk1"/>
            </a:solidFill>
            <a:prstDash val="solid"/>
            <a:miter lim="800000"/>
            <a:headEnd type="none" w="sm" len="sm"/>
            <a:tailEnd type="none" w="sm" len="sm"/>
          </a:ln>
        </p:spPr>
      </p:cxnSp>
      <p:sp>
        <p:nvSpPr>
          <p:cNvPr id="213" name="Google Shape;213;p7"/>
          <p:cNvSpPr txBox="1"/>
          <p:nvPr/>
        </p:nvSpPr>
        <p:spPr>
          <a:xfrm>
            <a:off x="892916" y="2481123"/>
            <a:ext cx="1288084" cy="257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cxnSp>
        <p:nvCxnSpPr>
          <p:cNvPr id="214" name="Google Shape;214;p7"/>
          <p:cNvCxnSpPr>
            <a:endCxn id="210" idx="2"/>
          </p:cNvCxnSpPr>
          <p:nvPr/>
        </p:nvCxnSpPr>
        <p:spPr>
          <a:xfrm rot="10800000" flipH="1">
            <a:off x="909956" y="2432733"/>
            <a:ext cx="321600" cy="1200"/>
          </a:xfrm>
          <a:prstGeom prst="straightConnector1">
            <a:avLst/>
          </a:prstGeom>
          <a:noFill/>
          <a:ln w="28575" cap="flat" cmpd="sng">
            <a:solidFill>
              <a:schemeClr val="dk1"/>
            </a:solidFill>
            <a:prstDash val="solid"/>
            <a:miter lim="800000"/>
            <a:headEnd type="none" w="sm" len="sm"/>
            <a:tailEnd type="none" w="sm" len="sm"/>
          </a:ln>
        </p:spPr>
      </p:cxnSp>
      <p:cxnSp>
        <p:nvCxnSpPr>
          <p:cNvPr id="215" name="Google Shape;215;p7"/>
          <p:cNvCxnSpPr/>
          <p:nvPr/>
        </p:nvCxnSpPr>
        <p:spPr>
          <a:xfrm>
            <a:off x="914817" y="2422730"/>
            <a:ext cx="0" cy="602429"/>
          </a:xfrm>
          <a:prstGeom prst="straightConnector1">
            <a:avLst/>
          </a:prstGeom>
          <a:noFill/>
          <a:ln w="28575" cap="flat" cmpd="sng">
            <a:solidFill>
              <a:schemeClr val="dk1"/>
            </a:solidFill>
            <a:prstDash val="solid"/>
            <a:miter lim="800000"/>
            <a:headEnd type="none" w="sm" len="sm"/>
            <a:tailEnd type="none" w="sm" len="sm"/>
          </a:ln>
        </p:spPr>
      </p:cxnSp>
      <p:cxnSp>
        <p:nvCxnSpPr>
          <p:cNvPr id="216" name="Google Shape;216;p7"/>
          <p:cNvCxnSpPr>
            <a:endCxn id="217" idx="2"/>
          </p:cNvCxnSpPr>
          <p:nvPr/>
        </p:nvCxnSpPr>
        <p:spPr>
          <a:xfrm>
            <a:off x="908523" y="3022041"/>
            <a:ext cx="318000" cy="0"/>
          </a:xfrm>
          <a:prstGeom prst="straightConnector1">
            <a:avLst/>
          </a:prstGeom>
          <a:noFill/>
          <a:ln w="28575" cap="flat" cmpd="sng">
            <a:solidFill>
              <a:schemeClr val="dk1"/>
            </a:solidFill>
            <a:prstDash val="solid"/>
            <a:miter lim="800000"/>
            <a:headEnd type="none" w="sm" len="sm"/>
            <a:tailEnd type="none" w="sm" len="sm"/>
          </a:ln>
        </p:spPr>
      </p:cxnSp>
      <p:grpSp>
        <p:nvGrpSpPr>
          <p:cNvPr id="218" name="Google Shape;218;p7"/>
          <p:cNvGrpSpPr/>
          <p:nvPr/>
        </p:nvGrpSpPr>
        <p:grpSpPr>
          <a:xfrm>
            <a:off x="1205645" y="2844506"/>
            <a:ext cx="295116" cy="276275"/>
            <a:chOff x="1287173" y="2491755"/>
            <a:chExt cx="450934" cy="415216"/>
          </a:xfrm>
        </p:grpSpPr>
        <p:sp>
          <p:nvSpPr>
            <p:cNvPr id="217" name="Google Shape;217;p7"/>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19" name="Google Shape;219;p7"/>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220" name="Google Shape;220;p7"/>
          <p:cNvCxnSpPr>
            <a:stCxn id="217" idx="6"/>
            <a:endCxn id="189" idx="1"/>
          </p:cNvCxnSpPr>
          <p:nvPr/>
        </p:nvCxnSpPr>
        <p:spPr>
          <a:xfrm rot="10800000" flipH="1">
            <a:off x="1402988" y="3014841"/>
            <a:ext cx="538200" cy="7200"/>
          </a:xfrm>
          <a:prstGeom prst="straightConnector1">
            <a:avLst/>
          </a:prstGeom>
          <a:noFill/>
          <a:ln w="28575" cap="flat" cmpd="sng">
            <a:solidFill>
              <a:schemeClr val="dk1"/>
            </a:solidFill>
            <a:prstDash val="solid"/>
            <a:miter lim="800000"/>
            <a:headEnd type="none" w="sm" len="sm"/>
            <a:tailEnd type="none" w="sm" len="sm"/>
          </a:ln>
        </p:spPr>
      </p:cxnSp>
      <p:sp>
        <p:nvSpPr>
          <p:cNvPr id="221" name="Google Shape;221;p7"/>
          <p:cNvSpPr txBox="1"/>
          <p:nvPr/>
        </p:nvSpPr>
        <p:spPr>
          <a:xfrm>
            <a:off x="856628" y="3051762"/>
            <a:ext cx="1288084" cy="257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sp>
        <p:nvSpPr>
          <p:cNvPr id="222" name="Google Shape;222;p7"/>
          <p:cNvSpPr/>
          <p:nvPr/>
        </p:nvSpPr>
        <p:spPr>
          <a:xfrm>
            <a:off x="741891" y="3665834"/>
            <a:ext cx="1108212" cy="1121937"/>
          </a:xfrm>
          <a:prstGeom prst="roundRect">
            <a:avLst>
              <a:gd name="adj" fmla="val 7477"/>
            </a:avLst>
          </a:prstGeom>
          <a:noFill/>
          <a:ln w="38100" cap="flat" cmpd="sng">
            <a:solidFill>
              <a:schemeClr val="dk1"/>
            </a:solidFill>
            <a:prstDash val="sysDash"/>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endParaRPr>
          </a:p>
        </p:txBody>
      </p:sp>
      <p:sp>
        <p:nvSpPr>
          <p:cNvPr id="223" name="Google Shape;223;p7"/>
          <p:cNvSpPr txBox="1"/>
          <p:nvPr/>
        </p:nvSpPr>
        <p:spPr>
          <a:xfrm rot="5400000">
            <a:off x="1514825" y="4090964"/>
            <a:ext cx="493795" cy="3573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Helvetica Neue"/>
                <a:ea typeface="Helvetica Neue"/>
                <a:cs typeface="Helvetica Neue"/>
                <a:sym typeface="Helvetica Neue"/>
              </a:rPr>
              <a:t>…</a:t>
            </a:r>
            <a:endParaRPr sz="1800" b="1">
              <a:solidFill>
                <a:schemeClr val="dk1"/>
              </a:solidFill>
              <a:latin typeface="Helvetica Neue"/>
              <a:ea typeface="Helvetica Neue"/>
              <a:cs typeface="Helvetica Neue"/>
              <a:sym typeface="Helvetica Neue"/>
            </a:endParaRPr>
          </a:p>
        </p:txBody>
      </p:sp>
      <p:grpSp>
        <p:nvGrpSpPr>
          <p:cNvPr id="224" name="Google Shape;224;p7"/>
          <p:cNvGrpSpPr/>
          <p:nvPr/>
        </p:nvGrpSpPr>
        <p:grpSpPr>
          <a:xfrm>
            <a:off x="1193008" y="3716464"/>
            <a:ext cx="295116" cy="276275"/>
            <a:chOff x="1287173" y="2491755"/>
            <a:chExt cx="450934" cy="415216"/>
          </a:xfrm>
        </p:grpSpPr>
        <p:sp>
          <p:nvSpPr>
            <p:cNvPr id="225" name="Google Shape;225;p7"/>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6" name="Google Shape;226;p7"/>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227" name="Google Shape;227;p7"/>
          <p:cNvCxnSpPr>
            <a:stCxn id="225" idx="6"/>
          </p:cNvCxnSpPr>
          <p:nvPr/>
        </p:nvCxnSpPr>
        <p:spPr>
          <a:xfrm>
            <a:off x="1390351" y="3893999"/>
            <a:ext cx="532500" cy="2700"/>
          </a:xfrm>
          <a:prstGeom prst="straightConnector1">
            <a:avLst/>
          </a:prstGeom>
          <a:noFill/>
          <a:ln w="28575" cap="flat" cmpd="sng">
            <a:solidFill>
              <a:schemeClr val="dk1"/>
            </a:solidFill>
            <a:prstDash val="solid"/>
            <a:miter lim="800000"/>
            <a:headEnd type="none" w="sm" len="sm"/>
            <a:tailEnd type="none" w="sm" len="sm"/>
          </a:ln>
        </p:spPr>
      </p:cxnSp>
      <p:sp>
        <p:nvSpPr>
          <p:cNvPr id="228" name="Google Shape;228;p7"/>
          <p:cNvSpPr txBox="1"/>
          <p:nvPr/>
        </p:nvSpPr>
        <p:spPr>
          <a:xfrm>
            <a:off x="875246" y="3942389"/>
            <a:ext cx="1288084" cy="257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cxnSp>
        <p:nvCxnSpPr>
          <p:cNvPr id="229" name="Google Shape;229;p7"/>
          <p:cNvCxnSpPr>
            <a:endCxn id="225" idx="2"/>
          </p:cNvCxnSpPr>
          <p:nvPr/>
        </p:nvCxnSpPr>
        <p:spPr>
          <a:xfrm rot="10800000" flipH="1">
            <a:off x="892286" y="3893999"/>
            <a:ext cx="321600" cy="1200"/>
          </a:xfrm>
          <a:prstGeom prst="straightConnector1">
            <a:avLst/>
          </a:prstGeom>
          <a:noFill/>
          <a:ln w="28575" cap="flat" cmpd="sng">
            <a:solidFill>
              <a:schemeClr val="dk1"/>
            </a:solidFill>
            <a:prstDash val="solid"/>
            <a:miter lim="800000"/>
            <a:headEnd type="none" w="sm" len="sm"/>
            <a:tailEnd type="none" w="sm" len="sm"/>
          </a:ln>
        </p:spPr>
      </p:cxnSp>
      <p:cxnSp>
        <p:nvCxnSpPr>
          <p:cNvPr id="230" name="Google Shape;230;p7"/>
          <p:cNvCxnSpPr/>
          <p:nvPr/>
        </p:nvCxnSpPr>
        <p:spPr>
          <a:xfrm>
            <a:off x="897147" y="3883996"/>
            <a:ext cx="0" cy="602429"/>
          </a:xfrm>
          <a:prstGeom prst="straightConnector1">
            <a:avLst/>
          </a:prstGeom>
          <a:noFill/>
          <a:ln w="28575" cap="flat" cmpd="sng">
            <a:solidFill>
              <a:schemeClr val="dk1"/>
            </a:solidFill>
            <a:prstDash val="solid"/>
            <a:miter lim="800000"/>
            <a:headEnd type="none" w="sm" len="sm"/>
            <a:tailEnd type="none" w="sm" len="sm"/>
          </a:ln>
        </p:spPr>
      </p:cxnSp>
      <p:cxnSp>
        <p:nvCxnSpPr>
          <p:cNvPr id="231" name="Google Shape;231;p7"/>
          <p:cNvCxnSpPr>
            <a:endCxn id="232" idx="2"/>
          </p:cNvCxnSpPr>
          <p:nvPr/>
        </p:nvCxnSpPr>
        <p:spPr>
          <a:xfrm>
            <a:off x="890853" y="4483307"/>
            <a:ext cx="318000" cy="0"/>
          </a:xfrm>
          <a:prstGeom prst="straightConnector1">
            <a:avLst/>
          </a:prstGeom>
          <a:noFill/>
          <a:ln w="28575" cap="flat" cmpd="sng">
            <a:solidFill>
              <a:schemeClr val="dk1"/>
            </a:solidFill>
            <a:prstDash val="solid"/>
            <a:miter lim="800000"/>
            <a:headEnd type="none" w="sm" len="sm"/>
            <a:tailEnd type="none" w="sm" len="sm"/>
          </a:ln>
        </p:spPr>
      </p:cxnSp>
      <p:grpSp>
        <p:nvGrpSpPr>
          <p:cNvPr id="233" name="Google Shape;233;p7"/>
          <p:cNvGrpSpPr/>
          <p:nvPr/>
        </p:nvGrpSpPr>
        <p:grpSpPr>
          <a:xfrm>
            <a:off x="1187975" y="4305772"/>
            <a:ext cx="295116" cy="276275"/>
            <a:chOff x="1287173" y="2491755"/>
            <a:chExt cx="450934" cy="415216"/>
          </a:xfrm>
        </p:grpSpPr>
        <p:sp>
          <p:nvSpPr>
            <p:cNvPr id="232" name="Google Shape;232;p7"/>
            <p:cNvSpPr/>
            <p:nvPr/>
          </p:nvSpPr>
          <p:spPr>
            <a:xfrm>
              <a:off x="1319075" y="2620450"/>
              <a:ext cx="269636" cy="276247"/>
            </a:xfrm>
            <a:prstGeom prst="ellipse">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34" name="Google Shape;234;p7"/>
            <p:cNvCxnSpPr/>
            <p:nvPr/>
          </p:nvCxnSpPr>
          <p:spPr>
            <a:xfrm rot="10800000" flipH="1">
              <a:off x="1287173" y="2491755"/>
              <a:ext cx="450934" cy="415216"/>
            </a:xfrm>
            <a:prstGeom prst="straightConnector1">
              <a:avLst/>
            </a:prstGeom>
            <a:noFill/>
            <a:ln w="38100" cap="flat" cmpd="sng">
              <a:solidFill>
                <a:schemeClr val="dk1"/>
              </a:solidFill>
              <a:prstDash val="solid"/>
              <a:miter lim="800000"/>
              <a:headEnd type="none" w="sm" len="sm"/>
              <a:tailEnd type="triangle" w="med" len="med"/>
            </a:ln>
          </p:spPr>
        </p:cxnSp>
      </p:grpSp>
      <p:cxnSp>
        <p:nvCxnSpPr>
          <p:cNvPr id="235" name="Google Shape;235;p7"/>
          <p:cNvCxnSpPr>
            <a:stCxn id="232" idx="6"/>
          </p:cNvCxnSpPr>
          <p:nvPr/>
        </p:nvCxnSpPr>
        <p:spPr>
          <a:xfrm rot="10800000" flipH="1">
            <a:off x="1385318" y="4476107"/>
            <a:ext cx="538200" cy="7200"/>
          </a:xfrm>
          <a:prstGeom prst="straightConnector1">
            <a:avLst/>
          </a:prstGeom>
          <a:noFill/>
          <a:ln w="28575" cap="flat" cmpd="sng">
            <a:solidFill>
              <a:schemeClr val="dk1"/>
            </a:solidFill>
            <a:prstDash val="solid"/>
            <a:miter lim="800000"/>
            <a:headEnd type="none" w="sm" len="sm"/>
            <a:tailEnd type="none" w="sm" len="sm"/>
          </a:ln>
        </p:spPr>
      </p:cxnSp>
      <p:sp>
        <p:nvSpPr>
          <p:cNvPr id="236" name="Google Shape;236;p7"/>
          <p:cNvSpPr txBox="1"/>
          <p:nvPr/>
        </p:nvSpPr>
        <p:spPr>
          <a:xfrm>
            <a:off x="831585" y="4513028"/>
            <a:ext cx="1288084" cy="257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Phase shifter</a:t>
            </a:r>
            <a:endParaRPr sz="1100" b="1">
              <a:solidFill>
                <a:schemeClr val="dk1"/>
              </a:solidFill>
              <a:latin typeface="Arial"/>
              <a:ea typeface="Arial"/>
              <a:cs typeface="Arial"/>
              <a:sym typeface="Arial"/>
            </a:endParaRPr>
          </a:p>
        </p:txBody>
      </p:sp>
      <p:sp>
        <p:nvSpPr>
          <p:cNvPr id="237" name="Google Shape;237;p7"/>
          <p:cNvSpPr txBox="1"/>
          <p:nvPr/>
        </p:nvSpPr>
        <p:spPr>
          <a:xfrm>
            <a:off x="675139" y="1901044"/>
            <a:ext cx="1441811" cy="333175"/>
          </a:xfrm>
          <a:prstGeom prst="rect">
            <a:avLst/>
          </a:prstGeom>
          <a:blipFill rotWithShape="1">
            <a:blip r:embed="rId10">
              <a:alphaModFix/>
            </a:blip>
            <a:stretch>
              <a:fillRect l="-2631" t="-3569" b="-1785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238" name="Google Shape;238;p7"/>
          <p:cNvSpPr/>
          <p:nvPr/>
        </p:nvSpPr>
        <p:spPr>
          <a:xfrm>
            <a:off x="3930689" y="2626065"/>
            <a:ext cx="198960" cy="216514"/>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9" name="Google Shape;239;p7"/>
          <p:cNvSpPr/>
          <p:nvPr/>
        </p:nvSpPr>
        <p:spPr>
          <a:xfrm>
            <a:off x="3930689" y="2925844"/>
            <a:ext cx="198960" cy="216514"/>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7"/>
          <p:cNvSpPr/>
          <p:nvPr/>
        </p:nvSpPr>
        <p:spPr>
          <a:xfrm>
            <a:off x="3932801" y="3760470"/>
            <a:ext cx="198960" cy="216514"/>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41" name="Google Shape;241;p7"/>
          <p:cNvCxnSpPr>
            <a:stCxn id="240" idx="1"/>
          </p:cNvCxnSpPr>
          <p:nvPr/>
        </p:nvCxnSpPr>
        <p:spPr>
          <a:xfrm rot="10800000">
            <a:off x="3628901" y="3627827"/>
            <a:ext cx="303900" cy="240900"/>
          </a:xfrm>
          <a:prstGeom prst="straightConnector1">
            <a:avLst/>
          </a:prstGeom>
          <a:noFill/>
          <a:ln w="38100" cap="flat" cmpd="sng">
            <a:solidFill>
              <a:schemeClr val="dk1"/>
            </a:solidFill>
            <a:prstDash val="solid"/>
            <a:miter lim="800000"/>
            <a:headEnd type="none" w="sm" len="sm"/>
            <a:tailEnd type="triangle" w="med" len="med"/>
          </a:ln>
        </p:spPr>
      </p:cxnSp>
      <p:sp>
        <p:nvSpPr>
          <p:cNvPr id="242" name="Google Shape;242;p7"/>
          <p:cNvSpPr/>
          <p:nvPr/>
        </p:nvSpPr>
        <p:spPr>
          <a:xfrm>
            <a:off x="3928613" y="2329013"/>
            <a:ext cx="198960" cy="216514"/>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 name="Google Shape;243;p7"/>
          <p:cNvSpPr/>
          <p:nvPr/>
        </p:nvSpPr>
        <p:spPr>
          <a:xfrm>
            <a:off x="3928613" y="4038127"/>
            <a:ext cx="198960" cy="216514"/>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4" name="Google Shape;244;p7"/>
          <p:cNvSpPr txBox="1"/>
          <p:nvPr/>
        </p:nvSpPr>
        <p:spPr>
          <a:xfrm>
            <a:off x="4838362" y="1524536"/>
            <a:ext cx="5602459"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The received signal of each microphone:</a:t>
            </a:r>
            <a:endParaRPr sz="2000" b="1" dirty="0">
              <a:solidFill>
                <a:srgbClr val="C00000"/>
              </a:solidFill>
              <a:latin typeface="arial"/>
              <a:ea typeface="arial"/>
              <a:cs typeface="arial"/>
              <a:sym typeface="arial"/>
            </a:endParaRPr>
          </a:p>
        </p:txBody>
      </p:sp>
      <p:pic>
        <p:nvPicPr>
          <p:cNvPr id="258" name="Google Shape;258;p7" descr="Wifi Signal Svg Png Icon Free Download (#29319) - OnlineWebFonts.COM"/>
          <p:cNvPicPr preferRelativeResize="0"/>
          <p:nvPr/>
        </p:nvPicPr>
        <p:blipFill rotWithShape="1">
          <a:blip r:embed="rId5">
            <a:alphaModFix/>
          </a:blip>
          <a:srcRect/>
          <a:stretch/>
        </p:blipFill>
        <p:spPr>
          <a:xfrm rot="5400000">
            <a:off x="2536108" y="2887172"/>
            <a:ext cx="367528" cy="272536"/>
          </a:xfrm>
          <a:prstGeom prst="rect">
            <a:avLst/>
          </a:prstGeom>
          <a:noFill/>
          <a:ln>
            <a:noFill/>
          </a:ln>
        </p:spPr>
      </p:pic>
      <p:pic>
        <p:nvPicPr>
          <p:cNvPr id="259" name="Google Shape;259;p7" descr="Wifi Signal Svg Png Icon Free Download (#29319) - OnlineWebFonts.COM"/>
          <p:cNvPicPr preferRelativeResize="0"/>
          <p:nvPr/>
        </p:nvPicPr>
        <p:blipFill rotWithShape="1">
          <a:blip r:embed="rId11">
            <a:alphaModFix/>
          </a:blip>
          <a:srcRect/>
          <a:stretch/>
        </p:blipFill>
        <p:spPr>
          <a:xfrm rot="-5400000">
            <a:off x="2554132" y="3669367"/>
            <a:ext cx="367528" cy="272536"/>
          </a:xfrm>
          <a:prstGeom prst="rect">
            <a:avLst/>
          </a:prstGeom>
          <a:noFill/>
          <a:ln>
            <a:noFill/>
          </a:ln>
        </p:spPr>
      </p:pic>
      <p:pic>
        <p:nvPicPr>
          <p:cNvPr id="260" name="Google Shape;260;p7" descr="Wifi Signal Svg Png Icon Free Download (#29319) - OnlineWebFonts.COM"/>
          <p:cNvPicPr preferRelativeResize="0"/>
          <p:nvPr/>
        </p:nvPicPr>
        <p:blipFill rotWithShape="1">
          <a:blip r:embed="rId11">
            <a:alphaModFix/>
          </a:blip>
          <a:srcRect/>
          <a:stretch/>
        </p:blipFill>
        <p:spPr>
          <a:xfrm rot="-5400000">
            <a:off x="2544216" y="4199291"/>
            <a:ext cx="367528" cy="272536"/>
          </a:xfrm>
          <a:prstGeom prst="rect">
            <a:avLst/>
          </a:prstGeom>
          <a:noFill/>
          <a:ln>
            <a:noFill/>
          </a:ln>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57E037B-9EEE-7B4B-A441-990B69EC58F6}"/>
                  </a:ext>
                </a:extLst>
              </p:cNvPr>
              <p:cNvSpPr txBox="1"/>
              <p:nvPr/>
            </p:nvSpPr>
            <p:spPr>
              <a:xfrm>
                <a:off x="6212918" y="1996573"/>
                <a:ext cx="6143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i="1" smtClean="0">
                              <a:latin typeface="Cambria Math" panose="02040503050406030204" pitchFamily="18" charset="0"/>
                            </a:rPr>
                          </m:ctrlPr>
                        </m:sSubPr>
                        <m:e>
                          <m:r>
                            <a:rPr kumimoji="1" lang="en-US" altLang="zh-CN" sz="1800" b="0" i="1" smtClean="0">
                              <a:latin typeface="Cambria Math" panose="02040503050406030204" pitchFamily="18" charset="0"/>
                            </a:rPr>
                            <m:t>𝑅</m:t>
                          </m:r>
                        </m:e>
                        <m:sub>
                          <m:r>
                            <a:rPr kumimoji="1" lang="en-US" altLang="zh-CN" sz="1800" b="0" i="1" smtClean="0">
                              <a:latin typeface="Cambria Math" panose="02040503050406030204" pitchFamily="18" charset="0"/>
                            </a:rPr>
                            <m:t>𝑚</m:t>
                          </m:r>
                        </m:sub>
                      </m:sSub>
                      <m:r>
                        <a:rPr kumimoji="1" lang="en-US" altLang="zh-CN" sz="1800" b="0" i="1" smtClean="0">
                          <a:latin typeface="Cambria Math" panose="02040503050406030204" pitchFamily="18" charset="0"/>
                        </a:rPr>
                        <m:t>=</m:t>
                      </m:r>
                    </m:oMath>
                  </m:oMathPara>
                </a14:m>
                <a:endParaRPr kumimoji="1" lang="en-US" altLang="zh-CN" sz="1800" b="0" dirty="0">
                  <a:ea typeface="Cambria Math" panose="02040503050406030204" pitchFamily="18" charset="0"/>
                </a:endParaRPr>
              </a:p>
            </p:txBody>
          </p:sp>
        </mc:Choice>
        <mc:Fallback xmlns="">
          <p:sp>
            <p:nvSpPr>
              <p:cNvPr id="2" name="文本框 1">
                <a:extLst>
                  <a:ext uri="{FF2B5EF4-FFF2-40B4-BE49-F238E27FC236}">
                    <a16:creationId xmlns:a16="http://schemas.microsoft.com/office/drawing/2014/main" id="{557E037B-9EEE-7B4B-A441-990B69EC58F6}"/>
                  </a:ext>
                </a:extLst>
              </p:cNvPr>
              <p:cNvSpPr txBox="1">
                <a:spLocks noRot="1" noChangeAspect="1" noMove="1" noResize="1" noEditPoints="1" noAdjustHandles="1" noChangeArrowheads="1" noChangeShapeType="1" noTextEdit="1"/>
              </p:cNvSpPr>
              <p:nvPr/>
            </p:nvSpPr>
            <p:spPr>
              <a:xfrm>
                <a:off x="6212918" y="1996573"/>
                <a:ext cx="614399" cy="276999"/>
              </a:xfrm>
              <a:prstGeom prst="rect">
                <a:avLst/>
              </a:prstGeom>
              <a:blipFill>
                <a:blip r:embed="rId12"/>
                <a:stretch>
                  <a:fillRect l="-8163" r="-4082" b="-86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0" name="文本框 79">
                <a:extLst>
                  <a:ext uri="{FF2B5EF4-FFF2-40B4-BE49-F238E27FC236}">
                    <a16:creationId xmlns:a16="http://schemas.microsoft.com/office/drawing/2014/main" id="{C82A32AF-DC6B-3845-B494-D06BE17891A6}"/>
                  </a:ext>
                </a:extLst>
              </p:cNvPr>
              <p:cNvSpPr txBox="1"/>
              <p:nvPr/>
            </p:nvSpPr>
            <p:spPr>
              <a:xfrm>
                <a:off x="8150893" y="1986027"/>
                <a:ext cx="40325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1800" b="0" i="1" smtClean="0">
                          <a:latin typeface="Cambria Math" panose="02040503050406030204" pitchFamily="18" charset="0"/>
                          <a:ea typeface="Cambria Math" panose="02040503050406030204" pitchFamily="18" charset="0"/>
                        </a:rPr>
                        <m:t>+ </m:t>
                      </m:r>
                      <m:r>
                        <a:rPr kumimoji="1" lang="en-US" altLang="zh-CN" sz="1800" b="0" i="1" smtClean="0">
                          <a:latin typeface="Cambria Math" panose="02040503050406030204" pitchFamily="18" charset="0"/>
                          <a:ea typeface="Cambria Math" panose="02040503050406030204" pitchFamily="18" charset="0"/>
                        </a:rPr>
                        <m:t>𝜖</m:t>
                      </m:r>
                    </m:oMath>
                  </m:oMathPara>
                </a14:m>
                <a:endParaRPr kumimoji="1" lang="en-US" altLang="zh-CN" sz="1800" b="0" dirty="0">
                  <a:ea typeface="Cambria Math" panose="02040503050406030204" pitchFamily="18" charset="0"/>
                </a:endParaRPr>
              </a:p>
            </p:txBody>
          </p:sp>
        </mc:Choice>
        <mc:Fallback xmlns="">
          <p:sp>
            <p:nvSpPr>
              <p:cNvPr id="80" name="文本框 79">
                <a:extLst>
                  <a:ext uri="{FF2B5EF4-FFF2-40B4-BE49-F238E27FC236}">
                    <a16:creationId xmlns:a16="http://schemas.microsoft.com/office/drawing/2014/main" id="{C82A32AF-DC6B-3845-B494-D06BE17891A6}"/>
                  </a:ext>
                </a:extLst>
              </p:cNvPr>
              <p:cNvSpPr txBox="1">
                <a:spLocks noRot="1" noChangeAspect="1" noMove="1" noResize="1" noEditPoints="1" noAdjustHandles="1" noChangeArrowheads="1" noChangeShapeType="1" noTextEdit="1"/>
              </p:cNvSpPr>
              <p:nvPr/>
            </p:nvSpPr>
            <p:spPr>
              <a:xfrm>
                <a:off x="8150893" y="1986027"/>
                <a:ext cx="403252" cy="276999"/>
              </a:xfrm>
              <a:prstGeom prst="rect">
                <a:avLst/>
              </a:prstGeom>
              <a:blipFill>
                <a:blip r:embed="rId13"/>
                <a:stretch>
                  <a:fillRect l="-9091" t="-4348" r="-3030" b="-391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a:extLst>
                  <a:ext uri="{FF2B5EF4-FFF2-40B4-BE49-F238E27FC236}">
                    <a16:creationId xmlns:a16="http://schemas.microsoft.com/office/drawing/2014/main" id="{7EB01249-3F13-4642-BDE1-2993413B9FB9}"/>
                  </a:ext>
                </a:extLst>
              </p:cNvPr>
              <p:cNvSpPr txBox="1"/>
              <p:nvPr/>
            </p:nvSpPr>
            <p:spPr>
              <a:xfrm>
                <a:off x="7498149" y="1957831"/>
                <a:ext cx="551971"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b="0" i="1" smtClean="0">
                              <a:latin typeface="Cambria Math" panose="02040503050406030204" pitchFamily="18" charset="0"/>
                              <a:ea typeface="Cambria Math" panose="02040503050406030204" pitchFamily="18" charset="0"/>
                            </a:rPr>
                          </m:ctrlPr>
                        </m:sSubPr>
                        <m:e>
                          <m:r>
                            <a:rPr kumimoji="1" lang="en-US" altLang="zh-CN" sz="1800" b="0" i="1" smtClean="0">
                              <a:latin typeface="Cambria Math" panose="02040503050406030204" pitchFamily="18" charset="0"/>
                              <a:ea typeface="Cambria Math" panose="02040503050406030204" pitchFamily="18" charset="0"/>
                            </a:rPr>
                            <m:t>𝐻</m:t>
                          </m:r>
                        </m:e>
                        <m:sub>
                          <m:r>
                            <a:rPr kumimoji="1" lang="en-US" altLang="zh-CN" sz="1800" b="0" i="1" smtClean="0">
                              <a:latin typeface="Cambria Math" panose="02040503050406030204" pitchFamily="18" charset="0"/>
                              <a:ea typeface="Cambria Math" panose="02040503050406030204" pitchFamily="18" charset="0"/>
                            </a:rPr>
                            <m:t>𝑡</m:t>
                          </m:r>
                          <m:r>
                            <a:rPr kumimoji="1" lang="en-US" altLang="zh-CN" sz="1800" b="0" i="1" smtClean="0">
                              <a:latin typeface="Cambria Math" panose="02040503050406030204" pitchFamily="18" charset="0"/>
                              <a:ea typeface="Cambria Math" panose="02040503050406030204" pitchFamily="18" charset="0"/>
                            </a:rPr>
                            <m:t>,</m:t>
                          </m:r>
                          <m:r>
                            <a:rPr kumimoji="1" lang="en-US" altLang="zh-CN" sz="1800" b="0" i="1" smtClean="0">
                              <a:latin typeface="Cambria Math" panose="02040503050406030204" pitchFamily="18" charset="0"/>
                              <a:ea typeface="Cambria Math" panose="02040503050406030204" pitchFamily="18" charset="0"/>
                            </a:rPr>
                            <m:t>𝑜</m:t>
                          </m:r>
                        </m:sub>
                      </m:sSub>
                      <m:r>
                        <a:rPr kumimoji="1" lang="en-US" altLang="zh-CN" sz="1800" i="1">
                          <a:latin typeface="Cambria Math" panose="02040503050406030204" pitchFamily="18" charset="0"/>
                          <a:ea typeface="Cambria Math" panose="02040503050406030204" pitchFamily="18" charset="0"/>
                        </a:rPr>
                        <m:t>𝑤</m:t>
                      </m:r>
                    </m:oMath>
                  </m:oMathPara>
                </a14:m>
                <a:endParaRPr kumimoji="1" lang="en-US" altLang="zh-CN" sz="1800" dirty="0">
                  <a:ea typeface="Cambria Math" panose="02040503050406030204" pitchFamily="18" charset="0"/>
                </a:endParaRPr>
              </a:p>
            </p:txBody>
          </p:sp>
        </mc:Choice>
        <mc:Fallback xmlns="">
          <p:sp>
            <p:nvSpPr>
              <p:cNvPr id="82" name="文本框 81">
                <a:extLst>
                  <a:ext uri="{FF2B5EF4-FFF2-40B4-BE49-F238E27FC236}">
                    <a16:creationId xmlns:a16="http://schemas.microsoft.com/office/drawing/2014/main" id="{7EB01249-3F13-4642-BDE1-2993413B9FB9}"/>
                  </a:ext>
                </a:extLst>
              </p:cNvPr>
              <p:cNvSpPr txBox="1">
                <a:spLocks noRot="1" noChangeAspect="1" noMove="1" noResize="1" noEditPoints="1" noAdjustHandles="1" noChangeArrowheads="1" noChangeShapeType="1" noTextEdit="1"/>
              </p:cNvSpPr>
              <p:nvPr/>
            </p:nvSpPr>
            <p:spPr>
              <a:xfrm>
                <a:off x="7498149" y="1957831"/>
                <a:ext cx="551971" cy="381515"/>
              </a:xfrm>
              <a:prstGeom prst="rect">
                <a:avLst/>
              </a:prstGeom>
              <a:blipFill>
                <a:blip r:embed="rId14"/>
                <a:stretch>
                  <a:fillRect r="-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18695B68-68D2-024F-88C4-A4F6FADB07C3}"/>
                  </a:ext>
                </a:extLst>
              </p:cNvPr>
              <p:cNvSpPr txBox="1"/>
              <p:nvPr/>
            </p:nvSpPr>
            <p:spPr>
              <a:xfrm>
                <a:off x="6668495" y="1959314"/>
                <a:ext cx="614400" cy="3815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800" b="0" i="1" smtClean="0">
                              <a:latin typeface="Cambria Math" panose="02040503050406030204" pitchFamily="18" charset="0"/>
                            </a:rPr>
                          </m:ctrlPr>
                        </m:sSubPr>
                        <m:e>
                          <m:r>
                            <a:rPr kumimoji="1" lang="en-US" altLang="zh-CN" sz="1800" b="0" i="1" smtClean="0">
                              <a:latin typeface="Cambria Math" panose="02040503050406030204" pitchFamily="18" charset="0"/>
                            </a:rPr>
                            <m:t>  </m:t>
                          </m:r>
                          <m:r>
                            <a:rPr kumimoji="1" lang="en-US" altLang="zh-CN" sz="1800" b="0" i="1" smtClean="0">
                              <a:latin typeface="Cambria Math" panose="02040503050406030204" pitchFamily="18" charset="0"/>
                            </a:rPr>
                            <m:t>𝐻</m:t>
                          </m:r>
                        </m:e>
                        <m:sub>
                          <m:r>
                            <a:rPr kumimoji="1" lang="en-US" altLang="zh-CN" sz="1800" b="0" i="1" smtClean="0">
                              <a:latin typeface="Cambria Math" panose="02040503050406030204" pitchFamily="18" charset="0"/>
                            </a:rPr>
                            <m:t>𝑜</m:t>
                          </m:r>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𝑟</m:t>
                          </m:r>
                        </m:sub>
                      </m:sSub>
                    </m:oMath>
                  </m:oMathPara>
                </a14:m>
                <a:endParaRPr lang="zh-CN" altLang="en-US" sz="1800" dirty="0"/>
              </a:p>
            </p:txBody>
          </p:sp>
        </mc:Choice>
        <mc:Fallback xmlns="">
          <p:sp>
            <p:nvSpPr>
              <p:cNvPr id="84" name="文本框 83">
                <a:extLst>
                  <a:ext uri="{FF2B5EF4-FFF2-40B4-BE49-F238E27FC236}">
                    <a16:creationId xmlns:a16="http://schemas.microsoft.com/office/drawing/2014/main" id="{18695B68-68D2-024F-88C4-A4F6FADB07C3}"/>
                  </a:ext>
                </a:extLst>
              </p:cNvPr>
              <p:cNvSpPr txBox="1">
                <a:spLocks noRot="1" noChangeAspect="1" noMove="1" noResize="1" noEditPoints="1" noAdjustHandles="1" noChangeArrowheads="1" noChangeShapeType="1" noTextEdit="1"/>
              </p:cNvSpPr>
              <p:nvPr/>
            </p:nvSpPr>
            <p:spPr>
              <a:xfrm>
                <a:off x="6668495" y="1959314"/>
                <a:ext cx="614400" cy="381515"/>
              </a:xfrm>
              <a:prstGeom prst="rect">
                <a:avLst/>
              </a:prstGeom>
              <a:blipFill>
                <a:blip r:embed="rId15"/>
                <a:stretch>
                  <a:fillRect l="-4082" b="-1290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a:extLst>
                  <a:ext uri="{FF2B5EF4-FFF2-40B4-BE49-F238E27FC236}">
                    <a16:creationId xmlns:a16="http://schemas.microsoft.com/office/drawing/2014/main" id="{D0F06174-1BDD-7C46-91A4-88724E68EC68}"/>
                  </a:ext>
                </a:extLst>
              </p:cNvPr>
              <p:cNvSpPr txBox="1"/>
              <p:nvPr/>
            </p:nvSpPr>
            <p:spPr>
              <a:xfrm>
                <a:off x="6212918" y="2275989"/>
                <a:ext cx="210589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rPr>
                        <m:t>𝐴</m:t>
                      </m:r>
                      <m:d>
                        <m:dPr>
                          <m:ctrlPr>
                            <a:rPr kumimoji="1" lang="en-US" altLang="zh-CN" sz="1800" b="0" i="1" smtClean="0">
                              <a:latin typeface="Cambria Math" panose="02040503050406030204" pitchFamily="18" charset="0"/>
                            </a:rPr>
                          </m:ctrlPr>
                        </m:dPr>
                        <m:e>
                          <m:r>
                            <a:rPr kumimoji="1" lang="en-US" altLang="zh-CN" sz="1800" b="0" i="1" smtClean="0">
                              <a:latin typeface="Cambria Math" panose="02040503050406030204" pitchFamily="18" charset="0"/>
                            </a:rPr>
                            <m:t>𝑤</m:t>
                          </m:r>
                        </m:e>
                      </m:d>
                      <m:r>
                        <a:rPr kumimoji="1" lang="en-US" altLang="zh-CN" sz="1800" b="0" i="1" smtClean="0">
                          <a:latin typeface="Cambria Math" panose="02040503050406030204" pitchFamily="18" charset="0"/>
                        </a:rPr>
                        <m:t>𝑂</m:t>
                      </m:r>
                      <m:r>
                        <a:rPr kumimoji="1" lang="en-US" altLang="zh-CN" sz="1800" b="0" i="1" smtClean="0">
                          <a:latin typeface="Cambria Math" panose="02040503050406030204" pitchFamily="18" charset="0"/>
                        </a:rPr>
                        <m:t>+</m:t>
                      </m:r>
                      <m:r>
                        <a:rPr kumimoji="1" lang="en-US" altLang="zh-CN" sz="1800" b="0" i="1" smtClean="0">
                          <a:latin typeface="Cambria Math" panose="02040503050406030204" pitchFamily="18" charset="0"/>
                          <a:ea typeface="Cambria Math" panose="02040503050406030204" pitchFamily="18" charset="0"/>
                        </a:rPr>
                        <m:t>𝜖</m:t>
                      </m:r>
                    </m:oMath>
                  </m:oMathPara>
                </a14:m>
                <a:endParaRPr lang="zh-CN" altLang="en-US" sz="1800" dirty="0"/>
              </a:p>
            </p:txBody>
          </p:sp>
        </mc:Choice>
        <mc:Fallback xmlns="">
          <p:sp>
            <p:nvSpPr>
              <p:cNvPr id="86" name="文本框 85">
                <a:extLst>
                  <a:ext uri="{FF2B5EF4-FFF2-40B4-BE49-F238E27FC236}">
                    <a16:creationId xmlns:a16="http://schemas.microsoft.com/office/drawing/2014/main" id="{D0F06174-1BDD-7C46-91A4-88724E68EC68}"/>
                  </a:ext>
                </a:extLst>
              </p:cNvPr>
              <p:cNvSpPr txBox="1">
                <a:spLocks noRot="1" noChangeAspect="1" noMove="1" noResize="1" noEditPoints="1" noAdjustHandles="1" noChangeArrowheads="1" noChangeShapeType="1" noTextEdit="1"/>
              </p:cNvSpPr>
              <p:nvPr/>
            </p:nvSpPr>
            <p:spPr>
              <a:xfrm>
                <a:off x="6212918" y="2275989"/>
                <a:ext cx="2105892" cy="369332"/>
              </a:xfrm>
              <a:prstGeom prst="rect">
                <a:avLst/>
              </a:prstGeom>
              <a:blipFill>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8" name="文本框 87">
                <a:extLst>
                  <a:ext uri="{FF2B5EF4-FFF2-40B4-BE49-F238E27FC236}">
                    <a16:creationId xmlns:a16="http://schemas.microsoft.com/office/drawing/2014/main" id="{0195BC1B-1B3B-7140-AC80-4BB5D6DD3602}"/>
                  </a:ext>
                </a:extLst>
              </p:cNvPr>
              <p:cNvSpPr txBox="1"/>
              <p:nvPr/>
            </p:nvSpPr>
            <p:spPr>
              <a:xfrm>
                <a:off x="7115569" y="1968680"/>
                <a:ext cx="6033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1" lang="en-US" altLang="zh-CN" sz="1800" b="0" i="1" smtClean="0">
                          <a:latin typeface="Cambria Math" panose="02040503050406030204" pitchFamily="18" charset="0"/>
                        </a:rPr>
                        <m:t>𝑂</m:t>
                      </m:r>
                      <m:r>
                        <a:rPr kumimoji="1" lang="en-US" altLang="zh-CN" sz="1800" b="0" i="1" smtClean="0">
                          <a:latin typeface="Cambria Math" panose="02040503050406030204" pitchFamily="18" charset="0"/>
                          <a:ea typeface="Cambria Math" panose="02040503050406030204" pitchFamily="18" charset="0"/>
                        </a:rPr>
                        <m:t>∙</m:t>
                      </m:r>
                    </m:oMath>
                  </m:oMathPara>
                </a14:m>
                <a:endParaRPr lang="zh-CN" altLang="en-US" sz="1800" dirty="0"/>
              </a:p>
            </p:txBody>
          </p:sp>
        </mc:Choice>
        <mc:Fallback xmlns="">
          <p:sp>
            <p:nvSpPr>
              <p:cNvPr id="88" name="文本框 87">
                <a:extLst>
                  <a:ext uri="{FF2B5EF4-FFF2-40B4-BE49-F238E27FC236}">
                    <a16:creationId xmlns:a16="http://schemas.microsoft.com/office/drawing/2014/main" id="{0195BC1B-1B3B-7140-AC80-4BB5D6DD3602}"/>
                  </a:ext>
                </a:extLst>
              </p:cNvPr>
              <p:cNvSpPr txBox="1">
                <a:spLocks noRot="1" noChangeAspect="1" noMove="1" noResize="1" noEditPoints="1" noAdjustHandles="1" noChangeArrowheads="1" noChangeShapeType="1" noTextEdit="1"/>
              </p:cNvSpPr>
              <p:nvPr/>
            </p:nvSpPr>
            <p:spPr>
              <a:xfrm>
                <a:off x="7115569" y="1968680"/>
                <a:ext cx="603342" cy="369332"/>
              </a:xfrm>
              <a:prstGeom prst="rect">
                <a:avLst/>
              </a:prstGeom>
              <a:blipFill>
                <a:blip r:embed="rId17"/>
                <a:stretch>
                  <a:fillRect/>
                </a:stretch>
              </a:blipFill>
            </p:spPr>
            <p:txBody>
              <a:bodyPr/>
              <a:lstStyle/>
              <a:p>
                <a:r>
                  <a:rPr lang="zh-CN" altLang="en-US">
                    <a:noFill/>
                  </a:rPr>
                  <a:t> </a:t>
                </a:r>
              </a:p>
            </p:txBody>
          </p:sp>
        </mc:Fallback>
      </mc:AlternateContent>
      <p:cxnSp>
        <p:nvCxnSpPr>
          <p:cNvPr id="89" name="Google Shape;250;p7">
            <a:extLst>
              <a:ext uri="{FF2B5EF4-FFF2-40B4-BE49-F238E27FC236}">
                <a16:creationId xmlns:a16="http://schemas.microsoft.com/office/drawing/2014/main" id="{73E73F98-CE8A-AA45-A8A6-228C9C99CD2D}"/>
              </a:ext>
            </a:extLst>
          </p:cNvPr>
          <p:cNvCxnSpPr/>
          <p:nvPr/>
        </p:nvCxnSpPr>
        <p:spPr>
          <a:xfrm>
            <a:off x="7917125" y="2970311"/>
            <a:ext cx="1220859" cy="0"/>
          </a:xfrm>
          <a:prstGeom prst="straightConnector1">
            <a:avLst/>
          </a:prstGeom>
          <a:noFill/>
          <a:ln w="38100" cap="flat" cmpd="sng">
            <a:solidFill>
              <a:srgbClr val="C00000"/>
            </a:solidFill>
            <a:prstDash val="solid"/>
            <a:miter lim="800000"/>
            <a:headEnd type="none" w="sm" len="sm"/>
            <a:tailEnd type="triangle" w="med" len="med"/>
          </a:ln>
        </p:spPr>
      </p:cxnSp>
      <p:sp>
        <p:nvSpPr>
          <p:cNvPr id="90" name="Google Shape;251;p7">
            <a:extLst>
              <a:ext uri="{FF2B5EF4-FFF2-40B4-BE49-F238E27FC236}">
                <a16:creationId xmlns:a16="http://schemas.microsoft.com/office/drawing/2014/main" id="{18323791-6E36-B84E-AC3D-428B12DBF86D}"/>
              </a:ext>
            </a:extLst>
          </p:cNvPr>
          <p:cNvSpPr txBox="1"/>
          <p:nvPr/>
        </p:nvSpPr>
        <p:spPr>
          <a:xfrm>
            <a:off x="5567881" y="2741280"/>
            <a:ext cx="2291164" cy="374270"/>
          </a:xfrm>
          <a:prstGeom prst="rect">
            <a:avLst/>
          </a:prstGeom>
          <a:blipFill rotWithShape="1">
            <a:blip r:embed="rId18">
              <a:alphaModFix/>
            </a:blip>
            <a:stretch>
              <a:fillRect l="-548" b="-32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91" name="Google Shape;252;p7">
            <a:extLst>
              <a:ext uri="{FF2B5EF4-FFF2-40B4-BE49-F238E27FC236}">
                <a16:creationId xmlns:a16="http://schemas.microsoft.com/office/drawing/2014/main" id="{5EE10376-B4E8-4043-ACA2-5AD21A27B9E4}"/>
              </a:ext>
            </a:extLst>
          </p:cNvPr>
          <p:cNvSpPr txBox="1"/>
          <p:nvPr/>
        </p:nvSpPr>
        <p:spPr>
          <a:xfrm>
            <a:off x="9026713" y="2751449"/>
            <a:ext cx="1649186" cy="369332"/>
          </a:xfrm>
          <a:prstGeom prst="rect">
            <a:avLst/>
          </a:prstGeom>
          <a:blipFill rotWithShape="1">
            <a:blip r:embed="rId19">
              <a:alphaModFix/>
            </a:blip>
            <a:stretch>
              <a:fillRect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92" name="Google Shape;253;p7">
            <a:extLst>
              <a:ext uri="{FF2B5EF4-FFF2-40B4-BE49-F238E27FC236}">
                <a16:creationId xmlns:a16="http://schemas.microsoft.com/office/drawing/2014/main" id="{453DD339-D654-134C-91F1-5EDE3A771B73}"/>
              </a:ext>
            </a:extLst>
          </p:cNvPr>
          <p:cNvSpPr txBox="1"/>
          <p:nvPr/>
        </p:nvSpPr>
        <p:spPr>
          <a:xfrm>
            <a:off x="7770823" y="2589496"/>
            <a:ext cx="16491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dirty="0">
                <a:solidFill>
                  <a:srgbClr val="C00000"/>
                </a:solidFill>
                <a:latin typeface="Helvetica Neue"/>
                <a:ea typeface="Helvetica Neue"/>
                <a:cs typeface="Helvetica Neue"/>
                <a:sym typeface="Helvetica Neue"/>
              </a:rPr>
              <a:t>Rank-sufficient</a:t>
            </a:r>
            <a:endParaRPr sz="1600" dirty="0">
              <a:solidFill>
                <a:srgbClr val="C00000"/>
              </a:solidFill>
              <a:latin typeface="Helvetica Neue"/>
              <a:ea typeface="Helvetica Neue"/>
              <a:cs typeface="Helvetica Neue"/>
              <a:sym typeface="Helvetica Neue"/>
            </a:endParaRPr>
          </a:p>
        </p:txBody>
      </p:sp>
      <p:sp>
        <p:nvSpPr>
          <p:cNvPr id="93" name="Google Shape;245;p7">
            <a:extLst>
              <a:ext uri="{FF2B5EF4-FFF2-40B4-BE49-F238E27FC236}">
                <a16:creationId xmlns:a16="http://schemas.microsoft.com/office/drawing/2014/main" id="{07934A9E-87B4-0645-A7C4-3ADF58809DF6}"/>
              </a:ext>
            </a:extLst>
          </p:cNvPr>
          <p:cNvSpPr txBox="1"/>
          <p:nvPr/>
        </p:nvSpPr>
        <p:spPr>
          <a:xfrm>
            <a:off x="4796705" y="3186685"/>
            <a:ext cx="7454439"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00000"/>
              </a:buClr>
              <a:buSzPts val="2000"/>
              <a:buFont typeface="Wingdings" pitchFamily="2" charset="2"/>
              <a:buChar char="p"/>
            </a:pPr>
            <a:r>
              <a:rPr lang="en" sz="2000" b="1" dirty="0">
                <a:solidFill>
                  <a:srgbClr val="C00000"/>
                </a:solidFill>
                <a:latin typeface="arial"/>
                <a:ea typeface="arial"/>
                <a:cs typeface="arial"/>
                <a:sym typeface="arial"/>
              </a:rPr>
              <a:t>We can infer the image O by optimizing (rank-deficient):</a:t>
            </a:r>
            <a:endParaRPr sz="2000" b="1" dirty="0">
              <a:solidFill>
                <a:srgbClr val="C00000"/>
              </a:solidFill>
              <a:latin typeface="arial"/>
              <a:ea typeface="arial"/>
              <a:cs typeface="arial"/>
              <a:sym typeface="arial"/>
            </a:endParaRPr>
          </a:p>
        </p:txBody>
      </p:sp>
      <p:grpSp>
        <p:nvGrpSpPr>
          <p:cNvPr id="94" name="Google Shape;255;p7">
            <a:extLst>
              <a:ext uri="{FF2B5EF4-FFF2-40B4-BE49-F238E27FC236}">
                <a16:creationId xmlns:a16="http://schemas.microsoft.com/office/drawing/2014/main" id="{6992389E-3C2B-1F48-82C5-35F258DA4E50}"/>
              </a:ext>
            </a:extLst>
          </p:cNvPr>
          <p:cNvGrpSpPr/>
          <p:nvPr/>
        </p:nvGrpSpPr>
        <p:grpSpPr>
          <a:xfrm>
            <a:off x="7115569" y="3745206"/>
            <a:ext cx="2077172" cy="401178"/>
            <a:chOff x="6944337" y="3601780"/>
            <a:chExt cx="2077172" cy="401178"/>
          </a:xfrm>
        </p:grpSpPr>
        <p:sp>
          <p:nvSpPr>
            <p:cNvPr id="95" name="Google Shape;256;p7">
              <a:extLst>
                <a:ext uri="{FF2B5EF4-FFF2-40B4-BE49-F238E27FC236}">
                  <a16:creationId xmlns:a16="http://schemas.microsoft.com/office/drawing/2014/main" id="{7FF864FC-011D-9A4E-87CC-64A7109B7928}"/>
                </a:ext>
              </a:extLst>
            </p:cNvPr>
            <p:cNvSpPr txBox="1"/>
            <p:nvPr/>
          </p:nvSpPr>
          <p:spPr>
            <a:xfrm>
              <a:off x="6944337" y="3601780"/>
              <a:ext cx="2077172" cy="276999"/>
            </a:xfrm>
            <a:prstGeom prst="rect">
              <a:avLst/>
            </a:prstGeom>
            <a:blipFill rotWithShape="1">
              <a:blip r:embed="rId20">
                <a:alphaModFix/>
              </a:blip>
              <a:stretch>
                <a:fillRect l="-605" t="-8694" b="-3478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pic>
          <p:nvPicPr>
            <p:cNvPr id="96" name="Google Shape;257;p7">
              <a:extLst>
                <a:ext uri="{FF2B5EF4-FFF2-40B4-BE49-F238E27FC236}">
                  <a16:creationId xmlns:a16="http://schemas.microsoft.com/office/drawing/2014/main" id="{C89DCC95-3496-B541-8D30-043D4A7109D3}"/>
                </a:ext>
              </a:extLst>
            </p:cNvPr>
            <p:cNvPicPr preferRelativeResize="0"/>
            <p:nvPr/>
          </p:nvPicPr>
          <p:blipFill rotWithShape="1">
            <a:blip r:embed="rId21">
              <a:alphaModFix/>
            </a:blip>
            <a:srcRect/>
            <a:stretch/>
          </p:blipFill>
          <p:spPr>
            <a:xfrm>
              <a:off x="6982420" y="3602848"/>
              <a:ext cx="823083" cy="400110"/>
            </a:xfrm>
            <a:prstGeom prst="rect">
              <a:avLst/>
            </a:prstGeom>
            <a:noFill/>
            <a:ln>
              <a:noFill/>
            </a:ln>
          </p:spPr>
        </p:pic>
      </p:grpSp>
      <p:pic>
        <p:nvPicPr>
          <p:cNvPr id="97" name="Google Shape;247;p7">
            <a:extLst>
              <a:ext uri="{FF2B5EF4-FFF2-40B4-BE49-F238E27FC236}">
                <a16:creationId xmlns:a16="http://schemas.microsoft.com/office/drawing/2014/main" id="{A6C1C419-F5CF-E34F-9AF8-BD869259F3AE}"/>
              </a:ext>
            </a:extLst>
          </p:cNvPr>
          <p:cNvPicPr preferRelativeResize="0"/>
          <p:nvPr/>
        </p:nvPicPr>
        <p:blipFill rotWithShape="1">
          <a:blip r:embed="rId22">
            <a:alphaModFix/>
          </a:blip>
          <a:srcRect/>
          <a:stretch/>
        </p:blipFill>
        <p:spPr>
          <a:xfrm>
            <a:off x="4856895" y="4030603"/>
            <a:ext cx="3033463" cy="1929372"/>
          </a:xfrm>
          <a:prstGeom prst="rect">
            <a:avLst/>
          </a:prstGeom>
          <a:noFill/>
          <a:ln>
            <a:noFill/>
          </a:ln>
        </p:spPr>
      </p:pic>
      <p:pic>
        <p:nvPicPr>
          <p:cNvPr id="98" name="Google Shape;248;p7">
            <a:extLst>
              <a:ext uri="{FF2B5EF4-FFF2-40B4-BE49-F238E27FC236}">
                <a16:creationId xmlns:a16="http://schemas.microsoft.com/office/drawing/2014/main" id="{15D637B1-4699-4149-A916-DBA1AF676D0F}"/>
              </a:ext>
            </a:extLst>
          </p:cNvPr>
          <p:cNvPicPr preferRelativeResize="0"/>
          <p:nvPr/>
        </p:nvPicPr>
        <p:blipFill rotWithShape="1">
          <a:blip r:embed="rId23">
            <a:alphaModFix/>
          </a:blip>
          <a:srcRect/>
          <a:stretch/>
        </p:blipFill>
        <p:spPr>
          <a:xfrm>
            <a:off x="7890358" y="4038668"/>
            <a:ext cx="3759579" cy="1930291"/>
          </a:xfrm>
          <a:prstGeom prst="rect">
            <a:avLst/>
          </a:prstGeom>
          <a:noFill/>
          <a:ln>
            <a:noFill/>
          </a:ln>
        </p:spPr>
      </p:pic>
      <p:sp>
        <p:nvSpPr>
          <p:cNvPr id="99" name="Google Shape;254;p7">
            <a:extLst>
              <a:ext uri="{FF2B5EF4-FFF2-40B4-BE49-F238E27FC236}">
                <a16:creationId xmlns:a16="http://schemas.microsoft.com/office/drawing/2014/main" id="{29674A8E-939D-C045-A0E6-3802F9D2F9A5}"/>
              </a:ext>
            </a:extLst>
          </p:cNvPr>
          <p:cNvSpPr/>
          <p:nvPr/>
        </p:nvSpPr>
        <p:spPr>
          <a:xfrm>
            <a:off x="8718884" y="4144422"/>
            <a:ext cx="697832" cy="1286558"/>
          </a:xfrm>
          <a:prstGeom prst="roundRect">
            <a:avLst>
              <a:gd name="adj" fmla="val 16667"/>
            </a:avLst>
          </a:prstGeom>
          <a:noFill/>
          <a:ln w="38100" cap="flat" cmpd="sng">
            <a:solidFill>
              <a:srgbClr val="C0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249;p7">
            <a:extLst>
              <a:ext uri="{FF2B5EF4-FFF2-40B4-BE49-F238E27FC236}">
                <a16:creationId xmlns:a16="http://schemas.microsoft.com/office/drawing/2014/main" id="{2924434F-B77D-0E44-8DFC-711A75A91C3C}"/>
              </a:ext>
            </a:extLst>
          </p:cNvPr>
          <p:cNvSpPr/>
          <p:nvPr/>
        </p:nvSpPr>
        <p:spPr>
          <a:xfrm>
            <a:off x="109940" y="6088556"/>
            <a:ext cx="11972120" cy="628650"/>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a:solidFill>
                  <a:schemeClr val="lt1"/>
                </a:solidFill>
                <a:latin typeface="Arial"/>
                <a:ea typeface="Arial"/>
                <a:cs typeface="Arial"/>
                <a:sym typeface="Arial"/>
              </a:rPr>
              <a:t>Acoustic Imaging is limited by the effective rank of measurement matrix!</a:t>
            </a:r>
            <a:endParaRPr sz="24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5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9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P spid="196" grpId="0" animBg="1"/>
      <p:bldP spid="197" grpId="0" animBg="1"/>
      <p:bldP spid="199" grpId="0"/>
      <p:bldP spid="201" grpId="0"/>
      <p:bldP spid="202" grpId="0" animBg="1"/>
      <p:bldP spid="204" grpId="0" animBg="1"/>
      <p:bldP spid="206" grpId="0" animBg="1"/>
      <p:bldP spid="238" grpId="0" animBg="1"/>
      <p:bldP spid="239" grpId="0" animBg="1"/>
      <p:bldP spid="240" grpId="0" animBg="1"/>
      <p:bldP spid="242" grpId="0" animBg="1"/>
      <p:bldP spid="243" grpId="0" animBg="1"/>
      <p:bldP spid="244" grpId="0"/>
      <p:bldP spid="2" grpId="0"/>
      <p:bldP spid="82" grpId="1"/>
      <p:bldP spid="84" grpId="0"/>
      <p:bldP spid="86" grpId="0"/>
      <p:bldP spid="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8"/>
          <p:cNvPicPr preferRelativeResize="0"/>
          <p:nvPr/>
        </p:nvPicPr>
        <p:blipFill rotWithShape="1">
          <a:blip r:embed="rId3">
            <a:alphaModFix/>
          </a:blip>
          <a:srcRect l="22434" t="11717" r="18366" b="9495"/>
          <a:stretch/>
        </p:blipFill>
        <p:spPr>
          <a:xfrm>
            <a:off x="642216" y="1563419"/>
            <a:ext cx="4599765" cy="4589599"/>
          </a:xfrm>
          <a:prstGeom prst="rect">
            <a:avLst/>
          </a:prstGeom>
          <a:noFill/>
          <a:ln>
            <a:noFill/>
          </a:ln>
        </p:spPr>
      </p:pic>
      <p:sp>
        <p:nvSpPr>
          <p:cNvPr id="267" name="Google Shape;267;p8"/>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Enhancing the Rank using Acoustic Metasurface​</a:t>
            </a:r>
            <a:endParaRPr sz="3200" b="1">
              <a:solidFill>
                <a:schemeClr val="lt1"/>
              </a:solidFill>
              <a:latin typeface="Arial"/>
              <a:ea typeface="Arial"/>
              <a:cs typeface="Arial"/>
              <a:sym typeface="Arial"/>
            </a:endParaRPr>
          </a:p>
        </p:txBody>
      </p:sp>
      <p:pic>
        <p:nvPicPr>
          <p:cNvPr id="268" name="Google Shape;268;p8"/>
          <p:cNvPicPr preferRelativeResize="0"/>
          <p:nvPr/>
        </p:nvPicPr>
        <p:blipFill rotWithShape="1">
          <a:blip r:embed="rId4">
            <a:alphaModFix/>
          </a:blip>
          <a:srcRect l="23284" t="36941" r="58978" b="46743"/>
          <a:stretch/>
        </p:blipFill>
        <p:spPr>
          <a:xfrm rot="5400000" flipH="1">
            <a:off x="7529163" y="4377695"/>
            <a:ext cx="1063059" cy="1976646"/>
          </a:xfrm>
          <a:custGeom>
            <a:avLst/>
            <a:gdLst/>
            <a:ahLst/>
            <a:cxnLst/>
            <a:rect l="l" t="t" r="r" b="b"/>
            <a:pathLst>
              <a:path w="1063059" h="1976646" extrusionOk="0">
                <a:moveTo>
                  <a:pt x="1063059" y="1976646"/>
                </a:moveTo>
                <a:lnTo>
                  <a:pt x="1063059" y="0"/>
                </a:lnTo>
                <a:lnTo>
                  <a:pt x="0" y="0"/>
                </a:lnTo>
                <a:lnTo>
                  <a:pt x="0" y="1976646"/>
                </a:lnTo>
                <a:close/>
              </a:path>
            </a:pathLst>
          </a:custGeom>
          <a:noFill/>
          <a:ln>
            <a:noFill/>
          </a:ln>
        </p:spPr>
      </p:pic>
      <p:grpSp>
        <p:nvGrpSpPr>
          <p:cNvPr id="269" name="Google Shape;269;p8"/>
          <p:cNvGrpSpPr/>
          <p:nvPr/>
        </p:nvGrpSpPr>
        <p:grpSpPr>
          <a:xfrm>
            <a:off x="6414741" y="4881164"/>
            <a:ext cx="2632027" cy="905766"/>
            <a:chOff x="5752383" y="4363888"/>
            <a:chExt cx="2632027" cy="905766"/>
          </a:xfrm>
        </p:grpSpPr>
        <p:sp>
          <p:nvSpPr>
            <p:cNvPr id="270" name="Google Shape;270;p8"/>
            <p:cNvSpPr/>
            <p:nvPr/>
          </p:nvSpPr>
          <p:spPr>
            <a:xfrm>
              <a:off x="6407763" y="4450464"/>
              <a:ext cx="1976647" cy="819190"/>
            </a:xfrm>
            <a:custGeom>
              <a:avLst/>
              <a:gdLst/>
              <a:ahLst/>
              <a:cxnLst/>
              <a:rect l="l" t="t" r="r" b="b"/>
              <a:pathLst>
                <a:path w="1976647" h="819190" extrusionOk="0">
                  <a:moveTo>
                    <a:pt x="1513586" y="421645"/>
                  </a:moveTo>
                  <a:lnTo>
                    <a:pt x="1513586" y="421645"/>
                  </a:lnTo>
                  <a:lnTo>
                    <a:pt x="1513585" y="421645"/>
                  </a:lnTo>
                  <a:close/>
                  <a:moveTo>
                    <a:pt x="471411" y="409595"/>
                  </a:moveTo>
                  <a:cubicBezTo>
                    <a:pt x="510365" y="409595"/>
                    <a:pt x="541944" y="428100"/>
                    <a:pt x="541944" y="450927"/>
                  </a:cubicBezTo>
                  <a:lnTo>
                    <a:pt x="541944" y="596114"/>
                  </a:lnTo>
                  <a:lnTo>
                    <a:pt x="550313" y="620404"/>
                  </a:lnTo>
                  <a:cubicBezTo>
                    <a:pt x="594698" y="681899"/>
                    <a:pt x="698610" y="725048"/>
                    <a:pt x="819720" y="725048"/>
                  </a:cubicBezTo>
                  <a:cubicBezTo>
                    <a:pt x="940830" y="725048"/>
                    <a:pt x="1044742" y="681899"/>
                    <a:pt x="1089128" y="620404"/>
                  </a:cubicBezTo>
                  <a:lnTo>
                    <a:pt x="1104267" y="576461"/>
                  </a:lnTo>
                  <a:lnTo>
                    <a:pt x="1104267" y="450927"/>
                  </a:lnTo>
                  <a:cubicBezTo>
                    <a:pt x="1104267" y="428100"/>
                    <a:pt x="1135846" y="409595"/>
                    <a:pt x="1174800" y="409595"/>
                  </a:cubicBezTo>
                  <a:cubicBezTo>
                    <a:pt x="1213755" y="409595"/>
                    <a:pt x="1245333" y="428100"/>
                    <a:pt x="1245333" y="450927"/>
                  </a:cubicBezTo>
                  <a:lnTo>
                    <a:pt x="1245333" y="621221"/>
                  </a:lnTo>
                  <a:lnTo>
                    <a:pt x="1271534" y="649508"/>
                  </a:lnTo>
                  <a:cubicBezTo>
                    <a:pt x="1324077" y="695084"/>
                    <a:pt x="1413059" y="725048"/>
                    <a:pt x="1513984" y="725048"/>
                  </a:cubicBezTo>
                  <a:lnTo>
                    <a:pt x="1530205" y="724090"/>
                  </a:lnTo>
                  <a:lnTo>
                    <a:pt x="1530205" y="724169"/>
                  </a:lnTo>
                  <a:lnTo>
                    <a:pt x="1976647" y="724169"/>
                  </a:lnTo>
                  <a:lnTo>
                    <a:pt x="1976647" y="819190"/>
                  </a:lnTo>
                  <a:lnTo>
                    <a:pt x="0" y="819190"/>
                  </a:lnTo>
                  <a:lnTo>
                    <a:pt x="0" y="716126"/>
                  </a:lnTo>
                  <a:lnTo>
                    <a:pt x="80243" y="716126"/>
                  </a:lnTo>
                  <a:lnTo>
                    <a:pt x="115836" y="718228"/>
                  </a:lnTo>
                  <a:cubicBezTo>
                    <a:pt x="236946" y="718228"/>
                    <a:pt x="340858" y="675079"/>
                    <a:pt x="385244" y="613584"/>
                  </a:cubicBezTo>
                  <a:lnTo>
                    <a:pt x="400878" y="568205"/>
                  </a:lnTo>
                  <a:lnTo>
                    <a:pt x="400878" y="450927"/>
                  </a:lnTo>
                  <a:cubicBezTo>
                    <a:pt x="400878" y="428100"/>
                    <a:pt x="432457" y="409595"/>
                    <a:pt x="471411" y="409595"/>
                  </a:cubicBezTo>
                  <a:close/>
                  <a:moveTo>
                    <a:pt x="0" y="0"/>
                  </a:moveTo>
                  <a:lnTo>
                    <a:pt x="1976647" y="0"/>
                  </a:lnTo>
                  <a:lnTo>
                    <a:pt x="1976647" y="95943"/>
                  </a:lnTo>
                  <a:lnTo>
                    <a:pt x="1834633" y="95943"/>
                  </a:lnTo>
                  <a:lnTo>
                    <a:pt x="1834633" y="97792"/>
                  </a:lnTo>
                  <a:lnTo>
                    <a:pt x="1792134" y="100303"/>
                  </a:lnTo>
                  <a:cubicBezTo>
                    <a:pt x="1725517" y="108291"/>
                    <a:pt x="1667152" y="129556"/>
                    <a:pt x="1625442" y="159172"/>
                  </a:cubicBezTo>
                  <a:lnTo>
                    <a:pt x="1584119" y="201381"/>
                  </a:lnTo>
                  <a:lnTo>
                    <a:pt x="1584118" y="380313"/>
                  </a:lnTo>
                  <a:cubicBezTo>
                    <a:pt x="1584118" y="391727"/>
                    <a:pt x="1576224" y="402060"/>
                    <a:pt x="1563460" y="409539"/>
                  </a:cubicBezTo>
                  <a:lnTo>
                    <a:pt x="1513586" y="421645"/>
                  </a:lnTo>
                  <a:lnTo>
                    <a:pt x="1463712" y="409539"/>
                  </a:lnTo>
                  <a:cubicBezTo>
                    <a:pt x="1450948" y="402060"/>
                    <a:pt x="1443053" y="391727"/>
                    <a:pt x="1443053" y="380313"/>
                  </a:cubicBezTo>
                  <a:lnTo>
                    <a:pt x="1443053" y="223381"/>
                  </a:lnTo>
                  <a:lnTo>
                    <a:pt x="1435504" y="201467"/>
                  </a:lnTo>
                  <a:cubicBezTo>
                    <a:pt x="1391117" y="139972"/>
                    <a:pt x="1287205" y="96823"/>
                    <a:pt x="1166095" y="96823"/>
                  </a:cubicBezTo>
                  <a:cubicBezTo>
                    <a:pt x="1044985" y="96823"/>
                    <a:pt x="941074" y="139972"/>
                    <a:pt x="896688" y="201467"/>
                  </a:cubicBezTo>
                  <a:lnTo>
                    <a:pt x="894956" y="206492"/>
                  </a:lnTo>
                  <a:lnTo>
                    <a:pt x="894956" y="380313"/>
                  </a:lnTo>
                  <a:cubicBezTo>
                    <a:pt x="894956" y="403140"/>
                    <a:pt x="863377" y="421645"/>
                    <a:pt x="824423" y="421645"/>
                  </a:cubicBezTo>
                  <a:cubicBezTo>
                    <a:pt x="785469" y="421645"/>
                    <a:pt x="753890" y="403140"/>
                    <a:pt x="753890" y="380313"/>
                  </a:cubicBezTo>
                  <a:lnTo>
                    <a:pt x="753890" y="235550"/>
                  </a:lnTo>
                  <a:lnTo>
                    <a:pt x="742148" y="201467"/>
                  </a:lnTo>
                  <a:cubicBezTo>
                    <a:pt x="697762" y="139972"/>
                    <a:pt x="593850" y="96822"/>
                    <a:pt x="472740" y="96822"/>
                  </a:cubicBezTo>
                  <a:lnTo>
                    <a:pt x="469872" y="96992"/>
                  </a:lnTo>
                  <a:lnTo>
                    <a:pt x="469872" y="94141"/>
                  </a:lnTo>
                  <a:lnTo>
                    <a:pt x="0" y="94141"/>
                  </a:lnTo>
                  <a:close/>
                </a:path>
              </a:pathLst>
            </a:custGeom>
            <a:solidFill>
              <a:schemeClr val="accent6"/>
            </a:solidFill>
            <a:ln>
              <a:noFill/>
            </a:ln>
          </p:spPr>
          <p:txBody>
            <a:bodyPr spcFirstLastPara="1" wrap="square" lIns="0" tIns="0" rIns="0" bIns="0" anchor="ctr" anchorCtr="0">
              <a:noAutofit/>
            </a:bodyPr>
            <a:lstStyle/>
            <a:p>
              <a:pPr marL="0" marR="0" lvl="0" indent="0" algn="l" rtl="0">
                <a:lnSpc>
                  <a:spcPct val="100000"/>
                </a:lnSpc>
                <a:spcBef>
                  <a:spcPts val="4200"/>
                </a:spcBef>
                <a:spcAft>
                  <a:spcPts val="0"/>
                </a:spcAft>
                <a:buClr>
                  <a:schemeClr val="dk1"/>
                </a:buClr>
                <a:buSzPts val="3300"/>
                <a:buFont typeface="Arial"/>
                <a:buNone/>
              </a:pPr>
              <a:endParaRPr sz="3300" b="0" i="0" u="none" strike="noStrike" cap="none">
                <a:solidFill>
                  <a:srgbClr val="4B4B4B"/>
                </a:solidFill>
                <a:latin typeface="Arial"/>
                <a:ea typeface="Arial"/>
                <a:cs typeface="Arial"/>
                <a:sym typeface="Arial"/>
              </a:endParaRPr>
            </a:p>
          </p:txBody>
        </p:sp>
        <p:pic>
          <p:nvPicPr>
            <p:cNvPr id="271" name="Google Shape;271;p8"/>
            <p:cNvPicPr preferRelativeResize="0"/>
            <p:nvPr/>
          </p:nvPicPr>
          <p:blipFill rotWithShape="1">
            <a:blip r:embed="rId5">
              <a:alphaModFix/>
            </a:blip>
            <a:srcRect r="86551"/>
            <a:stretch/>
          </p:blipFill>
          <p:spPr>
            <a:xfrm rot="160078">
              <a:off x="5771448" y="4378860"/>
              <a:ext cx="662728" cy="834593"/>
            </a:xfrm>
            <a:custGeom>
              <a:avLst/>
              <a:gdLst/>
              <a:ahLst/>
              <a:cxnLst/>
              <a:rect l="l" t="t" r="r" b="b"/>
              <a:pathLst>
                <a:path w="662728" h="834593" extrusionOk="0">
                  <a:moveTo>
                    <a:pt x="0" y="0"/>
                  </a:moveTo>
                  <a:lnTo>
                    <a:pt x="623837" y="0"/>
                  </a:lnTo>
                  <a:lnTo>
                    <a:pt x="662728" y="834593"/>
                  </a:lnTo>
                  <a:lnTo>
                    <a:pt x="0" y="834593"/>
                  </a:lnTo>
                  <a:close/>
                </a:path>
              </a:pathLst>
            </a:custGeom>
            <a:noFill/>
            <a:ln>
              <a:noFill/>
            </a:ln>
          </p:spPr>
        </p:pic>
      </p:grpSp>
      <p:pic>
        <p:nvPicPr>
          <p:cNvPr id="272" name="Google Shape;272;p8"/>
          <p:cNvPicPr preferRelativeResize="0"/>
          <p:nvPr/>
        </p:nvPicPr>
        <p:blipFill rotWithShape="1">
          <a:blip r:embed="rId5">
            <a:alphaModFix/>
          </a:blip>
          <a:srcRect l="35961"/>
          <a:stretch/>
        </p:blipFill>
        <p:spPr>
          <a:xfrm rot="160078">
            <a:off x="9702726" y="4831091"/>
            <a:ext cx="1911379" cy="587923"/>
          </a:xfrm>
          <a:custGeom>
            <a:avLst/>
            <a:gdLst/>
            <a:ahLst/>
            <a:cxnLst/>
            <a:rect l="l" t="t" r="r" b="b"/>
            <a:pathLst>
              <a:path w="3155591" h="834593" extrusionOk="0">
                <a:moveTo>
                  <a:pt x="0" y="0"/>
                </a:moveTo>
                <a:lnTo>
                  <a:pt x="3155591" y="0"/>
                </a:lnTo>
                <a:lnTo>
                  <a:pt x="3155591" y="834593"/>
                </a:lnTo>
                <a:lnTo>
                  <a:pt x="38891" y="834593"/>
                </a:lnTo>
                <a:close/>
              </a:path>
            </a:pathLst>
          </a:custGeom>
          <a:noFill/>
          <a:ln>
            <a:noFill/>
          </a:ln>
        </p:spPr>
      </p:pic>
      <p:pic>
        <p:nvPicPr>
          <p:cNvPr id="273" name="Google Shape;273;p8"/>
          <p:cNvPicPr preferRelativeResize="0"/>
          <p:nvPr/>
        </p:nvPicPr>
        <p:blipFill rotWithShape="1">
          <a:blip r:embed="rId6">
            <a:alphaModFix/>
          </a:blip>
          <a:srcRect l="35818"/>
          <a:stretch/>
        </p:blipFill>
        <p:spPr>
          <a:xfrm rot="192582">
            <a:off x="9533136" y="5314882"/>
            <a:ext cx="2261306" cy="509275"/>
          </a:xfrm>
          <a:custGeom>
            <a:avLst/>
            <a:gdLst/>
            <a:ahLst/>
            <a:cxnLst/>
            <a:rect l="l" t="t" r="r" b="b"/>
            <a:pathLst>
              <a:path w="3162626" h="834593" extrusionOk="0">
                <a:moveTo>
                  <a:pt x="0" y="0"/>
                </a:moveTo>
                <a:lnTo>
                  <a:pt x="3162626" y="0"/>
                </a:lnTo>
                <a:lnTo>
                  <a:pt x="3162626" y="834593"/>
                </a:lnTo>
                <a:lnTo>
                  <a:pt x="46803" y="834593"/>
                </a:lnTo>
                <a:close/>
              </a:path>
            </a:pathLst>
          </a:custGeom>
          <a:noFill/>
          <a:ln>
            <a:noFill/>
          </a:ln>
        </p:spPr>
      </p:pic>
      <p:cxnSp>
        <p:nvCxnSpPr>
          <p:cNvPr id="274" name="Google Shape;274;p8"/>
          <p:cNvCxnSpPr/>
          <p:nvPr/>
        </p:nvCxnSpPr>
        <p:spPr>
          <a:xfrm rot="10800000" flipH="1">
            <a:off x="8111010" y="2734936"/>
            <a:ext cx="559277" cy="707868"/>
          </a:xfrm>
          <a:prstGeom prst="straightConnector1">
            <a:avLst/>
          </a:prstGeom>
          <a:noFill/>
          <a:ln w="38100" cap="flat" cmpd="sng">
            <a:solidFill>
              <a:schemeClr val="accent1"/>
            </a:solidFill>
            <a:prstDash val="solid"/>
            <a:miter lim="800000"/>
            <a:headEnd type="none" w="sm" len="sm"/>
            <a:tailEnd type="triangle" w="med" len="med"/>
          </a:ln>
        </p:spPr>
      </p:cxnSp>
      <p:grpSp>
        <p:nvGrpSpPr>
          <p:cNvPr id="275" name="Google Shape;275;p8"/>
          <p:cNvGrpSpPr/>
          <p:nvPr/>
        </p:nvGrpSpPr>
        <p:grpSpPr>
          <a:xfrm>
            <a:off x="3784185" y="2122616"/>
            <a:ext cx="2694839" cy="1872130"/>
            <a:chOff x="3575825" y="2924785"/>
            <a:chExt cx="3309902" cy="1872130"/>
          </a:xfrm>
        </p:grpSpPr>
        <p:cxnSp>
          <p:nvCxnSpPr>
            <p:cNvPr id="276" name="Google Shape;276;p8"/>
            <p:cNvCxnSpPr/>
            <p:nvPr/>
          </p:nvCxnSpPr>
          <p:spPr>
            <a:xfrm rot="10800000" flipH="1">
              <a:off x="3575825" y="2924785"/>
              <a:ext cx="3309902" cy="743292"/>
            </a:xfrm>
            <a:prstGeom prst="straightConnector1">
              <a:avLst/>
            </a:prstGeom>
            <a:noFill/>
            <a:ln w="38100" cap="rnd" cmpd="sng">
              <a:solidFill>
                <a:srgbClr val="0E00FF"/>
              </a:solidFill>
              <a:prstDash val="dash"/>
              <a:miter lim="400000"/>
              <a:headEnd type="none" w="sm" len="sm"/>
              <a:tailEnd type="none" w="sm" len="sm"/>
            </a:ln>
          </p:spPr>
        </p:cxnSp>
        <p:cxnSp>
          <p:nvCxnSpPr>
            <p:cNvPr id="277" name="Google Shape;277;p8"/>
            <p:cNvCxnSpPr/>
            <p:nvPr/>
          </p:nvCxnSpPr>
          <p:spPr>
            <a:xfrm>
              <a:off x="3575825" y="3868492"/>
              <a:ext cx="3309902" cy="928423"/>
            </a:xfrm>
            <a:prstGeom prst="straightConnector1">
              <a:avLst/>
            </a:prstGeom>
            <a:noFill/>
            <a:ln w="38100" cap="rnd" cmpd="sng">
              <a:solidFill>
                <a:srgbClr val="0E00FF"/>
              </a:solidFill>
              <a:prstDash val="dash"/>
              <a:miter lim="400000"/>
              <a:headEnd type="none" w="sm" len="sm"/>
              <a:tailEnd type="none" w="sm" len="sm"/>
            </a:ln>
          </p:spPr>
        </p:cxnSp>
      </p:grpSp>
      <p:sp>
        <p:nvSpPr>
          <p:cNvPr id="278" name="Google Shape;278;p8"/>
          <p:cNvSpPr/>
          <p:nvPr/>
        </p:nvSpPr>
        <p:spPr>
          <a:xfrm>
            <a:off x="6538132" y="2098596"/>
            <a:ext cx="3654115" cy="1896150"/>
          </a:xfrm>
          <a:custGeom>
            <a:avLst/>
            <a:gdLst/>
            <a:ahLst/>
            <a:cxnLst/>
            <a:rect l="l" t="t" r="r" b="b"/>
            <a:pathLst>
              <a:path w="3746589" h="1944135" extrusionOk="0">
                <a:moveTo>
                  <a:pt x="1141526" y="972066"/>
                </a:moveTo>
                <a:cubicBezTo>
                  <a:pt x="1195700" y="972066"/>
                  <a:pt x="1239617" y="1015983"/>
                  <a:pt x="1239617" y="1070157"/>
                </a:cubicBezTo>
                <a:lnTo>
                  <a:pt x="1239617" y="1414722"/>
                </a:lnTo>
                <a:lnTo>
                  <a:pt x="1251255" y="1472367"/>
                </a:lnTo>
                <a:cubicBezTo>
                  <a:pt x="1312983" y="1618311"/>
                  <a:pt x="1457494" y="1720714"/>
                  <a:pt x="1625923" y="1720714"/>
                </a:cubicBezTo>
                <a:cubicBezTo>
                  <a:pt x="1794352" y="1720714"/>
                  <a:pt x="1938863" y="1618311"/>
                  <a:pt x="2000592" y="1472367"/>
                </a:cubicBezTo>
                <a:lnTo>
                  <a:pt x="2021646" y="1368081"/>
                </a:lnTo>
                <a:lnTo>
                  <a:pt x="2021646" y="1070157"/>
                </a:lnTo>
                <a:cubicBezTo>
                  <a:pt x="2021646" y="1015983"/>
                  <a:pt x="2065563" y="972066"/>
                  <a:pt x="2119737" y="972066"/>
                </a:cubicBezTo>
                <a:cubicBezTo>
                  <a:pt x="2173911" y="972066"/>
                  <a:pt x="2217828" y="1015983"/>
                  <a:pt x="2217828" y="1070157"/>
                </a:cubicBezTo>
                <a:lnTo>
                  <a:pt x="2217828" y="1474307"/>
                </a:lnTo>
                <a:lnTo>
                  <a:pt x="2254265" y="1541438"/>
                </a:lnTo>
                <a:cubicBezTo>
                  <a:pt x="2327338" y="1649601"/>
                  <a:pt x="2451086" y="1720714"/>
                  <a:pt x="2591443" y="1720714"/>
                </a:cubicBezTo>
                <a:lnTo>
                  <a:pt x="2614002" y="1718440"/>
                </a:lnTo>
                <a:lnTo>
                  <a:pt x="2614002" y="1718626"/>
                </a:lnTo>
                <a:lnTo>
                  <a:pt x="3746589" y="1718626"/>
                </a:lnTo>
                <a:lnTo>
                  <a:pt x="3746589" y="1944135"/>
                </a:lnTo>
                <a:lnTo>
                  <a:pt x="0" y="1944135"/>
                </a:lnTo>
                <a:lnTo>
                  <a:pt x="0" y="1699538"/>
                </a:lnTo>
                <a:lnTo>
                  <a:pt x="597524" y="1699538"/>
                </a:lnTo>
                <a:lnTo>
                  <a:pt x="647024" y="1704528"/>
                </a:lnTo>
                <a:cubicBezTo>
                  <a:pt x="815453" y="1704528"/>
                  <a:pt x="959964" y="1602125"/>
                  <a:pt x="1021692" y="1456181"/>
                </a:cubicBezTo>
                <a:lnTo>
                  <a:pt x="1043435" y="1348486"/>
                </a:lnTo>
                <a:lnTo>
                  <a:pt x="1043435" y="1070157"/>
                </a:lnTo>
                <a:cubicBezTo>
                  <a:pt x="1043435" y="1015983"/>
                  <a:pt x="1087352" y="972066"/>
                  <a:pt x="1141526" y="972066"/>
                </a:cubicBezTo>
                <a:close/>
                <a:moveTo>
                  <a:pt x="0" y="0"/>
                </a:moveTo>
                <a:lnTo>
                  <a:pt x="3746589" y="0"/>
                </a:lnTo>
                <a:lnTo>
                  <a:pt x="3746589" y="227696"/>
                </a:lnTo>
                <a:lnTo>
                  <a:pt x="3037373" y="227696"/>
                </a:lnTo>
                <a:lnTo>
                  <a:pt x="3037373" y="232084"/>
                </a:lnTo>
                <a:lnTo>
                  <a:pt x="2978270" y="238042"/>
                </a:lnTo>
                <a:cubicBezTo>
                  <a:pt x="2885625" y="257000"/>
                  <a:pt x="2804456" y="307466"/>
                  <a:pt x="2746449" y="377754"/>
                </a:cubicBezTo>
                <a:lnTo>
                  <a:pt x="2688981" y="477924"/>
                </a:lnTo>
                <a:lnTo>
                  <a:pt x="2688980" y="902574"/>
                </a:lnTo>
                <a:cubicBezTo>
                  <a:pt x="2688980" y="956748"/>
                  <a:pt x="2645063" y="1000665"/>
                  <a:pt x="2590889" y="1000665"/>
                </a:cubicBezTo>
                <a:lnTo>
                  <a:pt x="2590890" y="1000664"/>
                </a:lnTo>
                <a:cubicBezTo>
                  <a:pt x="2536716" y="1000664"/>
                  <a:pt x="2492799" y="956747"/>
                  <a:pt x="2492799" y="902573"/>
                </a:cubicBezTo>
                <a:lnTo>
                  <a:pt x="2492799" y="530136"/>
                </a:lnTo>
                <a:lnTo>
                  <a:pt x="2482300" y="478130"/>
                </a:lnTo>
                <a:cubicBezTo>
                  <a:pt x="2420571" y="332187"/>
                  <a:pt x="2276060" y="229783"/>
                  <a:pt x="2107631" y="229783"/>
                </a:cubicBezTo>
                <a:cubicBezTo>
                  <a:pt x="1939202" y="229783"/>
                  <a:pt x="1794691" y="332187"/>
                  <a:pt x="1732963" y="478130"/>
                </a:cubicBezTo>
                <a:lnTo>
                  <a:pt x="1730555" y="490055"/>
                </a:lnTo>
                <a:lnTo>
                  <a:pt x="1730554" y="902574"/>
                </a:lnTo>
                <a:cubicBezTo>
                  <a:pt x="1730554" y="956748"/>
                  <a:pt x="1686637" y="1000665"/>
                  <a:pt x="1632463" y="1000665"/>
                </a:cubicBezTo>
                <a:lnTo>
                  <a:pt x="1632464" y="1000664"/>
                </a:lnTo>
                <a:cubicBezTo>
                  <a:pt x="1578290" y="1000664"/>
                  <a:pt x="1534373" y="956747"/>
                  <a:pt x="1534373" y="902573"/>
                </a:cubicBezTo>
                <a:lnTo>
                  <a:pt x="1534373" y="559017"/>
                </a:lnTo>
                <a:lnTo>
                  <a:pt x="1518043" y="478129"/>
                </a:lnTo>
                <a:cubicBezTo>
                  <a:pt x="1456314" y="332186"/>
                  <a:pt x="1311803" y="229782"/>
                  <a:pt x="1143374" y="229782"/>
                </a:cubicBezTo>
                <a:lnTo>
                  <a:pt x="1139386" y="230184"/>
                </a:lnTo>
                <a:lnTo>
                  <a:pt x="1139386" y="223419"/>
                </a:lnTo>
                <a:lnTo>
                  <a:pt x="0" y="223419"/>
                </a:lnTo>
                <a:close/>
              </a:path>
            </a:pathLst>
          </a:custGeom>
          <a:solidFill>
            <a:srgbClr val="C00000"/>
          </a:solidFill>
          <a:ln w="38100" cap="flat" cmpd="sng">
            <a:solidFill>
              <a:srgbClr val="C00000"/>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4200"/>
              </a:spcBef>
              <a:spcAft>
                <a:spcPts val="0"/>
              </a:spcAft>
              <a:buClr>
                <a:schemeClr val="dk1"/>
              </a:buClr>
              <a:buSzPts val="3300"/>
              <a:buFont typeface="Arial"/>
              <a:buNone/>
            </a:pPr>
            <a:endParaRPr sz="3300" b="0" i="0" u="none" strike="noStrike" cap="none">
              <a:solidFill>
                <a:srgbClr val="4B4B4B"/>
              </a:solidFill>
              <a:latin typeface="Helvetica Neue"/>
              <a:ea typeface="Helvetica Neue"/>
              <a:cs typeface="Helvetica Neue"/>
              <a:sym typeface="Helvetica Neue"/>
            </a:endParaRPr>
          </a:p>
        </p:txBody>
      </p:sp>
      <p:grpSp>
        <p:nvGrpSpPr>
          <p:cNvPr id="279" name="Google Shape;279;p8"/>
          <p:cNvGrpSpPr/>
          <p:nvPr/>
        </p:nvGrpSpPr>
        <p:grpSpPr>
          <a:xfrm>
            <a:off x="9492665" y="2314791"/>
            <a:ext cx="548345" cy="792055"/>
            <a:chOff x="9971757" y="3140980"/>
            <a:chExt cx="548345" cy="792055"/>
          </a:xfrm>
        </p:grpSpPr>
        <p:cxnSp>
          <p:nvCxnSpPr>
            <p:cNvPr id="280" name="Google Shape;280;p8"/>
            <p:cNvCxnSpPr/>
            <p:nvPr/>
          </p:nvCxnSpPr>
          <p:spPr>
            <a:xfrm>
              <a:off x="10056275" y="3140980"/>
              <a:ext cx="0" cy="792055"/>
            </a:xfrm>
            <a:prstGeom prst="straightConnector1">
              <a:avLst/>
            </a:prstGeom>
            <a:noFill/>
            <a:ln w="34925" cap="flat" cmpd="sng">
              <a:solidFill>
                <a:srgbClr val="4B4B4B"/>
              </a:solidFill>
              <a:prstDash val="solid"/>
              <a:miter lim="400000"/>
              <a:headEnd type="triangle" w="med" len="med"/>
              <a:tailEnd type="triangle" w="med" len="med"/>
            </a:ln>
          </p:spPr>
        </p:cxnSp>
        <p:sp>
          <p:nvSpPr>
            <p:cNvPr id="281" name="Google Shape;281;p8"/>
            <p:cNvSpPr/>
            <p:nvPr/>
          </p:nvSpPr>
          <p:spPr>
            <a:xfrm>
              <a:off x="9971757" y="3415595"/>
              <a:ext cx="548345" cy="242824"/>
            </a:xfrm>
            <a:prstGeom prst="roundRect">
              <a:avLst>
                <a:gd name="adj" fmla="val 11551"/>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800" b="1">
                  <a:solidFill>
                    <a:schemeClr val="dk1"/>
                  </a:solidFill>
                  <a:latin typeface="arial"/>
                  <a:ea typeface="arial"/>
                  <a:cs typeface="arial"/>
                  <a:sym typeface="arial"/>
                </a:rPr>
                <a:t>d</a:t>
              </a:r>
              <a:r>
                <a:rPr lang="en" sz="1800" b="1" baseline="-25000">
                  <a:solidFill>
                    <a:schemeClr val="dk1"/>
                  </a:solidFill>
                  <a:latin typeface="arial"/>
                  <a:ea typeface="arial"/>
                  <a:cs typeface="arial"/>
                  <a:sym typeface="arial"/>
                </a:rPr>
                <a:t>1</a:t>
              </a:r>
              <a:endParaRPr/>
            </a:p>
          </p:txBody>
        </p:sp>
      </p:grpSp>
      <p:grpSp>
        <p:nvGrpSpPr>
          <p:cNvPr id="282" name="Google Shape;282;p8"/>
          <p:cNvGrpSpPr/>
          <p:nvPr/>
        </p:nvGrpSpPr>
        <p:grpSpPr>
          <a:xfrm>
            <a:off x="8127808" y="2799479"/>
            <a:ext cx="548345" cy="307367"/>
            <a:chOff x="8475403" y="3625668"/>
            <a:chExt cx="548345" cy="307367"/>
          </a:xfrm>
        </p:grpSpPr>
        <p:cxnSp>
          <p:nvCxnSpPr>
            <p:cNvPr id="283" name="Google Shape;283;p8"/>
            <p:cNvCxnSpPr/>
            <p:nvPr/>
          </p:nvCxnSpPr>
          <p:spPr>
            <a:xfrm>
              <a:off x="8475403" y="3933035"/>
              <a:ext cx="504035" cy="0"/>
            </a:xfrm>
            <a:prstGeom prst="straightConnector1">
              <a:avLst/>
            </a:prstGeom>
            <a:noFill/>
            <a:ln w="34925" cap="flat" cmpd="sng">
              <a:solidFill>
                <a:srgbClr val="4B4B4B"/>
              </a:solidFill>
              <a:prstDash val="solid"/>
              <a:miter lim="400000"/>
              <a:headEnd type="triangle" w="med" len="med"/>
              <a:tailEnd type="triangle" w="med" len="med"/>
            </a:ln>
          </p:spPr>
        </p:cxnSp>
        <p:sp>
          <p:nvSpPr>
            <p:cNvPr id="284" name="Google Shape;284;p8"/>
            <p:cNvSpPr/>
            <p:nvPr/>
          </p:nvSpPr>
          <p:spPr>
            <a:xfrm>
              <a:off x="8475403" y="3625668"/>
              <a:ext cx="548345" cy="242824"/>
            </a:xfrm>
            <a:prstGeom prst="roundRect">
              <a:avLst>
                <a:gd name="adj" fmla="val 11551"/>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800" b="1">
                  <a:solidFill>
                    <a:schemeClr val="dk1"/>
                  </a:solidFill>
                  <a:latin typeface="arial"/>
                  <a:ea typeface="arial"/>
                  <a:cs typeface="arial"/>
                  <a:sym typeface="arial"/>
                </a:rPr>
                <a:t>d</a:t>
              </a:r>
              <a:r>
                <a:rPr lang="en" sz="1800" b="1" baseline="-25000">
                  <a:solidFill>
                    <a:schemeClr val="dk1"/>
                  </a:solidFill>
                  <a:latin typeface="arial"/>
                  <a:ea typeface="arial"/>
                  <a:cs typeface="arial"/>
                  <a:sym typeface="arial"/>
                </a:rPr>
                <a:t>2</a:t>
              </a:r>
              <a:endParaRPr/>
            </a:p>
          </p:txBody>
        </p:sp>
      </p:grpSp>
      <p:sp>
        <p:nvSpPr>
          <p:cNvPr id="285" name="Google Shape;285;p8"/>
          <p:cNvSpPr/>
          <p:nvPr/>
        </p:nvSpPr>
        <p:spPr>
          <a:xfrm>
            <a:off x="3539104" y="2843338"/>
            <a:ext cx="240224" cy="236349"/>
          </a:xfrm>
          <a:prstGeom prst="rect">
            <a:avLst/>
          </a:prstGeom>
          <a:noFill/>
          <a:ln w="57150" cap="flat" cmpd="sng">
            <a:solidFill>
              <a:srgbClr val="2359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Neue"/>
              <a:ea typeface="Helvetica Neue"/>
              <a:cs typeface="Helvetica Neue"/>
              <a:sym typeface="Helvetica Neue"/>
            </a:endParaRPr>
          </a:p>
        </p:txBody>
      </p:sp>
      <p:sp>
        <p:nvSpPr>
          <p:cNvPr id="286" name="Google Shape;286;p8"/>
          <p:cNvSpPr txBox="1"/>
          <p:nvPr/>
        </p:nvSpPr>
        <p:spPr>
          <a:xfrm>
            <a:off x="6983186" y="1459473"/>
            <a:ext cx="27932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arial"/>
                <a:ea typeface="arial"/>
                <a:cs typeface="arial"/>
                <a:sym typeface="arial"/>
              </a:rPr>
              <a:t>unit cell</a:t>
            </a:r>
            <a:endParaRPr sz="1800" b="1">
              <a:solidFill>
                <a:schemeClr val="dk1"/>
              </a:solidFill>
              <a:latin typeface="arial"/>
              <a:ea typeface="arial"/>
              <a:cs typeface="arial"/>
              <a:sym typeface="arial"/>
            </a:endParaRPr>
          </a:p>
        </p:txBody>
      </p:sp>
      <p:cxnSp>
        <p:nvCxnSpPr>
          <p:cNvPr id="287" name="Google Shape;287;p8"/>
          <p:cNvCxnSpPr/>
          <p:nvPr/>
        </p:nvCxnSpPr>
        <p:spPr>
          <a:xfrm>
            <a:off x="5582653" y="3042303"/>
            <a:ext cx="1321613" cy="0"/>
          </a:xfrm>
          <a:prstGeom prst="straightConnector1">
            <a:avLst/>
          </a:prstGeom>
          <a:noFill/>
          <a:ln w="38100" cap="flat" cmpd="sng">
            <a:solidFill>
              <a:schemeClr val="accent1"/>
            </a:solidFill>
            <a:prstDash val="solid"/>
            <a:miter lim="800000"/>
            <a:headEnd type="none" w="sm" len="sm"/>
            <a:tailEnd type="triangle" w="med" len="med"/>
          </a:ln>
        </p:spPr>
      </p:cxnSp>
      <p:sp>
        <p:nvSpPr>
          <p:cNvPr id="288" name="Google Shape;288;p8"/>
          <p:cNvSpPr txBox="1"/>
          <p:nvPr/>
        </p:nvSpPr>
        <p:spPr>
          <a:xfrm>
            <a:off x="5369004" y="2658672"/>
            <a:ext cx="1697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arial"/>
                <a:ea typeface="arial"/>
                <a:cs typeface="arial"/>
                <a:sym typeface="arial"/>
              </a:rPr>
              <a:t>Incident wave</a:t>
            </a:r>
            <a:endParaRPr sz="1800" b="1">
              <a:solidFill>
                <a:schemeClr val="dk1"/>
              </a:solidFill>
              <a:latin typeface="arial"/>
              <a:ea typeface="arial"/>
              <a:cs typeface="arial"/>
              <a:sym typeface="arial"/>
            </a:endParaRPr>
          </a:p>
        </p:txBody>
      </p:sp>
      <p:cxnSp>
        <p:nvCxnSpPr>
          <p:cNvPr id="289" name="Google Shape;289;p8"/>
          <p:cNvCxnSpPr/>
          <p:nvPr/>
        </p:nvCxnSpPr>
        <p:spPr>
          <a:xfrm>
            <a:off x="10137035" y="3045255"/>
            <a:ext cx="1321613" cy="0"/>
          </a:xfrm>
          <a:prstGeom prst="straightConnector1">
            <a:avLst/>
          </a:prstGeom>
          <a:noFill/>
          <a:ln w="38100" cap="flat" cmpd="sng">
            <a:solidFill>
              <a:schemeClr val="accent1"/>
            </a:solidFill>
            <a:prstDash val="solid"/>
            <a:miter lim="800000"/>
            <a:headEnd type="none" w="sm" len="sm"/>
            <a:tailEnd type="triangle" w="med" len="med"/>
          </a:ln>
        </p:spPr>
      </p:cxnSp>
      <p:sp>
        <p:nvSpPr>
          <p:cNvPr id="290" name="Google Shape;290;p8"/>
          <p:cNvSpPr txBox="1"/>
          <p:nvPr/>
        </p:nvSpPr>
        <p:spPr>
          <a:xfrm>
            <a:off x="9908756" y="2661624"/>
            <a:ext cx="18389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arial"/>
                <a:ea typeface="arial"/>
                <a:cs typeface="arial"/>
                <a:sym typeface="arial"/>
              </a:rPr>
              <a:t>Outgoing wave</a:t>
            </a:r>
            <a:endParaRPr sz="1800" b="1">
              <a:solidFill>
                <a:schemeClr val="dk1"/>
              </a:solidFill>
              <a:latin typeface="arial"/>
              <a:ea typeface="arial"/>
              <a:cs typeface="arial"/>
              <a:sym typeface="arial"/>
            </a:endParaRPr>
          </a:p>
        </p:txBody>
      </p:sp>
      <p:cxnSp>
        <p:nvCxnSpPr>
          <p:cNvPr id="291" name="Google Shape;291;p8"/>
          <p:cNvCxnSpPr/>
          <p:nvPr/>
        </p:nvCxnSpPr>
        <p:spPr>
          <a:xfrm rot="10800000" flipH="1">
            <a:off x="6891470" y="2661624"/>
            <a:ext cx="772512" cy="388555"/>
          </a:xfrm>
          <a:prstGeom prst="straightConnector1">
            <a:avLst/>
          </a:prstGeom>
          <a:noFill/>
          <a:ln w="38100" cap="flat" cmpd="sng">
            <a:solidFill>
              <a:schemeClr val="accent1"/>
            </a:solidFill>
            <a:prstDash val="solid"/>
            <a:miter lim="800000"/>
            <a:headEnd type="none" w="sm" len="sm"/>
            <a:tailEnd type="triangle" w="med" len="med"/>
          </a:ln>
        </p:spPr>
      </p:cxnSp>
      <p:cxnSp>
        <p:nvCxnSpPr>
          <p:cNvPr id="292" name="Google Shape;292;p8"/>
          <p:cNvCxnSpPr/>
          <p:nvPr/>
        </p:nvCxnSpPr>
        <p:spPr>
          <a:xfrm>
            <a:off x="7663982" y="2658672"/>
            <a:ext cx="463826" cy="783015"/>
          </a:xfrm>
          <a:prstGeom prst="straightConnector1">
            <a:avLst/>
          </a:prstGeom>
          <a:noFill/>
          <a:ln w="38100" cap="flat" cmpd="sng">
            <a:solidFill>
              <a:schemeClr val="accent1"/>
            </a:solidFill>
            <a:prstDash val="solid"/>
            <a:miter lim="800000"/>
            <a:headEnd type="none" w="sm" len="sm"/>
            <a:tailEnd type="triangle" w="med" len="med"/>
          </a:ln>
        </p:spPr>
      </p:cxnSp>
      <p:cxnSp>
        <p:nvCxnSpPr>
          <p:cNvPr id="293" name="Google Shape;293;p8"/>
          <p:cNvCxnSpPr/>
          <p:nvPr/>
        </p:nvCxnSpPr>
        <p:spPr>
          <a:xfrm>
            <a:off x="8656976" y="2799479"/>
            <a:ext cx="456381" cy="683031"/>
          </a:xfrm>
          <a:prstGeom prst="straightConnector1">
            <a:avLst/>
          </a:prstGeom>
          <a:noFill/>
          <a:ln w="38100" cap="flat" cmpd="sng">
            <a:solidFill>
              <a:schemeClr val="accent1"/>
            </a:solidFill>
            <a:prstDash val="solid"/>
            <a:miter lim="800000"/>
            <a:headEnd type="none" w="sm" len="sm"/>
            <a:tailEnd type="triangle" w="med" len="med"/>
          </a:ln>
        </p:spPr>
      </p:cxnSp>
      <p:cxnSp>
        <p:nvCxnSpPr>
          <p:cNvPr id="294" name="Google Shape;294;p8"/>
          <p:cNvCxnSpPr/>
          <p:nvPr/>
        </p:nvCxnSpPr>
        <p:spPr>
          <a:xfrm rot="10800000" flipH="1">
            <a:off x="9113357" y="3028004"/>
            <a:ext cx="1036631" cy="452271"/>
          </a:xfrm>
          <a:prstGeom prst="straightConnector1">
            <a:avLst/>
          </a:prstGeom>
          <a:noFill/>
          <a:ln w="38100" cap="flat" cmpd="sng">
            <a:solidFill>
              <a:schemeClr val="accent1"/>
            </a:solidFill>
            <a:prstDash val="solid"/>
            <a:miter lim="800000"/>
            <a:headEnd type="none" w="sm" len="sm"/>
            <a:tailEnd type="triangle" w="med" len="med"/>
          </a:ln>
        </p:spPr>
      </p:cxnSp>
      <p:pic>
        <p:nvPicPr>
          <p:cNvPr id="295" name="Google Shape;295;p8"/>
          <p:cNvPicPr preferRelativeResize="0"/>
          <p:nvPr/>
        </p:nvPicPr>
        <p:blipFill rotWithShape="1">
          <a:blip r:embed="rId7">
            <a:alphaModFix/>
          </a:blip>
          <a:srcRect/>
          <a:stretch/>
        </p:blipFill>
        <p:spPr>
          <a:xfrm>
            <a:off x="6185831" y="5013467"/>
            <a:ext cx="655357" cy="884732"/>
          </a:xfrm>
          <a:prstGeom prst="rect">
            <a:avLst/>
          </a:prstGeom>
          <a:noFill/>
          <a:ln>
            <a:noFill/>
          </a:ln>
        </p:spPr>
      </p:pic>
      <p:cxnSp>
        <p:nvCxnSpPr>
          <p:cNvPr id="296" name="Google Shape;296;p8"/>
          <p:cNvCxnSpPr/>
          <p:nvPr/>
        </p:nvCxnSpPr>
        <p:spPr>
          <a:xfrm rot="10800000" flipH="1">
            <a:off x="6534322" y="4938739"/>
            <a:ext cx="386256" cy="1"/>
          </a:xfrm>
          <a:prstGeom prst="straightConnector1">
            <a:avLst/>
          </a:prstGeom>
          <a:noFill/>
          <a:ln w="38100" cap="flat" cmpd="sng">
            <a:solidFill>
              <a:srgbClr val="C00000"/>
            </a:solidFill>
            <a:prstDash val="solid"/>
            <a:miter lim="800000"/>
            <a:headEnd type="none" w="sm" len="sm"/>
            <a:tailEnd type="triangle" w="med" len="med"/>
          </a:ln>
        </p:spPr>
      </p:cxnSp>
      <p:cxnSp>
        <p:nvCxnSpPr>
          <p:cNvPr id="297" name="Google Shape;297;p8"/>
          <p:cNvCxnSpPr/>
          <p:nvPr/>
        </p:nvCxnSpPr>
        <p:spPr>
          <a:xfrm rot="10800000" flipH="1">
            <a:off x="9180231" y="5327189"/>
            <a:ext cx="386256" cy="1"/>
          </a:xfrm>
          <a:prstGeom prst="straightConnector1">
            <a:avLst/>
          </a:prstGeom>
          <a:noFill/>
          <a:ln w="38100" cap="flat" cmpd="sng">
            <a:solidFill>
              <a:srgbClr val="C00000"/>
            </a:solidFill>
            <a:prstDash val="solid"/>
            <a:miter lim="800000"/>
            <a:headEnd type="none" w="sm" len="sm"/>
            <a:tailEnd type="triangle" w="med" len="med"/>
          </a:ln>
        </p:spPr>
      </p:cxnSp>
      <p:sp>
        <p:nvSpPr>
          <p:cNvPr id="298" name="Google Shape;298;p8"/>
          <p:cNvSpPr txBox="1"/>
          <p:nvPr/>
        </p:nvSpPr>
        <p:spPr>
          <a:xfrm>
            <a:off x="5369004" y="4832297"/>
            <a:ext cx="1227232" cy="369332"/>
          </a:xfrm>
          <a:prstGeom prst="rect">
            <a:avLst/>
          </a:prstGeom>
          <a:blipFill rotWithShape="1">
            <a:blip r:embed="rId8">
              <a:alphaModFix/>
            </a:blip>
            <a:stretch>
              <a:fillRect t="-11665" b="-2499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299" name="Google Shape;299;p8"/>
          <p:cNvSpPr txBox="1"/>
          <p:nvPr/>
        </p:nvSpPr>
        <p:spPr>
          <a:xfrm>
            <a:off x="5369004" y="5491092"/>
            <a:ext cx="1227232" cy="369332"/>
          </a:xfrm>
          <a:prstGeom prst="rect">
            <a:avLst/>
          </a:prstGeom>
          <a:blipFill rotWithShape="1">
            <a:blip r:embed="rId9">
              <a:alphaModFix/>
            </a:blip>
            <a:stretch>
              <a:fillRect t="-11665" b="-2499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00" name="Google Shape;300;p8"/>
          <p:cNvSpPr txBox="1"/>
          <p:nvPr/>
        </p:nvSpPr>
        <p:spPr>
          <a:xfrm>
            <a:off x="9968769" y="4510881"/>
            <a:ext cx="1227232" cy="369332"/>
          </a:xfrm>
          <a:prstGeom prst="rect">
            <a:avLst/>
          </a:prstGeom>
          <a:blipFill rotWithShape="1">
            <a:blip r:embed="rId10">
              <a:alphaModFix/>
            </a:blip>
            <a:stretch>
              <a:fillRect t="-11474" b="-2295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01" name="Google Shape;301;p8"/>
          <p:cNvSpPr txBox="1"/>
          <p:nvPr/>
        </p:nvSpPr>
        <p:spPr>
          <a:xfrm>
            <a:off x="9978386" y="5745701"/>
            <a:ext cx="1227232" cy="369332"/>
          </a:xfrm>
          <a:prstGeom prst="rect">
            <a:avLst/>
          </a:prstGeom>
          <a:blipFill rotWithShape="1">
            <a:blip r:embed="rId11">
              <a:alphaModFix/>
            </a:blip>
            <a:stretch>
              <a:fillRect t="-11665" b="-2499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cxnSp>
        <p:nvCxnSpPr>
          <p:cNvPr id="302" name="Google Shape;302;p8"/>
          <p:cNvCxnSpPr/>
          <p:nvPr/>
        </p:nvCxnSpPr>
        <p:spPr>
          <a:xfrm>
            <a:off x="11714780" y="4931161"/>
            <a:ext cx="0" cy="792055"/>
          </a:xfrm>
          <a:prstGeom prst="straightConnector1">
            <a:avLst/>
          </a:prstGeom>
          <a:noFill/>
          <a:ln w="34925" cap="flat" cmpd="sng">
            <a:solidFill>
              <a:srgbClr val="C00000"/>
            </a:solidFill>
            <a:prstDash val="solid"/>
            <a:miter lim="400000"/>
            <a:headEnd type="triangle" w="med" len="med"/>
            <a:tailEnd type="triangle" w="med" len="med"/>
          </a:ln>
        </p:spPr>
      </p:cxnSp>
      <p:sp>
        <p:nvSpPr>
          <p:cNvPr id="303" name="Google Shape;303;p8"/>
          <p:cNvSpPr txBox="1"/>
          <p:nvPr/>
        </p:nvSpPr>
        <p:spPr>
          <a:xfrm>
            <a:off x="11669033" y="5125052"/>
            <a:ext cx="522967" cy="369332"/>
          </a:xfrm>
          <a:prstGeom prst="rect">
            <a:avLst/>
          </a:prstGeom>
          <a:blipFill rotWithShape="1">
            <a:blip r:embed="rId12">
              <a:alphaModFix/>
            </a:blip>
            <a:stretch>
              <a:fillRect b="-66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nodeType="withEffect">
                                  <p:stCondLst>
                                    <p:cond delay="0"/>
                                  </p:stCondLst>
                                  <p:childTnLst>
                                    <p:set>
                                      <p:cBhvr>
                                        <p:cTn id="9" dur="1" fill="hold">
                                          <p:stCondLst>
                                            <p:cond delay="0"/>
                                          </p:stCondLst>
                                        </p:cTn>
                                        <p:tgtEl>
                                          <p:spTgt spid="285"/>
                                        </p:tgtEl>
                                        <p:attrNameLst>
                                          <p:attrName>style.visibility</p:attrName>
                                        </p:attrNameLst>
                                      </p:cBhvr>
                                      <p:to>
                                        <p:strVal val="visible"/>
                                      </p:to>
                                    </p:set>
                                    <p:animEffect transition="in" filter="fade">
                                      <p:cBhvr>
                                        <p:cTn id="10" dur="500"/>
                                        <p:tgtEl>
                                          <p:spTgt spid="285"/>
                                        </p:tgtEl>
                                      </p:cBhvr>
                                    </p:animEffect>
                                  </p:childTnLst>
                                </p:cTn>
                              </p:par>
                              <p:par>
                                <p:cTn id="11" presetID="10" presetClass="entr" presetSubtype="0" fill="hold" nodeType="withEffect">
                                  <p:stCondLst>
                                    <p:cond delay="0"/>
                                  </p:stCondLst>
                                  <p:childTnLst>
                                    <p:set>
                                      <p:cBhvr>
                                        <p:cTn id="12" dur="1" fill="hold">
                                          <p:stCondLst>
                                            <p:cond delay="0"/>
                                          </p:stCondLst>
                                        </p:cTn>
                                        <p:tgtEl>
                                          <p:spTgt spid="278"/>
                                        </p:tgtEl>
                                        <p:attrNameLst>
                                          <p:attrName>style.visibility</p:attrName>
                                        </p:attrNameLst>
                                      </p:cBhvr>
                                      <p:to>
                                        <p:strVal val="visible"/>
                                      </p:to>
                                    </p:set>
                                    <p:animEffect transition="in" filter="fade">
                                      <p:cBhvr>
                                        <p:cTn id="13" dur="500"/>
                                        <p:tgtEl>
                                          <p:spTgt spid="278"/>
                                        </p:tgtEl>
                                      </p:cBhvr>
                                    </p:animEffect>
                                  </p:childTnLst>
                                </p:cTn>
                              </p:par>
                              <p:par>
                                <p:cTn id="14" presetID="10" presetClass="entr" presetSubtype="0" fill="hold" nodeType="withEffect">
                                  <p:stCondLst>
                                    <p:cond delay="0"/>
                                  </p:stCondLst>
                                  <p:childTnLst>
                                    <p:set>
                                      <p:cBhvr>
                                        <p:cTn id="15" dur="1" fill="hold">
                                          <p:stCondLst>
                                            <p:cond delay="0"/>
                                          </p:stCondLst>
                                        </p:cTn>
                                        <p:tgtEl>
                                          <p:spTgt spid="286"/>
                                        </p:tgtEl>
                                        <p:attrNameLst>
                                          <p:attrName>style.visibility</p:attrName>
                                        </p:attrNameLst>
                                      </p:cBhvr>
                                      <p:to>
                                        <p:strVal val="visible"/>
                                      </p:to>
                                    </p:set>
                                    <p:animEffect transition="in" filter="fade">
                                      <p:cBhvr>
                                        <p:cTn id="16" dur="500"/>
                                        <p:tgtEl>
                                          <p:spTgt spid="286"/>
                                        </p:tgtEl>
                                      </p:cBhvr>
                                    </p:animEffec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500"/>
                                        <p:tgtEl>
                                          <p:spTgt spid="279"/>
                                        </p:tgtEl>
                                      </p:cBhvr>
                                    </p:animEffect>
                                  </p:childTnLst>
                                </p:cTn>
                              </p:par>
                              <p:par>
                                <p:cTn id="20" presetID="10" presetClass="entr" presetSubtype="0" fill="hold" nodeType="withEffect">
                                  <p:stCondLst>
                                    <p:cond delay="0"/>
                                  </p:stCondLst>
                                  <p:childTnLst>
                                    <p:set>
                                      <p:cBhvr>
                                        <p:cTn id="21" dur="1" fill="hold">
                                          <p:stCondLst>
                                            <p:cond delay="0"/>
                                          </p:stCondLst>
                                        </p:cTn>
                                        <p:tgtEl>
                                          <p:spTgt spid="282"/>
                                        </p:tgtEl>
                                        <p:attrNameLst>
                                          <p:attrName>style.visibility</p:attrName>
                                        </p:attrNameLst>
                                      </p:cBhvr>
                                      <p:to>
                                        <p:strVal val="visible"/>
                                      </p:to>
                                    </p:set>
                                    <p:animEffect transition="in" filter="fade">
                                      <p:cBhvr>
                                        <p:cTn id="22" dur="500"/>
                                        <p:tgtEl>
                                          <p:spTgt spid="2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7"/>
                                        </p:tgtEl>
                                        <p:attrNameLst>
                                          <p:attrName>style.visibility</p:attrName>
                                        </p:attrNameLst>
                                      </p:cBhvr>
                                      <p:to>
                                        <p:strVal val="visible"/>
                                      </p:to>
                                    </p:set>
                                    <p:animEffect transition="in" filter="fade">
                                      <p:cBhvr>
                                        <p:cTn id="27" dur="500"/>
                                        <p:tgtEl>
                                          <p:spTgt spid="287"/>
                                        </p:tgtEl>
                                      </p:cBhvr>
                                    </p:animEffect>
                                  </p:childTnLst>
                                </p:cTn>
                              </p:par>
                              <p:par>
                                <p:cTn id="28" presetID="10" presetClass="entr" presetSubtype="0" fill="hold" nodeType="withEffect">
                                  <p:stCondLst>
                                    <p:cond delay="0"/>
                                  </p:stCondLst>
                                  <p:childTnLst>
                                    <p:set>
                                      <p:cBhvr>
                                        <p:cTn id="29" dur="1" fill="hold">
                                          <p:stCondLst>
                                            <p:cond delay="0"/>
                                          </p:stCondLst>
                                        </p:cTn>
                                        <p:tgtEl>
                                          <p:spTgt spid="288"/>
                                        </p:tgtEl>
                                        <p:attrNameLst>
                                          <p:attrName>style.visibility</p:attrName>
                                        </p:attrNameLst>
                                      </p:cBhvr>
                                      <p:to>
                                        <p:strVal val="visible"/>
                                      </p:to>
                                    </p:set>
                                    <p:animEffect transition="in" filter="fade">
                                      <p:cBhvr>
                                        <p:cTn id="30" dur="500"/>
                                        <p:tgtEl>
                                          <p:spTgt spid="288"/>
                                        </p:tgtEl>
                                      </p:cBhvr>
                                    </p:animEffect>
                                  </p:childTnLst>
                                </p:cTn>
                              </p:par>
                              <p:par>
                                <p:cTn id="31" presetID="10" presetClass="entr" presetSubtype="0" fill="hold" nodeType="withEffect">
                                  <p:stCondLst>
                                    <p:cond delay="0"/>
                                  </p:stCondLst>
                                  <p:childTnLst>
                                    <p:set>
                                      <p:cBhvr>
                                        <p:cTn id="32" dur="1" fill="hold">
                                          <p:stCondLst>
                                            <p:cond delay="0"/>
                                          </p:stCondLst>
                                        </p:cTn>
                                        <p:tgtEl>
                                          <p:spTgt spid="291"/>
                                        </p:tgtEl>
                                        <p:attrNameLst>
                                          <p:attrName>style.visibility</p:attrName>
                                        </p:attrNameLst>
                                      </p:cBhvr>
                                      <p:to>
                                        <p:strVal val="visible"/>
                                      </p:to>
                                    </p:set>
                                    <p:animEffect transition="in" filter="fade">
                                      <p:cBhvr>
                                        <p:cTn id="33" dur="500"/>
                                        <p:tgtEl>
                                          <p:spTgt spid="291"/>
                                        </p:tgtEl>
                                      </p:cBhvr>
                                    </p:animEffect>
                                  </p:childTnLst>
                                </p:cTn>
                              </p:par>
                              <p:par>
                                <p:cTn id="34" presetID="10" presetClass="entr" presetSubtype="0" fill="hold" nodeType="withEffect">
                                  <p:stCondLst>
                                    <p:cond delay="0"/>
                                  </p:stCondLst>
                                  <p:childTnLst>
                                    <p:set>
                                      <p:cBhvr>
                                        <p:cTn id="35" dur="1" fill="hold">
                                          <p:stCondLst>
                                            <p:cond delay="0"/>
                                          </p:stCondLst>
                                        </p:cTn>
                                        <p:tgtEl>
                                          <p:spTgt spid="292"/>
                                        </p:tgtEl>
                                        <p:attrNameLst>
                                          <p:attrName>style.visibility</p:attrName>
                                        </p:attrNameLst>
                                      </p:cBhvr>
                                      <p:to>
                                        <p:strVal val="visible"/>
                                      </p:to>
                                    </p:set>
                                    <p:animEffect transition="in" filter="fade">
                                      <p:cBhvr>
                                        <p:cTn id="36" dur="500"/>
                                        <p:tgtEl>
                                          <p:spTgt spid="292"/>
                                        </p:tgtEl>
                                      </p:cBhvr>
                                    </p:animEffect>
                                  </p:childTnLst>
                                </p:cTn>
                              </p:par>
                              <p:par>
                                <p:cTn id="37" presetID="10" presetClass="entr" presetSubtype="0" fill="hold" nodeType="withEffect">
                                  <p:stCondLst>
                                    <p:cond delay="0"/>
                                  </p:stCondLst>
                                  <p:childTnLst>
                                    <p:set>
                                      <p:cBhvr>
                                        <p:cTn id="38" dur="1" fill="hold">
                                          <p:stCondLst>
                                            <p:cond delay="0"/>
                                          </p:stCondLst>
                                        </p:cTn>
                                        <p:tgtEl>
                                          <p:spTgt spid="274"/>
                                        </p:tgtEl>
                                        <p:attrNameLst>
                                          <p:attrName>style.visibility</p:attrName>
                                        </p:attrNameLst>
                                      </p:cBhvr>
                                      <p:to>
                                        <p:strVal val="visible"/>
                                      </p:to>
                                    </p:set>
                                    <p:animEffect transition="in" filter="fade">
                                      <p:cBhvr>
                                        <p:cTn id="39" dur="500"/>
                                        <p:tgtEl>
                                          <p:spTgt spid="274"/>
                                        </p:tgtEl>
                                      </p:cBhvr>
                                    </p:animEffect>
                                  </p:childTnLst>
                                </p:cTn>
                              </p:par>
                              <p:par>
                                <p:cTn id="40" presetID="10" presetClass="entr" presetSubtype="0" fill="hold" nodeType="withEffect">
                                  <p:stCondLst>
                                    <p:cond delay="0"/>
                                  </p:stCondLst>
                                  <p:childTnLst>
                                    <p:set>
                                      <p:cBhvr>
                                        <p:cTn id="41" dur="1" fill="hold">
                                          <p:stCondLst>
                                            <p:cond delay="0"/>
                                          </p:stCondLst>
                                        </p:cTn>
                                        <p:tgtEl>
                                          <p:spTgt spid="293"/>
                                        </p:tgtEl>
                                        <p:attrNameLst>
                                          <p:attrName>style.visibility</p:attrName>
                                        </p:attrNameLst>
                                      </p:cBhvr>
                                      <p:to>
                                        <p:strVal val="visible"/>
                                      </p:to>
                                    </p:set>
                                    <p:animEffect transition="in" filter="fade">
                                      <p:cBhvr>
                                        <p:cTn id="42" dur="500"/>
                                        <p:tgtEl>
                                          <p:spTgt spid="293"/>
                                        </p:tgtEl>
                                      </p:cBhvr>
                                    </p:animEffect>
                                  </p:childTnLst>
                                </p:cTn>
                              </p:par>
                              <p:par>
                                <p:cTn id="43" presetID="10" presetClass="entr" presetSubtype="0" fill="hold" nodeType="withEffect">
                                  <p:stCondLst>
                                    <p:cond delay="0"/>
                                  </p:stCondLst>
                                  <p:childTnLst>
                                    <p:set>
                                      <p:cBhvr>
                                        <p:cTn id="44" dur="1" fill="hold">
                                          <p:stCondLst>
                                            <p:cond delay="0"/>
                                          </p:stCondLst>
                                        </p:cTn>
                                        <p:tgtEl>
                                          <p:spTgt spid="294"/>
                                        </p:tgtEl>
                                        <p:attrNameLst>
                                          <p:attrName>style.visibility</p:attrName>
                                        </p:attrNameLst>
                                      </p:cBhvr>
                                      <p:to>
                                        <p:strVal val="visible"/>
                                      </p:to>
                                    </p:set>
                                    <p:animEffect transition="in" filter="fade">
                                      <p:cBhvr>
                                        <p:cTn id="45" dur="500"/>
                                        <p:tgtEl>
                                          <p:spTgt spid="294"/>
                                        </p:tgtEl>
                                      </p:cBhvr>
                                    </p:animEffect>
                                  </p:childTnLst>
                                </p:cTn>
                              </p:par>
                              <p:par>
                                <p:cTn id="46" presetID="10" presetClass="entr" presetSubtype="0" fill="hold" nodeType="withEffect">
                                  <p:stCondLst>
                                    <p:cond delay="0"/>
                                  </p:stCondLst>
                                  <p:childTnLst>
                                    <p:set>
                                      <p:cBhvr>
                                        <p:cTn id="47" dur="1" fill="hold">
                                          <p:stCondLst>
                                            <p:cond delay="0"/>
                                          </p:stCondLst>
                                        </p:cTn>
                                        <p:tgtEl>
                                          <p:spTgt spid="289"/>
                                        </p:tgtEl>
                                        <p:attrNameLst>
                                          <p:attrName>style.visibility</p:attrName>
                                        </p:attrNameLst>
                                      </p:cBhvr>
                                      <p:to>
                                        <p:strVal val="visible"/>
                                      </p:to>
                                    </p:set>
                                    <p:animEffect transition="in" filter="fade">
                                      <p:cBhvr>
                                        <p:cTn id="48" dur="500"/>
                                        <p:tgtEl>
                                          <p:spTgt spid="289"/>
                                        </p:tgtEl>
                                      </p:cBhvr>
                                    </p:animEffect>
                                  </p:childTnLst>
                                </p:cTn>
                              </p:par>
                              <p:par>
                                <p:cTn id="49" presetID="10" presetClass="entr" presetSubtype="0" fill="hold" nodeType="withEffect">
                                  <p:stCondLst>
                                    <p:cond delay="0"/>
                                  </p:stCondLst>
                                  <p:childTnLst>
                                    <p:set>
                                      <p:cBhvr>
                                        <p:cTn id="50" dur="1" fill="hold">
                                          <p:stCondLst>
                                            <p:cond delay="0"/>
                                          </p:stCondLst>
                                        </p:cTn>
                                        <p:tgtEl>
                                          <p:spTgt spid="290"/>
                                        </p:tgtEl>
                                        <p:attrNameLst>
                                          <p:attrName>style.visibility</p:attrName>
                                        </p:attrNameLst>
                                      </p:cBhvr>
                                      <p:to>
                                        <p:strVal val="visible"/>
                                      </p:to>
                                    </p:set>
                                    <p:animEffect transition="in" filter="fade">
                                      <p:cBhvr>
                                        <p:cTn id="51" dur="500"/>
                                        <p:tgtEl>
                                          <p:spTgt spid="29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8"/>
                                        </p:tgtEl>
                                        <p:attrNameLst>
                                          <p:attrName>style.visibility</p:attrName>
                                        </p:attrNameLst>
                                      </p:cBhvr>
                                      <p:to>
                                        <p:strVal val="visible"/>
                                      </p:to>
                                    </p:set>
                                    <p:animEffect transition="in" filter="fade">
                                      <p:cBhvr>
                                        <p:cTn id="56" dur="500"/>
                                        <p:tgtEl>
                                          <p:spTgt spid="268"/>
                                        </p:tgtEl>
                                      </p:cBhvr>
                                    </p:animEffect>
                                  </p:childTnLst>
                                </p:cTn>
                              </p:par>
                              <p:par>
                                <p:cTn id="57" presetID="10" presetClass="entr" presetSubtype="0" fill="hold" nodeType="withEffect">
                                  <p:stCondLst>
                                    <p:cond delay="0"/>
                                  </p:stCondLst>
                                  <p:childTnLst>
                                    <p:set>
                                      <p:cBhvr>
                                        <p:cTn id="58" dur="1" fill="hold">
                                          <p:stCondLst>
                                            <p:cond delay="0"/>
                                          </p:stCondLst>
                                        </p:cTn>
                                        <p:tgtEl>
                                          <p:spTgt spid="269"/>
                                        </p:tgtEl>
                                        <p:attrNameLst>
                                          <p:attrName>style.visibility</p:attrName>
                                        </p:attrNameLst>
                                      </p:cBhvr>
                                      <p:to>
                                        <p:strVal val="visible"/>
                                      </p:to>
                                    </p:set>
                                    <p:animEffect transition="in" filter="fade">
                                      <p:cBhvr>
                                        <p:cTn id="59" dur="500"/>
                                        <p:tgtEl>
                                          <p:spTgt spid="269"/>
                                        </p:tgtEl>
                                      </p:cBhvr>
                                    </p:animEffect>
                                  </p:childTnLst>
                                </p:cTn>
                              </p:par>
                              <p:par>
                                <p:cTn id="60" presetID="10" presetClass="entr" presetSubtype="0" fill="hold" nodeType="withEffect">
                                  <p:stCondLst>
                                    <p:cond delay="0"/>
                                  </p:stCondLst>
                                  <p:childTnLst>
                                    <p:set>
                                      <p:cBhvr>
                                        <p:cTn id="61" dur="1" fill="hold">
                                          <p:stCondLst>
                                            <p:cond delay="0"/>
                                          </p:stCondLst>
                                        </p:cTn>
                                        <p:tgtEl>
                                          <p:spTgt spid="295"/>
                                        </p:tgtEl>
                                        <p:attrNameLst>
                                          <p:attrName>style.visibility</p:attrName>
                                        </p:attrNameLst>
                                      </p:cBhvr>
                                      <p:to>
                                        <p:strVal val="visible"/>
                                      </p:to>
                                    </p:set>
                                    <p:animEffect transition="in" filter="fade">
                                      <p:cBhvr>
                                        <p:cTn id="62" dur="500"/>
                                        <p:tgtEl>
                                          <p:spTgt spid="295"/>
                                        </p:tgtEl>
                                      </p:cBhvr>
                                    </p:animEffect>
                                  </p:childTnLst>
                                </p:cTn>
                              </p:par>
                              <p:par>
                                <p:cTn id="63" presetID="10" presetClass="entr" presetSubtype="0" fill="hold" nodeType="withEffect">
                                  <p:stCondLst>
                                    <p:cond delay="0"/>
                                  </p:stCondLst>
                                  <p:childTnLst>
                                    <p:set>
                                      <p:cBhvr>
                                        <p:cTn id="64" dur="1" fill="hold">
                                          <p:stCondLst>
                                            <p:cond delay="0"/>
                                          </p:stCondLst>
                                        </p:cTn>
                                        <p:tgtEl>
                                          <p:spTgt spid="296"/>
                                        </p:tgtEl>
                                        <p:attrNameLst>
                                          <p:attrName>style.visibility</p:attrName>
                                        </p:attrNameLst>
                                      </p:cBhvr>
                                      <p:to>
                                        <p:strVal val="visible"/>
                                      </p:to>
                                    </p:set>
                                    <p:animEffect transition="in" filter="fade">
                                      <p:cBhvr>
                                        <p:cTn id="65" dur="500"/>
                                        <p:tgtEl>
                                          <p:spTgt spid="296"/>
                                        </p:tgtEl>
                                      </p:cBhvr>
                                    </p:animEffect>
                                  </p:childTnLst>
                                </p:cTn>
                              </p:par>
                              <p:par>
                                <p:cTn id="66" presetID="10" presetClass="entr" presetSubtype="0" fill="hold" nodeType="withEffect">
                                  <p:stCondLst>
                                    <p:cond delay="0"/>
                                  </p:stCondLst>
                                  <p:childTnLst>
                                    <p:set>
                                      <p:cBhvr>
                                        <p:cTn id="67" dur="1" fill="hold">
                                          <p:stCondLst>
                                            <p:cond delay="0"/>
                                          </p:stCondLst>
                                        </p:cTn>
                                        <p:tgtEl>
                                          <p:spTgt spid="298"/>
                                        </p:tgtEl>
                                        <p:attrNameLst>
                                          <p:attrName>style.visibility</p:attrName>
                                        </p:attrNameLst>
                                      </p:cBhvr>
                                      <p:to>
                                        <p:strVal val="visible"/>
                                      </p:to>
                                    </p:set>
                                    <p:animEffect transition="in" filter="fade">
                                      <p:cBhvr>
                                        <p:cTn id="68" dur="500"/>
                                        <p:tgtEl>
                                          <p:spTgt spid="298"/>
                                        </p:tgtEl>
                                      </p:cBhvr>
                                    </p:animEffect>
                                  </p:childTnLst>
                                </p:cTn>
                              </p:par>
                              <p:par>
                                <p:cTn id="69" presetID="10" presetClass="entr" presetSubtype="0" fill="hold" nodeType="withEffect">
                                  <p:stCondLst>
                                    <p:cond delay="0"/>
                                  </p:stCondLst>
                                  <p:childTnLst>
                                    <p:set>
                                      <p:cBhvr>
                                        <p:cTn id="70" dur="1" fill="hold">
                                          <p:stCondLst>
                                            <p:cond delay="0"/>
                                          </p:stCondLst>
                                        </p:cTn>
                                        <p:tgtEl>
                                          <p:spTgt spid="299"/>
                                        </p:tgtEl>
                                        <p:attrNameLst>
                                          <p:attrName>style.visibility</p:attrName>
                                        </p:attrNameLst>
                                      </p:cBhvr>
                                      <p:to>
                                        <p:strVal val="visible"/>
                                      </p:to>
                                    </p:set>
                                    <p:animEffect transition="in" filter="fade">
                                      <p:cBhvr>
                                        <p:cTn id="71" dur="500"/>
                                        <p:tgtEl>
                                          <p:spTgt spid="29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72"/>
                                        </p:tgtEl>
                                        <p:attrNameLst>
                                          <p:attrName>style.visibility</p:attrName>
                                        </p:attrNameLst>
                                      </p:cBhvr>
                                      <p:to>
                                        <p:strVal val="visible"/>
                                      </p:to>
                                    </p:set>
                                    <p:animEffect transition="in" filter="fade">
                                      <p:cBhvr>
                                        <p:cTn id="76" dur="500"/>
                                        <p:tgtEl>
                                          <p:spTgt spid="272"/>
                                        </p:tgtEl>
                                      </p:cBhvr>
                                    </p:animEffect>
                                  </p:childTnLst>
                                </p:cTn>
                              </p:par>
                              <p:par>
                                <p:cTn id="77" presetID="10" presetClass="entr" presetSubtype="0" fill="hold" nodeType="withEffect">
                                  <p:stCondLst>
                                    <p:cond delay="0"/>
                                  </p:stCondLst>
                                  <p:childTnLst>
                                    <p:set>
                                      <p:cBhvr>
                                        <p:cTn id="78" dur="1" fill="hold">
                                          <p:stCondLst>
                                            <p:cond delay="0"/>
                                          </p:stCondLst>
                                        </p:cTn>
                                        <p:tgtEl>
                                          <p:spTgt spid="273"/>
                                        </p:tgtEl>
                                        <p:attrNameLst>
                                          <p:attrName>style.visibility</p:attrName>
                                        </p:attrNameLst>
                                      </p:cBhvr>
                                      <p:to>
                                        <p:strVal val="visible"/>
                                      </p:to>
                                    </p:set>
                                    <p:animEffect transition="in" filter="fade">
                                      <p:cBhvr>
                                        <p:cTn id="79" dur="500"/>
                                        <p:tgtEl>
                                          <p:spTgt spid="273"/>
                                        </p:tgtEl>
                                      </p:cBhvr>
                                    </p:animEffect>
                                  </p:childTnLst>
                                </p:cTn>
                              </p:par>
                              <p:par>
                                <p:cTn id="80" presetID="10" presetClass="entr" presetSubtype="0" fill="hold" nodeType="withEffect">
                                  <p:stCondLst>
                                    <p:cond delay="0"/>
                                  </p:stCondLst>
                                  <p:childTnLst>
                                    <p:set>
                                      <p:cBhvr>
                                        <p:cTn id="81" dur="1" fill="hold">
                                          <p:stCondLst>
                                            <p:cond delay="0"/>
                                          </p:stCondLst>
                                        </p:cTn>
                                        <p:tgtEl>
                                          <p:spTgt spid="297"/>
                                        </p:tgtEl>
                                        <p:attrNameLst>
                                          <p:attrName>style.visibility</p:attrName>
                                        </p:attrNameLst>
                                      </p:cBhvr>
                                      <p:to>
                                        <p:strVal val="visible"/>
                                      </p:to>
                                    </p:set>
                                    <p:animEffect transition="in" filter="fade">
                                      <p:cBhvr>
                                        <p:cTn id="82" dur="500"/>
                                        <p:tgtEl>
                                          <p:spTgt spid="297"/>
                                        </p:tgtEl>
                                      </p:cBhvr>
                                    </p:animEffect>
                                  </p:childTnLst>
                                </p:cTn>
                              </p:par>
                              <p:par>
                                <p:cTn id="83" presetID="10" presetClass="entr" presetSubtype="0" fill="hold" nodeType="withEffect">
                                  <p:stCondLst>
                                    <p:cond delay="0"/>
                                  </p:stCondLst>
                                  <p:childTnLst>
                                    <p:set>
                                      <p:cBhvr>
                                        <p:cTn id="84" dur="1" fill="hold">
                                          <p:stCondLst>
                                            <p:cond delay="0"/>
                                          </p:stCondLst>
                                        </p:cTn>
                                        <p:tgtEl>
                                          <p:spTgt spid="300"/>
                                        </p:tgtEl>
                                        <p:attrNameLst>
                                          <p:attrName>style.visibility</p:attrName>
                                        </p:attrNameLst>
                                      </p:cBhvr>
                                      <p:to>
                                        <p:strVal val="visible"/>
                                      </p:to>
                                    </p:set>
                                    <p:animEffect transition="in" filter="fade">
                                      <p:cBhvr>
                                        <p:cTn id="85" dur="500"/>
                                        <p:tgtEl>
                                          <p:spTgt spid="300"/>
                                        </p:tgtEl>
                                      </p:cBhvr>
                                    </p:animEffect>
                                  </p:childTnLst>
                                </p:cTn>
                              </p:par>
                              <p:par>
                                <p:cTn id="86" presetID="10" presetClass="entr" presetSubtype="0" fill="hold" nodeType="withEffect">
                                  <p:stCondLst>
                                    <p:cond delay="0"/>
                                  </p:stCondLst>
                                  <p:childTnLst>
                                    <p:set>
                                      <p:cBhvr>
                                        <p:cTn id="87" dur="1" fill="hold">
                                          <p:stCondLst>
                                            <p:cond delay="0"/>
                                          </p:stCondLst>
                                        </p:cTn>
                                        <p:tgtEl>
                                          <p:spTgt spid="301"/>
                                        </p:tgtEl>
                                        <p:attrNameLst>
                                          <p:attrName>style.visibility</p:attrName>
                                        </p:attrNameLst>
                                      </p:cBhvr>
                                      <p:to>
                                        <p:strVal val="visible"/>
                                      </p:to>
                                    </p:set>
                                    <p:animEffect transition="in" filter="fade">
                                      <p:cBhvr>
                                        <p:cTn id="88" dur="500"/>
                                        <p:tgtEl>
                                          <p:spTgt spid="301"/>
                                        </p:tgtEl>
                                      </p:cBhvr>
                                    </p:animEffect>
                                  </p:childTnLst>
                                </p:cTn>
                              </p:par>
                              <p:par>
                                <p:cTn id="89" presetID="10" presetClass="entr" presetSubtype="0" fill="hold" nodeType="withEffect">
                                  <p:stCondLst>
                                    <p:cond delay="0"/>
                                  </p:stCondLst>
                                  <p:childTnLst>
                                    <p:set>
                                      <p:cBhvr>
                                        <p:cTn id="90" dur="1" fill="hold">
                                          <p:stCondLst>
                                            <p:cond delay="0"/>
                                          </p:stCondLst>
                                        </p:cTn>
                                        <p:tgtEl>
                                          <p:spTgt spid="302"/>
                                        </p:tgtEl>
                                        <p:attrNameLst>
                                          <p:attrName>style.visibility</p:attrName>
                                        </p:attrNameLst>
                                      </p:cBhvr>
                                      <p:to>
                                        <p:strVal val="visible"/>
                                      </p:to>
                                    </p:set>
                                    <p:animEffect transition="in" filter="fade">
                                      <p:cBhvr>
                                        <p:cTn id="91" dur="500"/>
                                        <p:tgtEl>
                                          <p:spTgt spid="302"/>
                                        </p:tgtEl>
                                      </p:cBhvr>
                                    </p:animEffect>
                                  </p:childTnLst>
                                </p:cTn>
                              </p:par>
                              <p:par>
                                <p:cTn id="92" presetID="10" presetClass="entr" presetSubtype="0" fill="hold" nodeType="withEffect">
                                  <p:stCondLst>
                                    <p:cond delay="0"/>
                                  </p:stCondLst>
                                  <p:childTnLst>
                                    <p:set>
                                      <p:cBhvr>
                                        <p:cTn id="93" dur="1" fill="hold">
                                          <p:stCondLst>
                                            <p:cond delay="0"/>
                                          </p:stCondLst>
                                        </p:cTn>
                                        <p:tgtEl>
                                          <p:spTgt spid="303"/>
                                        </p:tgtEl>
                                        <p:attrNameLst>
                                          <p:attrName>style.visibility</p:attrName>
                                        </p:attrNameLst>
                                      </p:cBhvr>
                                      <p:to>
                                        <p:strVal val="visible"/>
                                      </p:to>
                                    </p:set>
                                    <p:animEffect transition="in" filter="fade">
                                      <p:cBhvr>
                                        <p:cTn id="94"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9"/>
          <p:cNvSpPr/>
          <p:nvPr/>
        </p:nvSpPr>
        <p:spPr>
          <a:xfrm>
            <a:off x="0" y="0"/>
            <a:ext cx="12192000" cy="914400"/>
          </a:xfrm>
          <a:prstGeom prst="rect">
            <a:avLst/>
          </a:prstGeom>
          <a:solidFill>
            <a:srgbClr val="4454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en" sz="3200" b="1">
                <a:solidFill>
                  <a:schemeClr val="lt1"/>
                </a:solidFill>
                <a:latin typeface="Arial"/>
                <a:ea typeface="Arial"/>
                <a:cs typeface="Arial"/>
                <a:sym typeface="Arial"/>
              </a:rPr>
              <a:t>More Powerful and Diverse Beamforming Capabilities</a:t>
            </a:r>
            <a:endParaRPr sz="3200" b="1">
              <a:solidFill>
                <a:schemeClr val="lt1"/>
              </a:solidFill>
              <a:latin typeface="Arial"/>
              <a:ea typeface="Arial"/>
              <a:cs typeface="Arial"/>
              <a:sym typeface="Arial"/>
            </a:endParaRPr>
          </a:p>
        </p:txBody>
      </p:sp>
      <p:pic>
        <p:nvPicPr>
          <p:cNvPr id="310" name="Google Shape;310;p9"/>
          <p:cNvPicPr preferRelativeResize="0"/>
          <p:nvPr/>
        </p:nvPicPr>
        <p:blipFill rotWithShape="1">
          <a:blip r:embed="rId3">
            <a:alphaModFix/>
          </a:blip>
          <a:srcRect/>
          <a:stretch/>
        </p:blipFill>
        <p:spPr>
          <a:xfrm>
            <a:off x="854086" y="1758533"/>
            <a:ext cx="10483828" cy="3172548"/>
          </a:xfrm>
          <a:prstGeom prst="rect">
            <a:avLst/>
          </a:prstGeom>
          <a:noFill/>
          <a:ln>
            <a:noFill/>
          </a:ln>
        </p:spPr>
      </p:pic>
      <p:sp>
        <p:nvSpPr>
          <p:cNvPr id="311" name="Google Shape;311;p9"/>
          <p:cNvSpPr txBox="1"/>
          <p:nvPr/>
        </p:nvSpPr>
        <p:spPr>
          <a:xfrm>
            <a:off x="1411530" y="5034154"/>
            <a:ext cx="26266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a:solidFill>
                  <a:schemeClr val="dk1"/>
                </a:solidFill>
                <a:latin typeface="Helvetica Neue"/>
                <a:ea typeface="Helvetica Neue"/>
                <a:cs typeface="Helvetica Neue"/>
                <a:sym typeface="Helvetica Neue"/>
              </a:rPr>
              <a:t>6spk, 4mic</a:t>
            </a:r>
            <a:endParaRPr sz="2800">
              <a:solidFill>
                <a:schemeClr val="dk1"/>
              </a:solidFill>
              <a:latin typeface="Helvetica Neue"/>
              <a:ea typeface="Helvetica Neue"/>
              <a:cs typeface="Helvetica Neue"/>
              <a:sym typeface="Helvetica Neue"/>
            </a:endParaRPr>
          </a:p>
        </p:txBody>
      </p:sp>
      <p:sp>
        <p:nvSpPr>
          <p:cNvPr id="312" name="Google Shape;312;p9"/>
          <p:cNvSpPr txBox="1"/>
          <p:nvPr/>
        </p:nvSpPr>
        <p:spPr>
          <a:xfrm>
            <a:off x="4717844" y="5034154"/>
            <a:ext cx="2382203" cy="523220"/>
          </a:xfrm>
          <a:prstGeom prst="rect">
            <a:avLst/>
          </a:prstGeom>
          <a:blipFill rotWithShape="1">
            <a:blip r:embed="rId4">
              <a:alphaModFix/>
            </a:blip>
            <a:stretch>
              <a:fillRect l="-5290" t="-11903" b="-333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13" name="Google Shape;313;p9"/>
          <p:cNvSpPr txBox="1"/>
          <p:nvPr/>
        </p:nvSpPr>
        <p:spPr>
          <a:xfrm>
            <a:off x="8089042" y="5018233"/>
            <a:ext cx="2626688" cy="523220"/>
          </a:xfrm>
          <a:prstGeom prst="rect">
            <a:avLst/>
          </a:prstGeom>
          <a:blipFill rotWithShape="1">
            <a:blip r:embed="rId5">
              <a:alphaModFix/>
            </a:blip>
            <a:stretch>
              <a:fillRect l="-4807" t="-14285" b="-3095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314" name="Google Shape;314;p9"/>
          <p:cNvSpPr txBox="1"/>
          <p:nvPr/>
        </p:nvSpPr>
        <p:spPr>
          <a:xfrm>
            <a:off x="1768473" y="1338876"/>
            <a:ext cx="260630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200">
                <a:solidFill>
                  <a:schemeClr val="dk1"/>
                </a:solidFill>
                <a:latin typeface="Helvetica Neue"/>
                <a:ea typeface="Helvetica Neue"/>
                <a:cs typeface="Helvetica Neue"/>
                <a:sym typeface="Helvetica Neue"/>
              </a:rPr>
              <a:t>azimuth</a:t>
            </a:r>
            <a:endParaRPr sz="3200">
              <a:solidFill>
                <a:schemeClr val="dk1"/>
              </a:solidFill>
              <a:latin typeface="Arial"/>
              <a:ea typeface="Arial"/>
              <a:cs typeface="Arial"/>
              <a:sym typeface="Arial"/>
            </a:endParaRPr>
          </a:p>
        </p:txBody>
      </p:sp>
      <p:sp>
        <p:nvSpPr>
          <p:cNvPr id="315" name="Google Shape;315;p9"/>
          <p:cNvSpPr txBox="1"/>
          <p:nvPr/>
        </p:nvSpPr>
        <p:spPr>
          <a:xfrm rot="-5400000">
            <a:off x="-253898" y="3088277"/>
            <a:ext cx="181048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200">
                <a:solidFill>
                  <a:schemeClr val="dk1"/>
                </a:solidFill>
                <a:latin typeface="Helvetica Neue"/>
                <a:ea typeface="Helvetica Neue"/>
                <a:cs typeface="Helvetica Neue"/>
                <a:sym typeface="Helvetica Neue"/>
              </a:rPr>
              <a:t>elevation</a:t>
            </a:r>
            <a:endParaRPr sz="3200">
              <a:solidFill>
                <a:schemeClr val="dk1"/>
              </a:solidFill>
              <a:latin typeface="Helvetica Neue"/>
              <a:ea typeface="Helvetica Neue"/>
              <a:cs typeface="Helvetica Neue"/>
              <a:sym typeface="Helvetica Neue"/>
            </a:endParaRPr>
          </a:p>
        </p:txBody>
      </p:sp>
      <p:sp>
        <p:nvSpPr>
          <p:cNvPr id="316" name="Google Shape;316;p9"/>
          <p:cNvSpPr txBox="1"/>
          <p:nvPr/>
        </p:nvSpPr>
        <p:spPr>
          <a:xfrm>
            <a:off x="2597844" y="5782878"/>
            <a:ext cx="69963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3200">
                <a:solidFill>
                  <a:schemeClr val="dk1"/>
                </a:solidFill>
                <a:latin typeface="Helvetica Neue"/>
                <a:ea typeface="Helvetica Neue"/>
                <a:cs typeface="Helvetica Neue"/>
                <a:sym typeface="Helvetica Neue"/>
              </a:rPr>
              <a:t>Sound field distribution in space</a:t>
            </a:r>
            <a:endParaRPr sz="3200">
              <a:solidFill>
                <a:schemeClr val="dk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1488</TotalTime>
  <Words>2727</Words>
  <Application>Microsoft Macintosh PowerPoint</Application>
  <PresentationFormat>宽屏</PresentationFormat>
  <Paragraphs>247</Paragraphs>
  <Slides>27</Slides>
  <Notes>27</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Arial</vt:lpstr>
      <vt:lpstr>Wingdings</vt:lpstr>
      <vt:lpstr>Arial</vt:lpstr>
      <vt:lpstr>Noto Sans Symbols</vt:lpstr>
      <vt:lpstr>Helvetica</vt:lpstr>
      <vt:lpstr>Helvetica Neue</vt:lpstr>
      <vt:lpstr>Roboto</vt:lpstr>
      <vt:lpstr>Quattrocento Sans</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永健 付</cp:lastModifiedBy>
  <cp:revision>11</cp:revision>
  <dcterms:created xsi:type="dcterms:W3CDTF">2023-05-08T08:03:23Z</dcterms:created>
  <dcterms:modified xsi:type="dcterms:W3CDTF">2024-06-02T09:03:32Z</dcterms:modified>
</cp:coreProperties>
</file>