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8" r:id="rId3"/>
    <p:sldId id="543" r:id="rId4"/>
    <p:sldId id="415" r:id="rId5"/>
    <p:sldId id="526" r:id="rId6"/>
    <p:sldId id="365" r:id="rId7"/>
    <p:sldId id="531" r:id="rId8"/>
    <p:sldId id="529" r:id="rId9"/>
    <p:sldId id="532" r:id="rId10"/>
    <p:sldId id="530" r:id="rId11"/>
    <p:sldId id="537" r:id="rId12"/>
    <p:sldId id="538" r:id="rId13"/>
    <p:sldId id="533" r:id="rId14"/>
    <p:sldId id="535" r:id="rId15"/>
    <p:sldId id="540" r:id="rId16"/>
    <p:sldId id="536" r:id="rId17"/>
    <p:sldId id="539" r:id="rId18"/>
    <p:sldId id="534" r:id="rId19"/>
    <p:sldId id="541" r:id="rId20"/>
    <p:sldId id="542" r:id="rId21"/>
    <p:sldId id="544" r:id="rId22"/>
    <p:sldId id="545" r:id="rId23"/>
    <p:sldId id="546" r:id="rId24"/>
    <p:sldId id="59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048"/>
    <a:srgbClr val="E2273D"/>
    <a:srgbClr val="DF7564"/>
    <a:srgbClr val="EADAA5"/>
    <a:srgbClr val="76C150"/>
    <a:srgbClr val="5F953E"/>
    <a:srgbClr val="D38E46"/>
    <a:srgbClr val="672D9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34"/>
    <p:restoredTop sz="95840"/>
  </p:normalViewPr>
  <p:slideViewPr>
    <p:cSldViewPr snapToGrid="0" snapToObjects="1">
      <p:cViewPr varScale="1">
        <p:scale>
          <a:sx n="114" d="100"/>
          <a:sy n="114" d="100"/>
        </p:scale>
        <p:origin x="400" y="184"/>
      </p:cViewPr>
      <p:guideLst>
        <p:guide orient="horz" pos="1230"/>
        <p:guide pos="386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DEFAF-FD6B-1F4E-A242-7638B5918DA0}" type="datetimeFigureOut">
              <a:rPr kumimoji="1" lang="zh-CN" altLang="en-US" smtClean="0"/>
              <a:t>2023/2/24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2D1BB-61AD-A249-888A-BD8627F14D08}" type="slidenum">
              <a:rPr kumimoji="1" lang="zh-CN" altLang="en-US" smtClean="0"/>
              <a:t>‹#›</a:t>
            </a:fld>
            <a:endParaRPr kumimoji="1" lang="zh-CN" altLang="en-US"/>
          </a:p>
        </p:txBody>
      </p:sp>
    </p:spTree>
    <p:extLst>
      <p:ext uri="{BB962C8B-B14F-4D97-AF65-F5344CB8AC3E}">
        <p14:creationId xmlns:p14="http://schemas.microsoft.com/office/powerpoint/2010/main" val="174146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首先，它可以作为现在语音通话技术的补充，让人们在公共场合下打电话的时候不用担心影响到周围的人，也不用担心对话中隐私内容被偷听到。</a:t>
            </a:r>
            <a:endParaRPr lang="en-US" altLang="zh-CN" dirty="0"/>
          </a:p>
          <a:p>
            <a:r>
              <a:rPr lang="zh-CN" altLang="en-US" dirty="0"/>
              <a:t>其次，它还可以用于一些危险场合的求救，像是夜晚的时候我们发现有陌生人潜入了家中，这种情况下直接大声呼救或者报警所发出的声音很有可能会刺激对方做出一些过激的反应，从而导致悲剧的发生。在这些情况下，无声语音接口可以让我们用一种隐蔽方式报警呼救，而不容易被察觉到。</a:t>
            </a:r>
          </a:p>
        </p:txBody>
      </p:sp>
      <p:sp>
        <p:nvSpPr>
          <p:cNvPr id="4" name="灯片编号占位符 3"/>
          <p:cNvSpPr>
            <a:spLocks noGrp="1"/>
          </p:cNvSpPr>
          <p:nvPr>
            <p:ph type="sldNum" sz="quarter" idx="10"/>
          </p:nvPr>
        </p:nvSpPr>
        <p:spPr/>
        <p:txBody>
          <a:bodyPr/>
          <a:lstStyle/>
          <a:p>
            <a:fld id="{E36071EB-4DA8-49B8-8B4E-7B0F1E5DFAB7}"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57740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229212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547411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054485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3117362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384630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62183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309929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71326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11961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616673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14417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3258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60880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380044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531251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902333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extLst>
      <p:ext uri="{BB962C8B-B14F-4D97-AF65-F5344CB8AC3E}">
        <p14:creationId xmlns:p14="http://schemas.microsoft.com/office/powerpoint/2010/main" val="2298822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96939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71BCBC-84F4-6748-B1CF-6AF0D55DFBB7}"/>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B6D91712-FACB-C846-8D6C-7998A0889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2DDB6A74-1012-A54C-B3D7-5D3CE323026F}"/>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5" name="页脚占位符 4">
            <a:extLst>
              <a:ext uri="{FF2B5EF4-FFF2-40B4-BE49-F238E27FC236}">
                <a16:creationId xmlns:a16="http://schemas.microsoft.com/office/drawing/2014/main" id="{00BA258F-F0AD-8740-BCF9-3DB2509B20D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73F6487-1CFF-BC4A-903A-9CCE9D9262B5}"/>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353783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86FA5-9BB1-CE45-9B4E-D0312F5FC54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347373B-006A-8346-B8A0-947D7E0FA062}"/>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FA9F1B2-FDCD-1049-817A-4B9FCD65A044}"/>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5" name="页脚占位符 4">
            <a:extLst>
              <a:ext uri="{FF2B5EF4-FFF2-40B4-BE49-F238E27FC236}">
                <a16:creationId xmlns:a16="http://schemas.microsoft.com/office/drawing/2014/main" id="{AD008852-09B8-4A4B-BF28-D2F5BBA01E3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036CF9A-3588-0044-9FC2-7869D90607DE}"/>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156276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343D8C-6292-494A-9BEE-5AF106C50EC0}"/>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CC1802E-9E7E-3448-B1E7-D296A763ECDB}"/>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E059BE4-7A8F-2742-8184-7D774BA9CBA5}"/>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5" name="页脚占位符 4">
            <a:extLst>
              <a:ext uri="{FF2B5EF4-FFF2-40B4-BE49-F238E27FC236}">
                <a16:creationId xmlns:a16="http://schemas.microsoft.com/office/drawing/2014/main" id="{62AFCE96-FFF2-C64A-AA11-933F2D4406CA}"/>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9172B2A-643E-8E46-96FA-8160DD8D2328}"/>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395707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F649B-D680-3B4E-A164-0112A4AC7DB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23226F2-3796-394D-8F81-70527D20E784}"/>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C3F969F-A85D-EC46-96DE-361948D8C39B}"/>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5" name="页脚占位符 4">
            <a:extLst>
              <a:ext uri="{FF2B5EF4-FFF2-40B4-BE49-F238E27FC236}">
                <a16:creationId xmlns:a16="http://schemas.microsoft.com/office/drawing/2014/main" id="{E4912D30-2078-174F-A6FF-5D71E5B0EAA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87567E6-EA07-1941-9F42-3F5E04167B4F}"/>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255105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7BC0-450A-FD40-9E45-DACD651D2FB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8E225338-FE31-1545-8A63-47A81109C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C28AD448-B919-7B48-967C-706A3C2045B9}"/>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5" name="页脚占位符 4">
            <a:extLst>
              <a:ext uri="{FF2B5EF4-FFF2-40B4-BE49-F238E27FC236}">
                <a16:creationId xmlns:a16="http://schemas.microsoft.com/office/drawing/2014/main" id="{7B219D49-C32A-0544-8276-8B379167154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693CFA39-9F9B-7840-BB0C-E0530CF1B3EE}"/>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1376215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94730B-F600-7E4D-9CEA-C632578FD5C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8DF939DC-1E7A-7D4E-B45A-BA7AAC79904A}"/>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BBF49290-6865-9446-B315-98854FE7A201}"/>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F5334454-A1CC-194A-A5D5-DF335E848B18}"/>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6" name="页脚占位符 5">
            <a:extLst>
              <a:ext uri="{FF2B5EF4-FFF2-40B4-BE49-F238E27FC236}">
                <a16:creationId xmlns:a16="http://schemas.microsoft.com/office/drawing/2014/main" id="{FCB24D8A-9070-3F4B-ABFF-9503D4CF4B9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C19A02D-8D8E-4C43-806A-57882005F02E}"/>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1210711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5EFA1C-2A73-3546-832D-006D541359FE}"/>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266CD1D-5A99-C848-8239-DC70E6CC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B8390AA-8F2C-A546-BB9B-3E2C1649AD57}"/>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5A1CDDA1-3A47-3D4E-8513-72BE90B9D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285789E-2C74-6F4D-87E5-BD235AE6DBEA}"/>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E3FA91CD-F1B6-BE46-B6ED-5E176392783C}"/>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8" name="页脚占位符 7">
            <a:extLst>
              <a:ext uri="{FF2B5EF4-FFF2-40B4-BE49-F238E27FC236}">
                <a16:creationId xmlns:a16="http://schemas.microsoft.com/office/drawing/2014/main" id="{AF764396-4A71-9F44-A6D1-DFA736C8B87C}"/>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F5451E62-7407-5245-9C38-23F32CC15815}"/>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73710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BCEA5-FCD9-6A47-8712-16BD2BE84EFC}"/>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343E73CF-12A7-BE4C-BB36-159FDE22EC6F}"/>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4" name="页脚占位符 3">
            <a:extLst>
              <a:ext uri="{FF2B5EF4-FFF2-40B4-BE49-F238E27FC236}">
                <a16:creationId xmlns:a16="http://schemas.microsoft.com/office/drawing/2014/main" id="{EB60C170-14B5-D443-A682-A2B8B71D522E}"/>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0EED3F13-0820-5E41-B74A-42BDC882A55C}"/>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73602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3D3A2D5-654A-614D-944A-B6D38BD6476C}"/>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3" name="页脚占位符 2">
            <a:extLst>
              <a:ext uri="{FF2B5EF4-FFF2-40B4-BE49-F238E27FC236}">
                <a16:creationId xmlns:a16="http://schemas.microsoft.com/office/drawing/2014/main" id="{B7EC7FD2-F697-594F-AA2D-1091C5B0AAB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7DE0868F-2AF7-3B42-BFC7-B96934DBDE6D}"/>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2320201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EE75A-C005-F04B-ACE0-63B094A0B4E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5837997-2FD2-9041-A581-DFD4FB2A98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76A066ED-0A8A-9A41-AFF3-7560BF3BB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71AD089B-5806-284A-8BD8-408A9C55BD38}"/>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6" name="页脚占位符 5">
            <a:extLst>
              <a:ext uri="{FF2B5EF4-FFF2-40B4-BE49-F238E27FC236}">
                <a16:creationId xmlns:a16="http://schemas.microsoft.com/office/drawing/2014/main" id="{1B71EA07-590B-A14D-A894-1274071E549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CD43129-CD9C-934D-8F21-C12F4318B831}"/>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12008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7ADB7A-D2E8-6A4D-967A-A31BF3F8D5A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8EE64306-2C0B-B646-B9AC-5ABF72FEB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8B58B65D-25B0-484A-BCC4-A1C4EE521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AA7BE41-2975-1E4C-90A1-2D79054DF6C7}"/>
              </a:ext>
            </a:extLst>
          </p:cNvPr>
          <p:cNvSpPr>
            <a:spLocks noGrp="1"/>
          </p:cNvSpPr>
          <p:nvPr>
            <p:ph type="dt" sz="half" idx="10"/>
          </p:nvPr>
        </p:nvSpPr>
        <p:spPr/>
        <p:txBody>
          <a:bodyPr/>
          <a:lstStyle/>
          <a:p>
            <a:fld id="{E9F52CB0-CB42-EE42-8349-1A9301D39775}" type="datetimeFigureOut">
              <a:rPr kumimoji="1" lang="zh-CN" altLang="en-US" smtClean="0"/>
              <a:t>2023/2/24</a:t>
            </a:fld>
            <a:endParaRPr kumimoji="1" lang="zh-CN" altLang="en-US"/>
          </a:p>
        </p:txBody>
      </p:sp>
      <p:sp>
        <p:nvSpPr>
          <p:cNvPr id="6" name="页脚占位符 5">
            <a:extLst>
              <a:ext uri="{FF2B5EF4-FFF2-40B4-BE49-F238E27FC236}">
                <a16:creationId xmlns:a16="http://schemas.microsoft.com/office/drawing/2014/main" id="{18599A51-D160-9A46-9A07-FA2C9C55F7C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266634E-8043-BF43-ACEF-50852C439B1E}"/>
              </a:ext>
            </a:extLst>
          </p:cNvPr>
          <p:cNvSpPr>
            <a:spLocks noGrp="1"/>
          </p:cNvSpPr>
          <p:nvPr>
            <p:ph type="sldNum" sz="quarter" idx="12"/>
          </p:nvPr>
        </p:nvSpPr>
        <p:spPr/>
        <p:txBody>
          <a:body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377439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CAB67F1-B8BB-1640-95E8-D3DE1A73F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04ABE930-1CD7-0442-AFBD-EB7131ADE9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3FA1661-F36A-3846-A6EC-C8AB8155E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52CB0-CB42-EE42-8349-1A9301D39775}" type="datetimeFigureOut">
              <a:rPr kumimoji="1" lang="zh-CN" altLang="en-US" smtClean="0"/>
              <a:t>2023/2/24</a:t>
            </a:fld>
            <a:endParaRPr kumimoji="1" lang="zh-CN" altLang="en-US"/>
          </a:p>
        </p:txBody>
      </p:sp>
      <p:sp>
        <p:nvSpPr>
          <p:cNvPr id="5" name="页脚占位符 4">
            <a:extLst>
              <a:ext uri="{FF2B5EF4-FFF2-40B4-BE49-F238E27FC236}">
                <a16:creationId xmlns:a16="http://schemas.microsoft.com/office/drawing/2014/main" id="{077E1852-E445-B944-81F0-566648376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9C9F2209-82DA-2843-8048-2616E8DD7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74158-2A05-4C4B-B1EC-92987C356F5A}" type="slidenum">
              <a:rPr kumimoji="1" lang="zh-CN" altLang="en-US" smtClean="0"/>
              <a:t>‹#›</a:t>
            </a:fld>
            <a:endParaRPr kumimoji="1" lang="zh-CN" altLang="en-US"/>
          </a:p>
        </p:txBody>
      </p:sp>
    </p:spTree>
    <p:extLst>
      <p:ext uri="{BB962C8B-B14F-4D97-AF65-F5344CB8AC3E}">
        <p14:creationId xmlns:p14="http://schemas.microsoft.com/office/powerpoint/2010/main" val="1403867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6.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5.svg"/><Relationship Id="rId12" Type="http://schemas.microsoft.com/office/2007/relationships/hdphoto" Target="../media/hdphoto8.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11" Type="http://schemas.microsoft.com/office/2007/relationships/hdphoto" Target="../media/hdphoto7.wdp"/><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svg"/><Relationship Id="rId1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7.png"/><Relationship Id="rId12" Type="http://schemas.openxmlformats.org/officeDocument/2006/relationships/image" Target="../media/image63.svg"/><Relationship Id="rId2" Type="http://schemas.openxmlformats.org/officeDocument/2006/relationships/notesSlide" Target="../notesSlides/notesSlide16.xml"/><Relationship Id="rId1" Type="http://schemas.openxmlformats.org/officeDocument/2006/relationships/slideLayout" Target="../slideLayouts/slideLayout1.xml"/><Relationship Id="rId11" Type="http://schemas.openxmlformats.org/officeDocument/2006/relationships/image" Target="../media/image62.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0.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svg"/><Relationship Id="rId11" Type="http://schemas.microsoft.com/office/2007/relationships/hdphoto" Target="../media/hdphoto1.wdp"/><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0CB9A7D0-DE03-5047-BF98-7FDEE2AAFDD2}"/>
              </a:ext>
            </a:extLst>
          </p:cNvPr>
          <p:cNvSpPr txBox="1"/>
          <p:nvPr/>
        </p:nvSpPr>
        <p:spPr>
          <a:xfrm>
            <a:off x="-2540" y="2046605"/>
            <a:ext cx="12182475" cy="1932580"/>
          </a:xfrm>
          <a:prstGeom prst="rect">
            <a:avLst/>
          </a:prstGeom>
          <a:noFill/>
        </p:spPr>
        <p:txBody>
          <a:bodyPr wrap="square" rtlCol="0">
            <a:spAutoFit/>
          </a:bodyPr>
          <a:lstStyle/>
          <a:p>
            <a:pPr algn="ctr"/>
            <a:r>
              <a:rPr lang="en-US" altLang="zh-CN" sz="4000" b="1" dirty="0" err="1">
                <a:solidFill>
                  <a:schemeClr val="bg1"/>
                </a:solidFill>
                <a:latin typeface="微软雅黑" panose="020B0503020204020204" pitchFamily="34" charset="-122"/>
                <a:ea typeface="微软雅黑" panose="020B0503020204020204" pitchFamily="34" charset="-122"/>
              </a:rPr>
              <a:t>SVoice</a:t>
            </a:r>
            <a:r>
              <a:rPr lang="zh-CN" altLang="en-US" sz="4000" b="1" dirty="0">
                <a:solidFill>
                  <a:schemeClr val="bg1"/>
                </a:solidFill>
                <a:latin typeface="微软雅黑" panose="020B0503020204020204" pitchFamily="34" charset="-122"/>
                <a:ea typeface="微软雅黑" panose="020B0503020204020204" pitchFamily="34" charset="-122"/>
              </a:rPr>
              <a:t>: </a:t>
            </a:r>
            <a:endParaRPr lang="zh-CN" altLang="en-US" sz="32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en" altLang="zh-CN" sz="2800" b="1" dirty="0">
                <a:solidFill>
                  <a:schemeClr val="bg1"/>
                </a:solidFill>
                <a:latin typeface="微软雅黑" panose="020B0503020204020204" pitchFamily="34" charset="-122"/>
                <a:ea typeface="微软雅黑" panose="020B0503020204020204" pitchFamily="34" charset="-122"/>
              </a:rPr>
              <a:t>Enabling Voice Communication in Silence via Acoustic Sensing on Commodity Devices</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0" name="圆角矩形 39">
            <a:extLst>
              <a:ext uri="{FF2B5EF4-FFF2-40B4-BE49-F238E27FC236}">
                <a16:creationId xmlns:a16="http://schemas.microsoft.com/office/drawing/2014/main" id="{78156120-AAB6-A24F-BC2B-C98AF3301034}"/>
              </a:ext>
            </a:extLst>
          </p:cNvPr>
          <p:cNvSpPr/>
          <p:nvPr/>
        </p:nvSpPr>
        <p:spPr>
          <a:xfrm>
            <a:off x="1277620" y="4248785"/>
            <a:ext cx="9665335" cy="1032510"/>
          </a:xfrm>
          <a:prstGeom prst="roundRect">
            <a:avLst/>
          </a:prstGeom>
          <a:solidFill>
            <a:srgbClr val="D12D3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71A8C418-A149-584E-A9A7-D063BC468D8C}"/>
              </a:ext>
            </a:extLst>
          </p:cNvPr>
          <p:cNvSpPr txBox="1"/>
          <p:nvPr/>
        </p:nvSpPr>
        <p:spPr>
          <a:xfrm>
            <a:off x="1285557" y="4534207"/>
            <a:ext cx="9643110" cy="461665"/>
          </a:xfrm>
          <a:prstGeom prst="rect">
            <a:avLst/>
          </a:prstGeom>
          <a:noFill/>
        </p:spPr>
        <p:txBody>
          <a:bodyPr wrap="square" rtlCol="0">
            <a:spAutoFit/>
          </a:bodyPr>
          <a:lstStyle/>
          <a:p>
            <a:pPr algn="ctr" fontAlgn="auto">
              <a:lnSpc>
                <a:spcPct val="100000"/>
              </a:lnSpc>
            </a:pPr>
            <a:r>
              <a:rPr lang="en-US" altLang="zh-CN" sz="2400" dirty="0" err="1">
                <a:solidFill>
                  <a:srgbClr val="FFFFFF"/>
                </a:solidFill>
                <a:latin typeface="微软雅黑" panose="020B0503020204020204" pitchFamily="34" charset="-122"/>
                <a:ea typeface="微软雅黑" panose="020B0503020204020204" pitchFamily="34" charset="-122"/>
              </a:rPr>
              <a:t>Yongjian</a:t>
            </a:r>
            <a:r>
              <a:rPr lang="en-US" altLang="zh-CN" sz="2400" dirty="0">
                <a:solidFill>
                  <a:srgbClr val="FFFFFF"/>
                </a:solidFill>
                <a:latin typeface="微软雅黑" panose="020B0503020204020204" pitchFamily="34" charset="-122"/>
                <a:ea typeface="微软雅黑" panose="020B0503020204020204" pitchFamily="34" charset="-122"/>
              </a:rPr>
              <a:t> Fu</a:t>
            </a:r>
          </a:p>
        </p:txBody>
      </p:sp>
      <p:pic>
        <p:nvPicPr>
          <p:cNvPr id="14" name="图片 13" descr="图片包含 紫色, 游戏机, 站, 绿色&#10;&#10;描述已自动生成">
            <a:extLst>
              <a:ext uri="{FF2B5EF4-FFF2-40B4-BE49-F238E27FC236}">
                <a16:creationId xmlns:a16="http://schemas.microsoft.com/office/drawing/2014/main" id="{A9DDE8FD-60CD-0F48-BD49-C74E64F26A69}"/>
              </a:ext>
            </a:extLst>
          </p:cNvPr>
          <p:cNvPicPr>
            <a:picLocks noChangeAspect="1"/>
          </p:cNvPicPr>
          <p:nvPr/>
        </p:nvPicPr>
        <p:blipFill>
          <a:blip r:embed="rId2">
            <a:biLevel thresh="25000"/>
          </a:blip>
          <a:stretch>
            <a:fillRect/>
          </a:stretch>
        </p:blipFill>
        <p:spPr>
          <a:xfrm>
            <a:off x="1626986" y="45996"/>
            <a:ext cx="1237786" cy="1245427"/>
          </a:xfrm>
          <a:prstGeom prst="rect">
            <a:avLst/>
          </a:prstGeom>
        </p:spPr>
      </p:pic>
      <p:pic>
        <p:nvPicPr>
          <p:cNvPr id="16" name="图片 15" descr="蓝色的标志&#10;&#10;描述已自动生成">
            <a:extLst>
              <a:ext uri="{FF2B5EF4-FFF2-40B4-BE49-F238E27FC236}">
                <a16:creationId xmlns:a16="http://schemas.microsoft.com/office/drawing/2014/main" id="{78404D7B-2AE3-4447-ABF8-368AF5DC3593}"/>
              </a:ext>
            </a:extLst>
          </p:cNvPr>
          <p:cNvPicPr>
            <a:picLocks noChangeAspect="1"/>
          </p:cNvPicPr>
          <p:nvPr/>
        </p:nvPicPr>
        <p:blipFill>
          <a:blip r:embed="rId3">
            <a:biLevel thresh="25000"/>
          </a:blip>
          <a:stretch>
            <a:fillRect/>
          </a:stretch>
        </p:blipFill>
        <p:spPr>
          <a:xfrm>
            <a:off x="-2540" y="45996"/>
            <a:ext cx="1617011" cy="1311090"/>
          </a:xfrm>
          <a:prstGeom prst="rect">
            <a:avLst/>
          </a:prstGeom>
        </p:spPr>
      </p:pic>
    </p:spTree>
    <p:extLst>
      <p:ext uri="{BB962C8B-B14F-4D97-AF65-F5344CB8AC3E}">
        <p14:creationId xmlns:p14="http://schemas.microsoft.com/office/powerpoint/2010/main" val="234514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Reconstruct audio from ultrasound</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a:solidFill>
                  <a:srgbClr val="FFFFFF"/>
                </a:solidFill>
                <a:latin typeface="Impact" panose="020B0806030902050204" pitchFamily="34" charset="0"/>
                <a:ea typeface="方正兰亭粗黑简体" panose="02000000000000000000" pitchFamily="2" charset="-122"/>
              </a:rPr>
              <a:t>4</a:t>
            </a:r>
          </a:p>
        </p:txBody>
      </p:sp>
      <p:pic>
        <p:nvPicPr>
          <p:cNvPr id="43" name="图片 42" descr="图表, 折线图&#10;&#10;描述已自动生成">
            <a:extLst>
              <a:ext uri="{FF2B5EF4-FFF2-40B4-BE49-F238E27FC236}">
                <a16:creationId xmlns:a16="http://schemas.microsoft.com/office/drawing/2014/main" id="{6FBAA3A3-FB6B-EB45-9E50-97B72DCC7164}"/>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015712" y="4249490"/>
            <a:ext cx="5134054" cy="1479527"/>
          </a:xfrm>
          <a:prstGeom prst="rect">
            <a:avLst/>
          </a:prstGeom>
        </p:spPr>
      </p:pic>
      <p:grpSp>
        <p:nvGrpSpPr>
          <p:cNvPr id="29" name="组合 28">
            <a:extLst>
              <a:ext uri="{FF2B5EF4-FFF2-40B4-BE49-F238E27FC236}">
                <a16:creationId xmlns:a16="http://schemas.microsoft.com/office/drawing/2014/main" id="{8C02B99F-2D4F-BC41-A1FA-2EB84EC0F556}"/>
              </a:ext>
            </a:extLst>
          </p:cNvPr>
          <p:cNvGrpSpPr/>
          <p:nvPr/>
        </p:nvGrpSpPr>
        <p:grpSpPr>
          <a:xfrm>
            <a:off x="489337" y="1141763"/>
            <a:ext cx="5544118" cy="2504476"/>
            <a:chOff x="489337" y="1141763"/>
            <a:chExt cx="5544118" cy="2504476"/>
          </a:xfrm>
        </p:grpSpPr>
        <p:grpSp>
          <p:nvGrpSpPr>
            <p:cNvPr id="94" name="组合 93">
              <a:extLst>
                <a:ext uri="{FF2B5EF4-FFF2-40B4-BE49-F238E27FC236}">
                  <a16:creationId xmlns:a16="http://schemas.microsoft.com/office/drawing/2014/main" id="{61821AAA-0D4D-D541-A19B-47CFA47F5D37}"/>
                </a:ext>
              </a:extLst>
            </p:cNvPr>
            <p:cNvGrpSpPr/>
            <p:nvPr/>
          </p:nvGrpSpPr>
          <p:grpSpPr>
            <a:xfrm>
              <a:off x="489337" y="1412601"/>
              <a:ext cx="5544118" cy="2013967"/>
              <a:chOff x="569045" y="4325287"/>
              <a:chExt cx="5544118" cy="2013967"/>
            </a:xfrm>
          </p:grpSpPr>
          <p:sp>
            <p:nvSpPr>
              <p:cNvPr id="95" name="文本框 94">
                <a:extLst>
                  <a:ext uri="{FF2B5EF4-FFF2-40B4-BE49-F238E27FC236}">
                    <a16:creationId xmlns:a16="http://schemas.microsoft.com/office/drawing/2014/main" id="{3BF27A28-AF1C-DA42-A5E2-C4DE7B728A7A}"/>
                  </a:ext>
                </a:extLst>
              </p:cNvPr>
              <p:cNvSpPr txBox="1"/>
              <p:nvPr/>
            </p:nvSpPr>
            <p:spPr>
              <a:xfrm>
                <a:off x="3088518" y="6062255"/>
                <a:ext cx="1115803"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Time (sec)</a:t>
                </a:r>
                <a:endParaRPr lang="zh-CN" altLang="en-US" sz="1200" dirty="0"/>
              </a:p>
            </p:txBody>
          </p:sp>
          <p:sp>
            <p:nvSpPr>
              <p:cNvPr id="96" name="文本框 95">
                <a:extLst>
                  <a:ext uri="{FF2B5EF4-FFF2-40B4-BE49-F238E27FC236}">
                    <a16:creationId xmlns:a16="http://schemas.microsoft.com/office/drawing/2014/main" id="{E5D12555-3301-2C41-BCD2-DFB37BA66335}"/>
                  </a:ext>
                </a:extLst>
              </p:cNvPr>
              <p:cNvSpPr txBox="1"/>
              <p:nvPr/>
            </p:nvSpPr>
            <p:spPr>
              <a:xfrm rot="16200000">
                <a:off x="-16830" y="4911162"/>
                <a:ext cx="1479528" cy="307777"/>
              </a:xfrm>
              <a:prstGeom prst="rect">
                <a:avLst/>
              </a:prstGeom>
              <a:noFill/>
            </p:spPr>
            <p:txBody>
              <a:bodyPr wrap="square">
                <a:spAutoFit/>
              </a:bodyPr>
              <a:lstStyle/>
              <a:p>
                <a:pPr algn="ctr"/>
                <a:r>
                  <a:rPr lang="en-US" altLang="zh-CN" sz="1400" dirty="0">
                    <a:solidFill>
                      <a:srgbClr val="FFFFFF"/>
                    </a:solidFill>
                    <a:latin typeface="微软雅黑" panose="020B0503020204020204" pitchFamily="34" charset="-122"/>
                  </a:rPr>
                  <a:t>Amplitude</a:t>
                </a:r>
                <a:endParaRPr lang="zh-CN" altLang="en-US" sz="1400" dirty="0"/>
              </a:p>
            </p:txBody>
          </p:sp>
          <p:sp>
            <p:nvSpPr>
              <p:cNvPr id="97" name="矩形 96">
                <a:extLst>
                  <a:ext uri="{FF2B5EF4-FFF2-40B4-BE49-F238E27FC236}">
                    <a16:creationId xmlns:a16="http://schemas.microsoft.com/office/drawing/2014/main" id="{F6BFFB35-B183-4B4E-AD06-39D170741467}"/>
                  </a:ext>
                </a:extLst>
              </p:cNvPr>
              <p:cNvSpPr/>
              <p:nvPr/>
            </p:nvSpPr>
            <p:spPr>
              <a:xfrm>
                <a:off x="1186584" y="4402670"/>
                <a:ext cx="4926579" cy="1450708"/>
              </a:xfrm>
              <a:prstGeom prst="rect">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98" name="直线连接符 97">
                <a:extLst>
                  <a:ext uri="{FF2B5EF4-FFF2-40B4-BE49-F238E27FC236}">
                    <a16:creationId xmlns:a16="http://schemas.microsoft.com/office/drawing/2014/main" id="{11B1446F-3ED9-D544-B717-3E7B3F91225B}"/>
                  </a:ext>
                </a:extLst>
              </p:cNvPr>
              <p:cNvCxnSpPr>
                <a:cxnSpLocks/>
              </p:cNvCxnSpPr>
              <p:nvPr/>
            </p:nvCxnSpPr>
            <p:spPr>
              <a:xfrm>
                <a:off x="1958273"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99" name="直线连接符 98">
                <a:extLst>
                  <a:ext uri="{FF2B5EF4-FFF2-40B4-BE49-F238E27FC236}">
                    <a16:creationId xmlns:a16="http://schemas.microsoft.com/office/drawing/2014/main" id="{7972AEFC-E4BA-9545-80AF-9B366C1E1A46}"/>
                  </a:ext>
                </a:extLst>
              </p:cNvPr>
              <p:cNvCxnSpPr>
                <a:cxnSpLocks/>
              </p:cNvCxnSpPr>
              <p:nvPr/>
            </p:nvCxnSpPr>
            <p:spPr>
              <a:xfrm>
                <a:off x="2711571"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0" name="直线连接符 99">
                <a:extLst>
                  <a:ext uri="{FF2B5EF4-FFF2-40B4-BE49-F238E27FC236}">
                    <a16:creationId xmlns:a16="http://schemas.microsoft.com/office/drawing/2014/main" id="{5FED498E-E645-8345-BE9E-F89757638D3E}"/>
                  </a:ext>
                </a:extLst>
              </p:cNvPr>
              <p:cNvCxnSpPr>
                <a:cxnSpLocks/>
              </p:cNvCxnSpPr>
              <p:nvPr/>
            </p:nvCxnSpPr>
            <p:spPr>
              <a:xfrm>
                <a:off x="3564823" y="5789315"/>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1" name="直线连接符 100">
                <a:extLst>
                  <a:ext uri="{FF2B5EF4-FFF2-40B4-BE49-F238E27FC236}">
                    <a16:creationId xmlns:a16="http://schemas.microsoft.com/office/drawing/2014/main" id="{6E014D0A-1280-5544-9EB8-E14786018E61}"/>
                  </a:ext>
                </a:extLst>
              </p:cNvPr>
              <p:cNvCxnSpPr>
                <a:cxnSpLocks/>
              </p:cNvCxnSpPr>
              <p:nvPr/>
            </p:nvCxnSpPr>
            <p:spPr>
              <a:xfrm>
                <a:off x="4418898"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2" name="直线连接符 101">
                <a:extLst>
                  <a:ext uri="{FF2B5EF4-FFF2-40B4-BE49-F238E27FC236}">
                    <a16:creationId xmlns:a16="http://schemas.microsoft.com/office/drawing/2014/main" id="{69F21986-3BE4-7248-BD20-7BFE548BF49A}"/>
                  </a:ext>
                </a:extLst>
              </p:cNvPr>
              <p:cNvCxnSpPr>
                <a:cxnSpLocks/>
              </p:cNvCxnSpPr>
              <p:nvPr/>
            </p:nvCxnSpPr>
            <p:spPr>
              <a:xfrm>
                <a:off x="5278236" y="5775856"/>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3" name="直线连接符 102">
                <a:extLst>
                  <a:ext uri="{FF2B5EF4-FFF2-40B4-BE49-F238E27FC236}">
                    <a16:creationId xmlns:a16="http://schemas.microsoft.com/office/drawing/2014/main" id="{535B7379-2A67-D240-A351-A4F85EE6617A}"/>
                  </a:ext>
                </a:extLst>
              </p:cNvPr>
              <p:cNvCxnSpPr>
                <a:cxnSpLocks/>
              </p:cNvCxnSpPr>
              <p:nvPr/>
            </p:nvCxnSpPr>
            <p:spPr>
              <a:xfrm flipH="1">
                <a:off x="1186584" y="5511277"/>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4" name="直线连接符 103">
                <a:extLst>
                  <a:ext uri="{FF2B5EF4-FFF2-40B4-BE49-F238E27FC236}">
                    <a16:creationId xmlns:a16="http://schemas.microsoft.com/office/drawing/2014/main" id="{29E490FA-BF4B-AD48-B3E5-8BB71A7F9EF5}"/>
                  </a:ext>
                </a:extLst>
              </p:cNvPr>
              <p:cNvCxnSpPr>
                <a:cxnSpLocks/>
              </p:cNvCxnSpPr>
              <p:nvPr/>
            </p:nvCxnSpPr>
            <p:spPr>
              <a:xfrm flipH="1">
                <a:off x="1186584" y="5142231"/>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05" name="直线连接符 104">
                <a:extLst>
                  <a:ext uri="{FF2B5EF4-FFF2-40B4-BE49-F238E27FC236}">
                    <a16:creationId xmlns:a16="http://schemas.microsoft.com/office/drawing/2014/main" id="{E263FAA0-35EF-4C4D-B2E6-767C3A1E699F}"/>
                  </a:ext>
                </a:extLst>
              </p:cNvPr>
              <p:cNvCxnSpPr>
                <a:cxnSpLocks/>
              </p:cNvCxnSpPr>
              <p:nvPr/>
            </p:nvCxnSpPr>
            <p:spPr>
              <a:xfrm flipH="1">
                <a:off x="1186584" y="4752452"/>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6" name="文本框 105">
                <a:extLst>
                  <a:ext uri="{FF2B5EF4-FFF2-40B4-BE49-F238E27FC236}">
                    <a16:creationId xmlns:a16="http://schemas.microsoft.com/office/drawing/2014/main" id="{F363172A-6E9A-CD4C-B1A7-4AF54E8B295C}"/>
                  </a:ext>
                </a:extLst>
              </p:cNvPr>
              <p:cNvSpPr txBox="1"/>
              <p:nvPr/>
            </p:nvSpPr>
            <p:spPr>
              <a:xfrm>
                <a:off x="1819700" y="5858332"/>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1</a:t>
                </a:r>
                <a:endParaRPr lang="zh-CN" altLang="en-US" sz="1200" dirty="0"/>
              </a:p>
            </p:txBody>
          </p:sp>
          <p:sp>
            <p:nvSpPr>
              <p:cNvPr id="107" name="文本框 106">
                <a:extLst>
                  <a:ext uri="{FF2B5EF4-FFF2-40B4-BE49-F238E27FC236}">
                    <a16:creationId xmlns:a16="http://schemas.microsoft.com/office/drawing/2014/main" id="{1937A783-F2B6-8F4D-BDDF-624D587E79B0}"/>
                  </a:ext>
                </a:extLst>
              </p:cNvPr>
              <p:cNvSpPr txBox="1"/>
              <p:nvPr/>
            </p:nvSpPr>
            <p:spPr>
              <a:xfrm>
                <a:off x="2582175" y="5858331"/>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2</a:t>
                </a:r>
                <a:endParaRPr lang="zh-CN" altLang="en-US" sz="1200" dirty="0"/>
              </a:p>
            </p:txBody>
          </p:sp>
          <p:sp>
            <p:nvSpPr>
              <p:cNvPr id="108" name="文本框 107">
                <a:extLst>
                  <a:ext uri="{FF2B5EF4-FFF2-40B4-BE49-F238E27FC236}">
                    <a16:creationId xmlns:a16="http://schemas.microsoft.com/office/drawing/2014/main" id="{B1464DD9-03CF-8941-8C2B-C82B6C36E3AD}"/>
                  </a:ext>
                </a:extLst>
              </p:cNvPr>
              <p:cNvSpPr txBox="1"/>
              <p:nvPr/>
            </p:nvSpPr>
            <p:spPr>
              <a:xfrm>
                <a:off x="3435838" y="5857394"/>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3</a:t>
                </a:r>
                <a:endParaRPr lang="zh-CN" altLang="en-US" sz="1200" dirty="0"/>
              </a:p>
            </p:txBody>
          </p:sp>
          <p:sp>
            <p:nvSpPr>
              <p:cNvPr id="109" name="文本框 108">
                <a:extLst>
                  <a:ext uri="{FF2B5EF4-FFF2-40B4-BE49-F238E27FC236}">
                    <a16:creationId xmlns:a16="http://schemas.microsoft.com/office/drawing/2014/main" id="{F899C585-555A-6D41-8EBD-7D53BEB17E23}"/>
                  </a:ext>
                </a:extLst>
              </p:cNvPr>
              <p:cNvSpPr txBox="1"/>
              <p:nvPr/>
            </p:nvSpPr>
            <p:spPr>
              <a:xfrm>
                <a:off x="4274877" y="585422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4</a:t>
                </a:r>
                <a:endParaRPr lang="zh-CN" altLang="en-US" sz="1200" dirty="0"/>
              </a:p>
            </p:txBody>
          </p:sp>
          <p:sp>
            <p:nvSpPr>
              <p:cNvPr id="110" name="文本框 109">
                <a:extLst>
                  <a:ext uri="{FF2B5EF4-FFF2-40B4-BE49-F238E27FC236}">
                    <a16:creationId xmlns:a16="http://schemas.microsoft.com/office/drawing/2014/main" id="{A4116E17-C233-134C-9FBA-23B9FE29ED27}"/>
                  </a:ext>
                </a:extLst>
              </p:cNvPr>
              <p:cNvSpPr txBox="1"/>
              <p:nvPr/>
            </p:nvSpPr>
            <p:spPr>
              <a:xfrm>
                <a:off x="5136800" y="585422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5</a:t>
                </a:r>
                <a:endParaRPr lang="zh-CN" altLang="en-US" sz="1200" dirty="0"/>
              </a:p>
            </p:txBody>
          </p:sp>
          <p:sp>
            <p:nvSpPr>
              <p:cNvPr id="111" name="文本框 110">
                <a:extLst>
                  <a:ext uri="{FF2B5EF4-FFF2-40B4-BE49-F238E27FC236}">
                    <a16:creationId xmlns:a16="http://schemas.microsoft.com/office/drawing/2014/main" id="{11FCB22D-2BD1-9E43-B516-1022C5BCCB08}"/>
                  </a:ext>
                </a:extLst>
              </p:cNvPr>
              <p:cNvSpPr txBox="1"/>
              <p:nvPr/>
            </p:nvSpPr>
            <p:spPr>
              <a:xfrm rot="16200000">
                <a:off x="840507" y="4641419"/>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0.5</a:t>
                </a:r>
                <a:endParaRPr lang="zh-CN" altLang="en-US" sz="1200" dirty="0"/>
              </a:p>
            </p:txBody>
          </p:sp>
          <p:sp>
            <p:nvSpPr>
              <p:cNvPr id="112" name="文本框 111">
                <a:extLst>
                  <a:ext uri="{FF2B5EF4-FFF2-40B4-BE49-F238E27FC236}">
                    <a16:creationId xmlns:a16="http://schemas.microsoft.com/office/drawing/2014/main" id="{7CAB7C45-DC87-674B-A46A-7929A0B1ABBB}"/>
                  </a:ext>
                </a:extLst>
              </p:cNvPr>
              <p:cNvSpPr txBox="1"/>
              <p:nvPr/>
            </p:nvSpPr>
            <p:spPr>
              <a:xfrm rot="16200000">
                <a:off x="768664" y="5390163"/>
                <a:ext cx="523167"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-0.5</a:t>
                </a:r>
                <a:endParaRPr lang="zh-CN" altLang="en-US" sz="1200" dirty="0"/>
              </a:p>
            </p:txBody>
          </p:sp>
          <p:sp>
            <p:nvSpPr>
              <p:cNvPr id="113" name="文本框 112">
                <a:extLst>
                  <a:ext uri="{FF2B5EF4-FFF2-40B4-BE49-F238E27FC236}">
                    <a16:creationId xmlns:a16="http://schemas.microsoft.com/office/drawing/2014/main" id="{936053FD-DD48-0F4A-A219-A6B5482B40D5}"/>
                  </a:ext>
                </a:extLst>
              </p:cNvPr>
              <p:cNvSpPr txBox="1"/>
              <p:nvPr/>
            </p:nvSpPr>
            <p:spPr>
              <a:xfrm rot="16200000">
                <a:off x="822670" y="493503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a:t>
                </a:r>
                <a:endParaRPr lang="zh-CN" altLang="en-US" sz="1200" dirty="0"/>
              </a:p>
            </p:txBody>
          </p:sp>
        </p:grpSp>
        <p:cxnSp>
          <p:nvCxnSpPr>
            <p:cNvPr id="117" name="直线连接符 116">
              <a:extLst>
                <a:ext uri="{FF2B5EF4-FFF2-40B4-BE49-F238E27FC236}">
                  <a16:creationId xmlns:a16="http://schemas.microsoft.com/office/drawing/2014/main" id="{243F69DC-3237-EE43-8E02-A763DDBF9AE9}"/>
                </a:ext>
              </a:extLst>
            </p:cNvPr>
            <p:cNvCxnSpPr>
              <a:cxnSpLocks/>
            </p:cNvCxnSpPr>
            <p:nvPr/>
          </p:nvCxnSpPr>
          <p:spPr>
            <a:xfrm>
              <a:off x="1329710" y="1283653"/>
              <a:ext cx="430045" cy="0"/>
            </a:xfrm>
            <a:prstGeom prst="line">
              <a:avLst/>
            </a:prstGeom>
            <a:ln w="28575">
              <a:solidFill>
                <a:srgbClr val="DF7564"/>
              </a:solidFill>
            </a:ln>
          </p:spPr>
          <p:style>
            <a:lnRef idx="1">
              <a:schemeClr val="accent1"/>
            </a:lnRef>
            <a:fillRef idx="0">
              <a:schemeClr val="accent1"/>
            </a:fillRef>
            <a:effectRef idx="0">
              <a:schemeClr val="accent1"/>
            </a:effectRef>
            <a:fontRef idx="minor">
              <a:schemeClr val="tx1"/>
            </a:fontRef>
          </p:style>
        </p:cxnSp>
        <p:sp>
          <p:nvSpPr>
            <p:cNvPr id="118" name="文本框 117">
              <a:extLst>
                <a:ext uri="{FF2B5EF4-FFF2-40B4-BE49-F238E27FC236}">
                  <a16:creationId xmlns:a16="http://schemas.microsoft.com/office/drawing/2014/main" id="{2618F917-7246-8C43-9E2F-EA6F465BF41D}"/>
                </a:ext>
              </a:extLst>
            </p:cNvPr>
            <p:cNvSpPr txBox="1"/>
            <p:nvPr/>
          </p:nvSpPr>
          <p:spPr>
            <a:xfrm>
              <a:off x="1781895" y="1141763"/>
              <a:ext cx="1819206" cy="276999"/>
            </a:xfrm>
            <a:prstGeom prst="rect">
              <a:avLst/>
            </a:prstGeom>
            <a:noFill/>
          </p:spPr>
          <p:txBody>
            <a:bodyPr wrap="square">
              <a:spAutoFit/>
            </a:bodyPr>
            <a:lstStyle/>
            <a:p>
              <a:r>
                <a:rPr lang="en-US" altLang="zh-CN" sz="1200" b="1" dirty="0">
                  <a:solidFill>
                    <a:srgbClr val="FFFFFF"/>
                  </a:solidFill>
                  <a:latin typeface="微软雅黑" panose="020B0503020204020204" pitchFamily="34" charset="-122"/>
                </a:rPr>
                <a:t>Audio</a:t>
              </a:r>
              <a:endParaRPr lang="zh-CN" altLang="en-US" sz="1200" b="1" dirty="0"/>
            </a:p>
          </p:txBody>
        </p:sp>
        <p:sp>
          <p:nvSpPr>
            <p:cNvPr id="119" name="文本框 118">
              <a:extLst>
                <a:ext uri="{FF2B5EF4-FFF2-40B4-BE49-F238E27FC236}">
                  <a16:creationId xmlns:a16="http://schemas.microsoft.com/office/drawing/2014/main" id="{FE9C297F-E830-9F4C-8D3F-F6337EC94A02}"/>
                </a:ext>
              </a:extLst>
            </p:cNvPr>
            <p:cNvSpPr txBox="1"/>
            <p:nvPr/>
          </p:nvSpPr>
          <p:spPr>
            <a:xfrm>
              <a:off x="1489491" y="3384629"/>
              <a:ext cx="4148431" cy="261610"/>
            </a:xfrm>
            <a:prstGeom prst="rect">
              <a:avLst/>
            </a:prstGeom>
            <a:noFill/>
          </p:spPr>
          <p:txBody>
            <a:bodyPr wrap="square">
              <a:spAutoFit/>
            </a:bodyPr>
            <a:lstStyle/>
            <a:p>
              <a:r>
                <a:rPr lang="en-US" altLang="zh-CN" sz="1100" b="1" dirty="0">
                  <a:solidFill>
                    <a:srgbClr val="FFFFFF"/>
                  </a:solidFill>
                  <a:latin typeface="微软雅黑" panose="020B0503020204020204" pitchFamily="34" charset="-122"/>
                </a:rPr>
                <a:t>Audio signal in the time domain when saying "ABCD".</a:t>
              </a:r>
              <a:endParaRPr lang="zh-CN" altLang="en-US" sz="1100" b="1" dirty="0"/>
            </a:p>
          </p:txBody>
        </p:sp>
      </p:grpSp>
      <p:grpSp>
        <p:nvGrpSpPr>
          <p:cNvPr id="30" name="组合 29">
            <a:extLst>
              <a:ext uri="{FF2B5EF4-FFF2-40B4-BE49-F238E27FC236}">
                <a16:creationId xmlns:a16="http://schemas.microsoft.com/office/drawing/2014/main" id="{0BA1EE4E-A052-D344-94A1-98E956DAB647}"/>
              </a:ext>
            </a:extLst>
          </p:cNvPr>
          <p:cNvGrpSpPr/>
          <p:nvPr/>
        </p:nvGrpSpPr>
        <p:grpSpPr>
          <a:xfrm>
            <a:off x="498659" y="3927147"/>
            <a:ext cx="5544118" cy="2476623"/>
            <a:chOff x="498659" y="3927147"/>
            <a:chExt cx="5544118" cy="2476623"/>
          </a:xfrm>
        </p:grpSpPr>
        <p:grpSp>
          <p:nvGrpSpPr>
            <p:cNvPr id="21" name="组合 20">
              <a:extLst>
                <a:ext uri="{FF2B5EF4-FFF2-40B4-BE49-F238E27FC236}">
                  <a16:creationId xmlns:a16="http://schemas.microsoft.com/office/drawing/2014/main" id="{49E0DFC0-4790-C940-A27E-0102AF06CE30}"/>
                </a:ext>
              </a:extLst>
            </p:cNvPr>
            <p:cNvGrpSpPr/>
            <p:nvPr/>
          </p:nvGrpSpPr>
          <p:grpSpPr>
            <a:xfrm>
              <a:off x="498659" y="4165675"/>
              <a:ext cx="5544118" cy="2013967"/>
              <a:chOff x="569045" y="4325287"/>
              <a:chExt cx="5544118" cy="2013967"/>
            </a:xfrm>
          </p:grpSpPr>
          <p:sp>
            <p:nvSpPr>
              <p:cNvPr id="68" name="文本框 67">
                <a:extLst>
                  <a:ext uri="{FF2B5EF4-FFF2-40B4-BE49-F238E27FC236}">
                    <a16:creationId xmlns:a16="http://schemas.microsoft.com/office/drawing/2014/main" id="{7F0E677B-93DB-0B4F-9D14-CB9D4090E480}"/>
                  </a:ext>
                </a:extLst>
              </p:cNvPr>
              <p:cNvSpPr txBox="1"/>
              <p:nvPr/>
            </p:nvSpPr>
            <p:spPr>
              <a:xfrm>
                <a:off x="3088518" y="6062255"/>
                <a:ext cx="1115803"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Time (sec)</a:t>
                </a:r>
                <a:endParaRPr lang="zh-CN" altLang="en-US" sz="1200" dirty="0"/>
              </a:p>
            </p:txBody>
          </p:sp>
          <p:sp>
            <p:nvSpPr>
              <p:cNvPr id="70" name="文本框 69">
                <a:extLst>
                  <a:ext uri="{FF2B5EF4-FFF2-40B4-BE49-F238E27FC236}">
                    <a16:creationId xmlns:a16="http://schemas.microsoft.com/office/drawing/2014/main" id="{F7E8D97B-745C-ED48-AF0D-BD336B15B2F2}"/>
                  </a:ext>
                </a:extLst>
              </p:cNvPr>
              <p:cNvSpPr txBox="1"/>
              <p:nvPr/>
            </p:nvSpPr>
            <p:spPr>
              <a:xfrm rot="16200000">
                <a:off x="-16830" y="4911162"/>
                <a:ext cx="1479528" cy="307777"/>
              </a:xfrm>
              <a:prstGeom prst="rect">
                <a:avLst/>
              </a:prstGeom>
              <a:noFill/>
            </p:spPr>
            <p:txBody>
              <a:bodyPr wrap="square">
                <a:spAutoFit/>
              </a:bodyPr>
              <a:lstStyle/>
              <a:p>
                <a:pPr algn="ctr"/>
                <a:r>
                  <a:rPr lang="en-US" altLang="zh-CN" sz="1400" dirty="0">
                    <a:solidFill>
                      <a:srgbClr val="FFFFFF"/>
                    </a:solidFill>
                    <a:latin typeface="微软雅黑" panose="020B0503020204020204" pitchFamily="34" charset="-122"/>
                  </a:rPr>
                  <a:t>Amp/</a:t>
                </a:r>
                <a:r>
                  <a:rPr lang="en-US" altLang="zh-CN" sz="1400" dirty="0" err="1">
                    <a:solidFill>
                      <a:srgbClr val="FFFFFF"/>
                    </a:solidFill>
                    <a:latin typeface="微软雅黑" panose="020B0503020204020204" pitchFamily="34" charset="-122"/>
                  </a:rPr>
                  <a:t>Pha</a:t>
                </a:r>
                <a:r>
                  <a:rPr lang="en-US" altLang="zh-CN" sz="1400" dirty="0">
                    <a:solidFill>
                      <a:srgbClr val="FFFFFF"/>
                    </a:solidFill>
                    <a:latin typeface="微软雅黑" panose="020B0503020204020204" pitchFamily="34" charset="-122"/>
                  </a:rPr>
                  <a:t> Grad</a:t>
                </a:r>
                <a:endParaRPr lang="zh-CN" altLang="en-US" sz="1400" dirty="0"/>
              </a:p>
            </p:txBody>
          </p:sp>
          <p:sp>
            <p:nvSpPr>
              <p:cNvPr id="4" name="矩形 3">
                <a:extLst>
                  <a:ext uri="{FF2B5EF4-FFF2-40B4-BE49-F238E27FC236}">
                    <a16:creationId xmlns:a16="http://schemas.microsoft.com/office/drawing/2014/main" id="{3A1CD53E-2F9B-4641-87A7-F9E32FFD2224}"/>
                  </a:ext>
                </a:extLst>
              </p:cNvPr>
              <p:cNvSpPr/>
              <p:nvPr/>
            </p:nvSpPr>
            <p:spPr>
              <a:xfrm>
                <a:off x="1186584" y="4402670"/>
                <a:ext cx="4926579" cy="1450708"/>
              </a:xfrm>
              <a:prstGeom prst="rect">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12" name="直线连接符 11">
                <a:extLst>
                  <a:ext uri="{FF2B5EF4-FFF2-40B4-BE49-F238E27FC236}">
                    <a16:creationId xmlns:a16="http://schemas.microsoft.com/office/drawing/2014/main" id="{598D8C8B-0DFE-5644-8879-2C481E9E33DD}"/>
                  </a:ext>
                </a:extLst>
              </p:cNvPr>
              <p:cNvCxnSpPr>
                <a:cxnSpLocks/>
              </p:cNvCxnSpPr>
              <p:nvPr/>
            </p:nvCxnSpPr>
            <p:spPr>
              <a:xfrm>
                <a:off x="1958273"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6" name="直线连接符 75">
                <a:extLst>
                  <a:ext uri="{FF2B5EF4-FFF2-40B4-BE49-F238E27FC236}">
                    <a16:creationId xmlns:a16="http://schemas.microsoft.com/office/drawing/2014/main" id="{4D2E5F9C-1781-6E40-A192-C8DD9E0F7432}"/>
                  </a:ext>
                </a:extLst>
              </p:cNvPr>
              <p:cNvCxnSpPr>
                <a:cxnSpLocks/>
              </p:cNvCxnSpPr>
              <p:nvPr/>
            </p:nvCxnSpPr>
            <p:spPr>
              <a:xfrm>
                <a:off x="2711571"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7" name="直线连接符 76">
                <a:extLst>
                  <a:ext uri="{FF2B5EF4-FFF2-40B4-BE49-F238E27FC236}">
                    <a16:creationId xmlns:a16="http://schemas.microsoft.com/office/drawing/2014/main" id="{64224D6D-F03C-9F45-B2F1-CF3E2F7DC247}"/>
                  </a:ext>
                </a:extLst>
              </p:cNvPr>
              <p:cNvCxnSpPr>
                <a:cxnSpLocks/>
              </p:cNvCxnSpPr>
              <p:nvPr/>
            </p:nvCxnSpPr>
            <p:spPr>
              <a:xfrm>
                <a:off x="3564823" y="5789315"/>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8" name="直线连接符 77">
                <a:extLst>
                  <a:ext uri="{FF2B5EF4-FFF2-40B4-BE49-F238E27FC236}">
                    <a16:creationId xmlns:a16="http://schemas.microsoft.com/office/drawing/2014/main" id="{CF182D2C-5F47-8B44-A175-64C1EB85F378}"/>
                  </a:ext>
                </a:extLst>
              </p:cNvPr>
              <p:cNvCxnSpPr>
                <a:cxnSpLocks/>
              </p:cNvCxnSpPr>
              <p:nvPr/>
            </p:nvCxnSpPr>
            <p:spPr>
              <a:xfrm>
                <a:off x="4418898"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9" name="直线连接符 78">
                <a:extLst>
                  <a:ext uri="{FF2B5EF4-FFF2-40B4-BE49-F238E27FC236}">
                    <a16:creationId xmlns:a16="http://schemas.microsoft.com/office/drawing/2014/main" id="{54D68457-8C1F-5740-9B8B-03C32CF45088}"/>
                  </a:ext>
                </a:extLst>
              </p:cNvPr>
              <p:cNvCxnSpPr>
                <a:cxnSpLocks/>
              </p:cNvCxnSpPr>
              <p:nvPr/>
            </p:nvCxnSpPr>
            <p:spPr>
              <a:xfrm>
                <a:off x="5278236" y="5775856"/>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0" name="直线连接符 79">
                <a:extLst>
                  <a:ext uri="{FF2B5EF4-FFF2-40B4-BE49-F238E27FC236}">
                    <a16:creationId xmlns:a16="http://schemas.microsoft.com/office/drawing/2014/main" id="{F68F7F41-A751-7742-834C-DA8FAF52E311}"/>
                  </a:ext>
                </a:extLst>
              </p:cNvPr>
              <p:cNvCxnSpPr>
                <a:cxnSpLocks/>
              </p:cNvCxnSpPr>
              <p:nvPr/>
            </p:nvCxnSpPr>
            <p:spPr>
              <a:xfrm flipH="1">
                <a:off x="1186584" y="5511277"/>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id="{E58FA791-14AE-4447-A9C6-D23A629D2E3E}"/>
                  </a:ext>
                </a:extLst>
              </p:cNvPr>
              <p:cNvCxnSpPr>
                <a:cxnSpLocks/>
              </p:cNvCxnSpPr>
              <p:nvPr/>
            </p:nvCxnSpPr>
            <p:spPr>
              <a:xfrm flipH="1">
                <a:off x="1186584" y="5142231"/>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a16="http://schemas.microsoft.com/office/drawing/2014/main" id="{B411C2BB-1EB1-7A4E-A473-40A1E1FB8E3D}"/>
                  </a:ext>
                </a:extLst>
              </p:cNvPr>
              <p:cNvCxnSpPr>
                <a:cxnSpLocks/>
              </p:cNvCxnSpPr>
              <p:nvPr/>
            </p:nvCxnSpPr>
            <p:spPr>
              <a:xfrm flipH="1">
                <a:off x="1186584" y="4752452"/>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84" name="文本框 83">
                <a:extLst>
                  <a:ext uri="{FF2B5EF4-FFF2-40B4-BE49-F238E27FC236}">
                    <a16:creationId xmlns:a16="http://schemas.microsoft.com/office/drawing/2014/main" id="{88E7B993-8722-714C-8187-FA6212301063}"/>
                  </a:ext>
                </a:extLst>
              </p:cNvPr>
              <p:cNvSpPr txBox="1"/>
              <p:nvPr/>
            </p:nvSpPr>
            <p:spPr>
              <a:xfrm>
                <a:off x="1819700" y="5858332"/>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1</a:t>
                </a:r>
                <a:endParaRPr lang="zh-CN" altLang="en-US" sz="1200" dirty="0"/>
              </a:p>
            </p:txBody>
          </p:sp>
          <p:sp>
            <p:nvSpPr>
              <p:cNvPr id="86" name="文本框 85">
                <a:extLst>
                  <a:ext uri="{FF2B5EF4-FFF2-40B4-BE49-F238E27FC236}">
                    <a16:creationId xmlns:a16="http://schemas.microsoft.com/office/drawing/2014/main" id="{59A2C066-485F-F34D-8B81-81EBAE9E8DBB}"/>
                  </a:ext>
                </a:extLst>
              </p:cNvPr>
              <p:cNvSpPr txBox="1"/>
              <p:nvPr/>
            </p:nvSpPr>
            <p:spPr>
              <a:xfrm>
                <a:off x="2582175" y="5858331"/>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2</a:t>
                </a:r>
                <a:endParaRPr lang="zh-CN" altLang="en-US" sz="1200" dirty="0"/>
              </a:p>
            </p:txBody>
          </p:sp>
          <p:sp>
            <p:nvSpPr>
              <p:cNvPr id="87" name="文本框 86">
                <a:extLst>
                  <a:ext uri="{FF2B5EF4-FFF2-40B4-BE49-F238E27FC236}">
                    <a16:creationId xmlns:a16="http://schemas.microsoft.com/office/drawing/2014/main" id="{BEB6171C-EF34-D546-8FBD-75CA52014EC5}"/>
                  </a:ext>
                </a:extLst>
              </p:cNvPr>
              <p:cNvSpPr txBox="1"/>
              <p:nvPr/>
            </p:nvSpPr>
            <p:spPr>
              <a:xfrm>
                <a:off x="3435838" y="5857394"/>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3</a:t>
                </a:r>
                <a:endParaRPr lang="zh-CN" altLang="en-US" sz="1200" dirty="0"/>
              </a:p>
            </p:txBody>
          </p:sp>
          <p:sp>
            <p:nvSpPr>
              <p:cNvPr id="88" name="文本框 87">
                <a:extLst>
                  <a:ext uri="{FF2B5EF4-FFF2-40B4-BE49-F238E27FC236}">
                    <a16:creationId xmlns:a16="http://schemas.microsoft.com/office/drawing/2014/main" id="{22F607E8-DEEA-4B4A-BEF1-90A5C74037F6}"/>
                  </a:ext>
                </a:extLst>
              </p:cNvPr>
              <p:cNvSpPr txBox="1"/>
              <p:nvPr/>
            </p:nvSpPr>
            <p:spPr>
              <a:xfrm>
                <a:off x="4274877" y="585422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4</a:t>
                </a:r>
                <a:endParaRPr lang="zh-CN" altLang="en-US" sz="1200" dirty="0"/>
              </a:p>
            </p:txBody>
          </p:sp>
          <p:sp>
            <p:nvSpPr>
              <p:cNvPr id="89" name="文本框 88">
                <a:extLst>
                  <a:ext uri="{FF2B5EF4-FFF2-40B4-BE49-F238E27FC236}">
                    <a16:creationId xmlns:a16="http://schemas.microsoft.com/office/drawing/2014/main" id="{CBB28F58-3E12-B043-9508-4DE9F8751976}"/>
                  </a:ext>
                </a:extLst>
              </p:cNvPr>
              <p:cNvSpPr txBox="1"/>
              <p:nvPr/>
            </p:nvSpPr>
            <p:spPr>
              <a:xfrm>
                <a:off x="5136800" y="585422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5</a:t>
                </a:r>
                <a:endParaRPr lang="zh-CN" altLang="en-US" sz="1200" dirty="0"/>
              </a:p>
            </p:txBody>
          </p:sp>
          <p:sp>
            <p:nvSpPr>
              <p:cNvPr id="90" name="文本框 89">
                <a:extLst>
                  <a:ext uri="{FF2B5EF4-FFF2-40B4-BE49-F238E27FC236}">
                    <a16:creationId xmlns:a16="http://schemas.microsoft.com/office/drawing/2014/main" id="{4E88674C-34EB-8646-91C8-5E4FB43590D5}"/>
                  </a:ext>
                </a:extLst>
              </p:cNvPr>
              <p:cNvSpPr txBox="1"/>
              <p:nvPr/>
            </p:nvSpPr>
            <p:spPr>
              <a:xfrm rot="16200000">
                <a:off x="840507" y="4641419"/>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0.5</a:t>
                </a:r>
                <a:endParaRPr lang="zh-CN" altLang="en-US" sz="1200" dirty="0"/>
              </a:p>
            </p:txBody>
          </p:sp>
          <p:sp>
            <p:nvSpPr>
              <p:cNvPr id="92" name="文本框 91">
                <a:extLst>
                  <a:ext uri="{FF2B5EF4-FFF2-40B4-BE49-F238E27FC236}">
                    <a16:creationId xmlns:a16="http://schemas.microsoft.com/office/drawing/2014/main" id="{0198713B-3E37-C94B-A897-003ED9486A1A}"/>
                  </a:ext>
                </a:extLst>
              </p:cNvPr>
              <p:cNvSpPr txBox="1"/>
              <p:nvPr/>
            </p:nvSpPr>
            <p:spPr>
              <a:xfrm rot="16200000">
                <a:off x="768664" y="5390163"/>
                <a:ext cx="523167"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-0.5</a:t>
                </a:r>
                <a:endParaRPr lang="zh-CN" altLang="en-US" sz="1200" dirty="0"/>
              </a:p>
            </p:txBody>
          </p:sp>
          <p:sp>
            <p:nvSpPr>
              <p:cNvPr id="93" name="文本框 92">
                <a:extLst>
                  <a:ext uri="{FF2B5EF4-FFF2-40B4-BE49-F238E27FC236}">
                    <a16:creationId xmlns:a16="http://schemas.microsoft.com/office/drawing/2014/main" id="{13163864-C37D-D64D-9DA0-05129EB67125}"/>
                  </a:ext>
                </a:extLst>
              </p:cNvPr>
              <p:cNvSpPr txBox="1"/>
              <p:nvPr/>
            </p:nvSpPr>
            <p:spPr>
              <a:xfrm rot="16200000">
                <a:off x="822670" y="493503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a:t>
                </a:r>
                <a:endParaRPr lang="zh-CN" altLang="en-US" sz="1200" dirty="0"/>
              </a:p>
            </p:txBody>
          </p:sp>
        </p:grpSp>
        <p:cxnSp>
          <p:nvCxnSpPr>
            <p:cNvPr id="23" name="直线连接符 22">
              <a:extLst>
                <a:ext uri="{FF2B5EF4-FFF2-40B4-BE49-F238E27FC236}">
                  <a16:creationId xmlns:a16="http://schemas.microsoft.com/office/drawing/2014/main" id="{3E8478F1-CA11-5445-A9F8-CC419360216C}"/>
                </a:ext>
              </a:extLst>
            </p:cNvPr>
            <p:cNvCxnSpPr>
              <a:cxnSpLocks/>
            </p:cNvCxnSpPr>
            <p:nvPr/>
          </p:nvCxnSpPr>
          <p:spPr>
            <a:xfrm>
              <a:off x="3585077" y="4069037"/>
              <a:ext cx="430045"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直线连接符 113">
              <a:extLst>
                <a:ext uri="{FF2B5EF4-FFF2-40B4-BE49-F238E27FC236}">
                  <a16:creationId xmlns:a16="http://schemas.microsoft.com/office/drawing/2014/main" id="{F85C2480-C089-1842-9A77-D7FFC6ACEA4E}"/>
                </a:ext>
              </a:extLst>
            </p:cNvPr>
            <p:cNvCxnSpPr>
              <a:cxnSpLocks/>
            </p:cNvCxnSpPr>
            <p:nvPr/>
          </p:nvCxnSpPr>
          <p:spPr>
            <a:xfrm>
              <a:off x="1351850" y="4061874"/>
              <a:ext cx="418327"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5" name="文本框 114">
              <a:extLst>
                <a:ext uri="{FF2B5EF4-FFF2-40B4-BE49-F238E27FC236}">
                  <a16:creationId xmlns:a16="http://schemas.microsoft.com/office/drawing/2014/main" id="{1FC93E65-37DF-064F-900D-4CCAF4D7E577}"/>
                </a:ext>
              </a:extLst>
            </p:cNvPr>
            <p:cNvSpPr txBox="1"/>
            <p:nvPr/>
          </p:nvSpPr>
          <p:spPr>
            <a:xfrm>
              <a:off x="1781895" y="3927147"/>
              <a:ext cx="1478628" cy="276999"/>
            </a:xfrm>
            <a:prstGeom prst="rect">
              <a:avLst/>
            </a:prstGeom>
            <a:noFill/>
          </p:spPr>
          <p:txBody>
            <a:bodyPr wrap="square">
              <a:spAutoFit/>
            </a:bodyPr>
            <a:lstStyle/>
            <a:p>
              <a:r>
                <a:rPr lang="en-US" altLang="zh-CN" sz="1200" b="1" dirty="0">
                  <a:solidFill>
                    <a:srgbClr val="FFFFFF"/>
                  </a:solidFill>
                  <a:latin typeface="微软雅黑" panose="020B0503020204020204" pitchFamily="34" charset="-122"/>
                </a:rPr>
                <a:t>Phase gradients</a:t>
              </a:r>
              <a:endParaRPr lang="zh-CN" altLang="en-US" sz="1200" b="1" dirty="0"/>
            </a:p>
          </p:txBody>
        </p:sp>
        <p:sp>
          <p:nvSpPr>
            <p:cNvPr id="116" name="文本框 115">
              <a:extLst>
                <a:ext uri="{FF2B5EF4-FFF2-40B4-BE49-F238E27FC236}">
                  <a16:creationId xmlns:a16="http://schemas.microsoft.com/office/drawing/2014/main" id="{FD93D9B8-86B4-5347-A29B-8151C8E8F00A}"/>
                </a:ext>
              </a:extLst>
            </p:cNvPr>
            <p:cNvSpPr txBox="1"/>
            <p:nvPr/>
          </p:nvSpPr>
          <p:spPr>
            <a:xfrm>
              <a:off x="4037262" y="3927147"/>
              <a:ext cx="1819206" cy="276999"/>
            </a:xfrm>
            <a:prstGeom prst="rect">
              <a:avLst/>
            </a:prstGeom>
            <a:noFill/>
          </p:spPr>
          <p:txBody>
            <a:bodyPr wrap="square">
              <a:spAutoFit/>
            </a:bodyPr>
            <a:lstStyle/>
            <a:p>
              <a:r>
                <a:rPr lang="en-US" altLang="zh-CN" sz="1200" b="1" dirty="0">
                  <a:solidFill>
                    <a:srgbClr val="FFFFFF"/>
                  </a:solidFill>
                  <a:latin typeface="微软雅黑" panose="020B0503020204020204" pitchFamily="34" charset="-122"/>
                </a:rPr>
                <a:t>Amplitude gradients</a:t>
              </a:r>
              <a:endParaRPr lang="zh-CN" altLang="en-US" sz="1200" b="1" dirty="0"/>
            </a:p>
          </p:txBody>
        </p:sp>
        <p:sp>
          <p:nvSpPr>
            <p:cNvPr id="120" name="文本框 119">
              <a:extLst>
                <a:ext uri="{FF2B5EF4-FFF2-40B4-BE49-F238E27FC236}">
                  <a16:creationId xmlns:a16="http://schemas.microsoft.com/office/drawing/2014/main" id="{5D477B44-AB0E-D04A-8591-EFF11C9F1250}"/>
                </a:ext>
              </a:extLst>
            </p:cNvPr>
            <p:cNvSpPr txBox="1"/>
            <p:nvPr/>
          </p:nvSpPr>
          <p:spPr>
            <a:xfrm>
              <a:off x="1106876" y="6142160"/>
              <a:ext cx="4732131" cy="261610"/>
            </a:xfrm>
            <a:prstGeom prst="rect">
              <a:avLst/>
            </a:prstGeom>
            <a:noFill/>
          </p:spPr>
          <p:txBody>
            <a:bodyPr wrap="square">
              <a:spAutoFit/>
            </a:bodyPr>
            <a:lstStyle/>
            <a:p>
              <a:r>
                <a:rPr lang="en-US" altLang="zh-CN" sz="1100" b="1" dirty="0">
                  <a:solidFill>
                    <a:srgbClr val="FFFFFF"/>
                  </a:solidFill>
                  <a:latin typeface="微软雅黑" panose="020B0503020204020204" pitchFamily="34" charset="-122"/>
                </a:rPr>
                <a:t>Variation of the phase amplitude gradient when saying "ABCD".</a:t>
              </a:r>
              <a:endParaRPr lang="zh-CN" altLang="en-US" sz="1100" b="1" dirty="0"/>
            </a:p>
          </p:txBody>
        </p:sp>
      </p:grpSp>
      <p:grpSp>
        <p:nvGrpSpPr>
          <p:cNvPr id="140" name="组合 139">
            <a:extLst>
              <a:ext uri="{FF2B5EF4-FFF2-40B4-BE49-F238E27FC236}">
                <a16:creationId xmlns:a16="http://schemas.microsoft.com/office/drawing/2014/main" id="{3121A2E2-257B-3840-AE14-91796CE36EA4}"/>
              </a:ext>
            </a:extLst>
          </p:cNvPr>
          <p:cNvGrpSpPr/>
          <p:nvPr/>
        </p:nvGrpSpPr>
        <p:grpSpPr>
          <a:xfrm>
            <a:off x="1089038" y="1475152"/>
            <a:ext cx="5060727" cy="1479528"/>
            <a:chOff x="1089038" y="1475152"/>
            <a:chExt cx="5060727" cy="1479528"/>
          </a:xfrm>
        </p:grpSpPr>
        <p:pic>
          <p:nvPicPr>
            <p:cNvPr id="45" name="图片 44" descr="卡通人物&#10;&#10;低可信度描述已自动生成">
              <a:extLst>
                <a:ext uri="{FF2B5EF4-FFF2-40B4-BE49-F238E27FC236}">
                  <a16:creationId xmlns:a16="http://schemas.microsoft.com/office/drawing/2014/main" id="{28E5B6ED-543B-3948-88AE-EC64AF31EF1C}"/>
                </a:ext>
              </a:extLst>
            </p:cNvPr>
            <p:cNvPicPr>
              <a:picLocks noChangeAspect="1"/>
            </p:cNvPicPr>
            <p:nvPr/>
          </p:nvPicPr>
          <p:blipFill>
            <a:blip r:embed="rId5">
              <a:duotone>
                <a:prstClr val="black"/>
                <a:srgbClr val="C00000">
                  <a:tint val="45000"/>
                  <a:satMod val="400000"/>
                </a:srgbClr>
              </a:duotone>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0"/>
                      </a14:imgEffect>
                      <a14:imgEffect>
                        <a14:brightnessContrast bright="40000" contrast="40000"/>
                      </a14:imgEffect>
                    </a14:imgLayer>
                  </a14:imgProps>
                </a:ext>
              </a:extLst>
            </a:blip>
            <a:stretch>
              <a:fillRect/>
            </a:stretch>
          </p:blipFill>
          <p:spPr>
            <a:xfrm>
              <a:off x="1089038" y="1475152"/>
              <a:ext cx="5060727" cy="1479528"/>
            </a:xfrm>
            <a:prstGeom prst="rect">
              <a:avLst/>
            </a:prstGeom>
          </p:spPr>
        </p:pic>
        <p:cxnSp>
          <p:nvCxnSpPr>
            <p:cNvPr id="121" name="直线连接符 120">
              <a:extLst>
                <a:ext uri="{FF2B5EF4-FFF2-40B4-BE49-F238E27FC236}">
                  <a16:creationId xmlns:a16="http://schemas.microsoft.com/office/drawing/2014/main" id="{5283F34B-09D7-B743-995E-84AB7D773606}"/>
                </a:ext>
              </a:extLst>
            </p:cNvPr>
            <p:cNvCxnSpPr>
              <a:cxnSpLocks/>
            </p:cNvCxnSpPr>
            <p:nvPr/>
          </p:nvCxnSpPr>
          <p:spPr>
            <a:xfrm flipV="1">
              <a:off x="1925610" y="1753844"/>
              <a:ext cx="229537" cy="151151"/>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文本框 121">
              <a:extLst>
                <a:ext uri="{FF2B5EF4-FFF2-40B4-BE49-F238E27FC236}">
                  <a16:creationId xmlns:a16="http://schemas.microsoft.com/office/drawing/2014/main" id="{4F9F7684-73C3-7F40-AEDF-4F3BD29EEF1B}"/>
                </a:ext>
              </a:extLst>
            </p:cNvPr>
            <p:cNvSpPr txBox="1"/>
            <p:nvPr/>
          </p:nvSpPr>
          <p:spPr>
            <a:xfrm>
              <a:off x="1958455" y="1546157"/>
              <a:ext cx="605123"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A</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sp>
          <p:nvSpPr>
            <p:cNvPr id="125" name="文本框 124">
              <a:extLst>
                <a:ext uri="{FF2B5EF4-FFF2-40B4-BE49-F238E27FC236}">
                  <a16:creationId xmlns:a16="http://schemas.microsoft.com/office/drawing/2014/main" id="{F492AD4D-F6B7-0A4E-888B-53B9AF63D4C7}"/>
                </a:ext>
              </a:extLst>
            </p:cNvPr>
            <p:cNvSpPr txBox="1"/>
            <p:nvPr/>
          </p:nvSpPr>
          <p:spPr>
            <a:xfrm>
              <a:off x="2838667" y="2534389"/>
              <a:ext cx="834662"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B</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sp>
          <p:nvSpPr>
            <p:cNvPr id="126" name="文本框 125">
              <a:extLst>
                <a:ext uri="{FF2B5EF4-FFF2-40B4-BE49-F238E27FC236}">
                  <a16:creationId xmlns:a16="http://schemas.microsoft.com/office/drawing/2014/main" id="{7A5C5CD4-F257-0F44-B23A-CCE04855F35A}"/>
                </a:ext>
              </a:extLst>
            </p:cNvPr>
            <p:cNvSpPr txBox="1"/>
            <p:nvPr/>
          </p:nvSpPr>
          <p:spPr>
            <a:xfrm>
              <a:off x="3965252" y="1602851"/>
              <a:ext cx="834662"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C</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sp>
          <p:nvSpPr>
            <p:cNvPr id="127" name="文本框 126">
              <a:extLst>
                <a:ext uri="{FF2B5EF4-FFF2-40B4-BE49-F238E27FC236}">
                  <a16:creationId xmlns:a16="http://schemas.microsoft.com/office/drawing/2014/main" id="{20263755-2160-7042-8664-49B22E919070}"/>
                </a:ext>
              </a:extLst>
            </p:cNvPr>
            <p:cNvSpPr txBox="1"/>
            <p:nvPr/>
          </p:nvSpPr>
          <p:spPr>
            <a:xfrm>
              <a:off x="4897773" y="2471763"/>
              <a:ext cx="834662"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D</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cxnSp>
          <p:nvCxnSpPr>
            <p:cNvPr id="128" name="直线连接符 127">
              <a:extLst>
                <a:ext uri="{FF2B5EF4-FFF2-40B4-BE49-F238E27FC236}">
                  <a16:creationId xmlns:a16="http://schemas.microsoft.com/office/drawing/2014/main" id="{3E9CAA94-06A8-3745-898F-3422BF134AEB}"/>
                </a:ext>
              </a:extLst>
            </p:cNvPr>
            <p:cNvCxnSpPr>
              <a:cxnSpLocks/>
            </p:cNvCxnSpPr>
            <p:nvPr/>
          </p:nvCxnSpPr>
          <p:spPr>
            <a:xfrm>
              <a:off x="2986077" y="2403504"/>
              <a:ext cx="138349" cy="17784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直线连接符 128">
              <a:extLst>
                <a:ext uri="{FF2B5EF4-FFF2-40B4-BE49-F238E27FC236}">
                  <a16:creationId xmlns:a16="http://schemas.microsoft.com/office/drawing/2014/main" id="{667FF0C8-DA37-764D-9E6B-B3E386AA26AD}"/>
                </a:ext>
              </a:extLst>
            </p:cNvPr>
            <p:cNvCxnSpPr>
              <a:cxnSpLocks/>
            </p:cNvCxnSpPr>
            <p:nvPr/>
          </p:nvCxnSpPr>
          <p:spPr>
            <a:xfrm flipV="1">
              <a:off x="4022982" y="1808199"/>
              <a:ext cx="229537" cy="151151"/>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直线连接符 130">
              <a:extLst>
                <a:ext uri="{FF2B5EF4-FFF2-40B4-BE49-F238E27FC236}">
                  <a16:creationId xmlns:a16="http://schemas.microsoft.com/office/drawing/2014/main" id="{271C1EA4-7E83-7B45-8EFA-A0D9DF2C5089}"/>
                </a:ext>
              </a:extLst>
            </p:cNvPr>
            <p:cNvCxnSpPr>
              <a:cxnSpLocks/>
            </p:cNvCxnSpPr>
            <p:nvPr/>
          </p:nvCxnSpPr>
          <p:spPr>
            <a:xfrm>
              <a:off x="4987917" y="2326673"/>
              <a:ext cx="138349" cy="17784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1" name="组合 140">
            <a:extLst>
              <a:ext uri="{FF2B5EF4-FFF2-40B4-BE49-F238E27FC236}">
                <a16:creationId xmlns:a16="http://schemas.microsoft.com/office/drawing/2014/main" id="{90299F3E-F314-CB49-9079-CD1D1658CEF4}"/>
              </a:ext>
            </a:extLst>
          </p:cNvPr>
          <p:cNvGrpSpPr/>
          <p:nvPr/>
        </p:nvGrpSpPr>
        <p:grpSpPr>
          <a:xfrm>
            <a:off x="1022101" y="4239584"/>
            <a:ext cx="5115076" cy="1479528"/>
            <a:chOff x="1022101" y="4239584"/>
            <a:chExt cx="5115076" cy="1479528"/>
          </a:xfrm>
        </p:grpSpPr>
        <p:pic>
          <p:nvPicPr>
            <p:cNvPr id="44" name="图片 43" descr="图表, 折线图&#10;&#10;描述已自动生成">
              <a:extLst>
                <a:ext uri="{FF2B5EF4-FFF2-40B4-BE49-F238E27FC236}">
                  <a16:creationId xmlns:a16="http://schemas.microsoft.com/office/drawing/2014/main" id="{CA89404E-C743-494F-AF3F-0605B9108010}"/>
                </a:ext>
              </a:extLst>
            </p:cNvPr>
            <p:cNvPicPr>
              <a:picLocks noChangeAspect="1"/>
            </p:cNvPicPr>
            <p:nvPr/>
          </p:nvPicPr>
          <p:blipFill>
            <a:blip r:embed="rId7">
              <a:duotone>
                <a:schemeClr val="accent4">
                  <a:shade val="45000"/>
                  <a:satMod val="135000"/>
                </a:schemeClr>
                <a:prstClr val="white"/>
              </a:duotone>
            </a:blip>
            <a:stretch>
              <a:fillRect/>
            </a:stretch>
          </p:blipFill>
          <p:spPr>
            <a:xfrm>
              <a:off x="1022101" y="4239584"/>
              <a:ext cx="5115076" cy="1479528"/>
            </a:xfrm>
            <a:prstGeom prst="rect">
              <a:avLst/>
            </a:prstGeom>
          </p:spPr>
        </p:pic>
        <p:cxnSp>
          <p:nvCxnSpPr>
            <p:cNvPr id="132" name="直线连接符 131">
              <a:extLst>
                <a:ext uri="{FF2B5EF4-FFF2-40B4-BE49-F238E27FC236}">
                  <a16:creationId xmlns:a16="http://schemas.microsoft.com/office/drawing/2014/main" id="{7D5883E7-99CA-354B-A257-57F64E101A7B}"/>
                </a:ext>
              </a:extLst>
            </p:cNvPr>
            <p:cNvCxnSpPr>
              <a:cxnSpLocks/>
            </p:cNvCxnSpPr>
            <p:nvPr/>
          </p:nvCxnSpPr>
          <p:spPr>
            <a:xfrm flipV="1">
              <a:off x="2101785" y="4492042"/>
              <a:ext cx="229537" cy="151151"/>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文本框 132">
              <a:extLst>
                <a:ext uri="{FF2B5EF4-FFF2-40B4-BE49-F238E27FC236}">
                  <a16:creationId xmlns:a16="http://schemas.microsoft.com/office/drawing/2014/main" id="{A8143081-72B0-3544-AA92-F56AC837F88F}"/>
                </a:ext>
              </a:extLst>
            </p:cNvPr>
            <p:cNvSpPr txBox="1"/>
            <p:nvPr/>
          </p:nvSpPr>
          <p:spPr>
            <a:xfrm>
              <a:off x="2134630" y="4284355"/>
              <a:ext cx="605123"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A</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sp>
          <p:nvSpPr>
            <p:cNvPr id="134" name="文本框 133">
              <a:extLst>
                <a:ext uri="{FF2B5EF4-FFF2-40B4-BE49-F238E27FC236}">
                  <a16:creationId xmlns:a16="http://schemas.microsoft.com/office/drawing/2014/main" id="{C7BEF4C0-866F-864E-B6F2-6CA191062356}"/>
                </a:ext>
              </a:extLst>
            </p:cNvPr>
            <p:cNvSpPr txBox="1"/>
            <p:nvPr/>
          </p:nvSpPr>
          <p:spPr>
            <a:xfrm>
              <a:off x="3014842" y="5272587"/>
              <a:ext cx="834662"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B</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sp>
          <p:nvSpPr>
            <p:cNvPr id="135" name="文本框 134">
              <a:extLst>
                <a:ext uri="{FF2B5EF4-FFF2-40B4-BE49-F238E27FC236}">
                  <a16:creationId xmlns:a16="http://schemas.microsoft.com/office/drawing/2014/main" id="{78DC8CF5-ED0B-6E42-BFB1-C2688B82C635}"/>
                </a:ext>
              </a:extLst>
            </p:cNvPr>
            <p:cNvSpPr txBox="1"/>
            <p:nvPr/>
          </p:nvSpPr>
          <p:spPr>
            <a:xfrm>
              <a:off x="4141427" y="4341049"/>
              <a:ext cx="834662"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C</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sp>
          <p:nvSpPr>
            <p:cNvPr id="136" name="文本框 135">
              <a:extLst>
                <a:ext uri="{FF2B5EF4-FFF2-40B4-BE49-F238E27FC236}">
                  <a16:creationId xmlns:a16="http://schemas.microsoft.com/office/drawing/2014/main" id="{1E210F24-BD5C-D04B-B233-59099BFA661A}"/>
                </a:ext>
              </a:extLst>
            </p:cNvPr>
            <p:cNvSpPr txBox="1"/>
            <p:nvPr/>
          </p:nvSpPr>
          <p:spPr>
            <a:xfrm>
              <a:off x="5073948" y="5209961"/>
              <a:ext cx="834662" cy="338554"/>
            </a:xfrm>
            <a:prstGeom prst="rect">
              <a:avLst/>
            </a:prstGeom>
            <a:noFill/>
          </p:spPr>
          <p:txBody>
            <a:bodyPr wrap="square">
              <a:spAutoFit/>
            </a:bodyPr>
            <a:lstStyle/>
            <a:p>
              <a:r>
                <a:rPr lang="zh-CN" altLang="en-US" sz="1600" b="1" dirty="0">
                  <a:solidFill>
                    <a:srgbClr val="C00000"/>
                  </a:solidFill>
                  <a:latin typeface="微软雅黑" panose="020B0503020204020204" pitchFamily="34" charset="-122"/>
                </a:rPr>
                <a:t>“</a:t>
              </a:r>
              <a:r>
                <a:rPr lang="en-US" altLang="zh-CN" sz="1600" b="1" dirty="0">
                  <a:solidFill>
                    <a:srgbClr val="C00000"/>
                  </a:solidFill>
                  <a:latin typeface="微软雅黑" panose="020B0503020204020204" pitchFamily="34" charset="-122"/>
                </a:rPr>
                <a:t>D</a:t>
              </a:r>
              <a:r>
                <a:rPr lang="zh-CN" altLang="en-US" sz="1600" b="1" dirty="0">
                  <a:solidFill>
                    <a:srgbClr val="C00000"/>
                  </a:solidFill>
                  <a:latin typeface="微软雅黑" panose="020B0503020204020204" pitchFamily="34" charset="-122"/>
                </a:rPr>
                <a:t>”</a:t>
              </a:r>
              <a:endParaRPr lang="zh-CN" altLang="en-US" sz="1600" b="1" dirty="0">
                <a:solidFill>
                  <a:srgbClr val="C00000"/>
                </a:solidFill>
              </a:endParaRPr>
            </a:p>
          </p:txBody>
        </p:sp>
        <p:cxnSp>
          <p:nvCxnSpPr>
            <p:cNvPr id="137" name="直线连接符 136">
              <a:extLst>
                <a:ext uri="{FF2B5EF4-FFF2-40B4-BE49-F238E27FC236}">
                  <a16:creationId xmlns:a16="http://schemas.microsoft.com/office/drawing/2014/main" id="{B94D582D-7155-9345-B46E-770E016E5F43}"/>
                </a:ext>
              </a:extLst>
            </p:cNvPr>
            <p:cNvCxnSpPr>
              <a:cxnSpLocks/>
            </p:cNvCxnSpPr>
            <p:nvPr/>
          </p:nvCxnSpPr>
          <p:spPr>
            <a:xfrm>
              <a:off x="3162252" y="5141702"/>
              <a:ext cx="138349" cy="17784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直线连接符 137">
              <a:extLst>
                <a:ext uri="{FF2B5EF4-FFF2-40B4-BE49-F238E27FC236}">
                  <a16:creationId xmlns:a16="http://schemas.microsoft.com/office/drawing/2014/main" id="{2CC92A59-9749-6748-9F21-43A938D256E5}"/>
                </a:ext>
              </a:extLst>
            </p:cNvPr>
            <p:cNvCxnSpPr>
              <a:cxnSpLocks/>
            </p:cNvCxnSpPr>
            <p:nvPr/>
          </p:nvCxnSpPr>
          <p:spPr>
            <a:xfrm flipV="1">
              <a:off x="4199157" y="4546397"/>
              <a:ext cx="229537" cy="151151"/>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直线连接符 138">
              <a:extLst>
                <a:ext uri="{FF2B5EF4-FFF2-40B4-BE49-F238E27FC236}">
                  <a16:creationId xmlns:a16="http://schemas.microsoft.com/office/drawing/2014/main" id="{9B679345-7738-B046-A306-D35D6EEEA33F}"/>
                </a:ext>
              </a:extLst>
            </p:cNvPr>
            <p:cNvCxnSpPr>
              <a:cxnSpLocks/>
            </p:cNvCxnSpPr>
            <p:nvPr/>
          </p:nvCxnSpPr>
          <p:spPr>
            <a:xfrm>
              <a:off x="5164092" y="5064871"/>
              <a:ext cx="138349" cy="177845"/>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4" name="文本框 143">
            <a:extLst>
              <a:ext uri="{FF2B5EF4-FFF2-40B4-BE49-F238E27FC236}">
                <a16:creationId xmlns:a16="http://schemas.microsoft.com/office/drawing/2014/main" id="{C5762FAE-DB5C-F041-90EC-2654DE294089}"/>
              </a:ext>
            </a:extLst>
          </p:cNvPr>
          <p:cNvSpPr txBox="1"/>
          <p:nvPr/>
        </p:nvSpPr>
        <p:spPr>
          <a:xfrm>
            <a:off x="6465164" y="1602851"/>
            <a:ext cx="5330826" cy="377411"/>
          </a:xfrm>
          <a:prstGeom prst="rect">
            <a:avLst/>
          </a:prstGeom>
          <a:noFill/>
        </p:spPr>
        <p:txBody>
          <a:bodyPr wrap="square">
            <a:spAutoFit/>
          </a:bodyPr>
          <a:lstStyle/>
          <a:p>
            <a:pPr>
              <a:lnSpc>
                <a:spcPct val="150000"/>
              </a:lnSpc>
            </a:pPr>
            <a:r>
              <a:rPr lang="en-US" altLang="zh-CN" sz="1400" dirty="0">
                <a:solidFill>
                  <a:srgbClr val="FFFFFF"/>
                </a:solidFill>
                <a:latin typeface="微软雅黑" panose="020B0503020204020204" pitchFamily="34" charset="-122"/>
              </a:rPr>
              <a:t>Comparison of signal characteristics of audio and ultrasonic</a:t>
            </a:r>
            <a:endParaRPr lang="zh-CN" altLang="en-US" sz="1400" dirty="0">
              <a:solidFill>
                <a:srgbClr val="FFFFFF"/>
              </a:solidFill>
              <a:latin typeface="微软雅黑" panose="020B0503020204020204" pitchFamily="34" charset="-122"/>
            </a:endParaRPr>
          </a:p>
        </p:txBody>
      </p:sp>
      <p:graphicFrame>
        <p:nvGraphicFramePr>
          <p:cNvPr id="145" name="表格 144">
            <a:extLst>
              <a:ext uri="{FF2B5EF4-FFF2-40B4-BE49-F238E27FC236}">
                <a16:creationId xmlns:a16="http://schemas.microsoft.com/office/drawing/2014/main" id="{76428433-2E55-D840-9694-1E9BEF243622}"/>
              </a:ext>
            </a:extLst>
          </p:cNvPr>
          <p:cNvGraphicFramePr>
            <a:graphicFrameLocks noGrp="1"/>
          </p:cNvGraphicFramePr>
          <p:nvPr>
            <p:extLst>
              <p:ext uri="{D42A27DB-BD31-4B8C-83A1-F6EECF244321}">
                <p14:modId xmlns:p14="http://schemas.microsoft.com/office/powerpoint/2010/main" val="2524225"/>
              </p:ext>
            </p:extLst>
          </p:nvPr>
        </p:nvGraphicFramePr>
        <p:xfrm>
          <a:off x="6372414" y="2128241"/>
          <a:ext cx="5423576" cy="1133676"/>
        </p:xfrm>
        <a:graphic>
          <a:graphicData uri="http://schemas.openxmlformats.org/drawingml/2006/table">
            <a:tbl>
              <a:tblPr firstRow="1" bandRow="1">
                <a:tableStyleId>{5C22544A-7EE6-4342-B048-85BDC9FD1C3A}</a:tableStyleId>
              </a:tblPr>
              <a:tblGrid>
                <a:gridCol w="2711788">
                  <a:extLst>
                    <a:ext uri="{9D8B030D-6E8A-4147-A177-3AD203B41FA5}">
                      <a16:colId xmlns:a16="http://schemas.microsoft.com/office/drawing/2014/main" val="3385020575"/>
                    </a:ext>
                  </a:extLst>
                </a:gridCol>
                <a:gridCol w="2711788">
                  <a:extLst>
                    <a:ext uri="{9D8B030D-6E8A-4147-A177-3AD203B41FA5}">
                      <a16:colId xmlns:a16="http://schemas.microsoft.com/office/drawing/2014/main" val="2524253338"/>
                    </a:ext>
                  </a:extLst>
                </a:gridCol>
              </a:tblGrid>
              <a:tr h="0">
                <a:tc>
                  <a:txBody>
                    <a:bodyPr/>
                    <a:lstStyle/>
                    <a:p>
                      <a:pPr algn="ctr"/>
                      <a:r>
                        <a:rPr lang="en-US" altLang="zh-CN" dirty="0">
                          <a:latin typeface="Microsoft YaHei" panose="020B0503020204020204" pitchFamily="34" charset="-122"/>
                          <a:ea typeface="Microsoft YaHei" panose="020B0503020204020204" pitchFamily="34" charset="-122"/>
                        </a:rPr>
                        <a:t>Audio signals</a:t>
                      </a:r>
                      <a:endParaRPr lang="zh-CN" altLang="en-US" dirty="0">
                        <a:latin typeface="Microsoft YaHei" panose="020B0503020204020204" pitchFamily="34" charset="-122"/>
                        <a:ea typeface="Microsoft YaHei"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algn="ctr" defTabSz="914400" rtl="0" eaLnBrk="1" latinLnBrk="0" hangingPunct="1"/>
                      <a:r>
                        <a:rPr lang="en-US" altLang="zh-CN" sz="1800" b="1" kern="1200" dirty="0">
                          <a:solidFill>
                            <a:schemeClr val="lt1"/>
                          </a:solidFill>
                          <a:latin typeface="Microsoft YaHei" panose="020B0503020204020204" pitchFamily="34" charset="-122"/>
                          <a:ea typeface="Microsoft YaHei" panose="020B0503020204020204" pitchFamily="34" charset="-122"/>
                          <a:cs typeface="+mn-cs"/>
                        </a:rPr>
                        <a:t>Ultrasonic signals</a:t>
                      </a:r>
                      <a:endParaRPr lang="zh-CN" altLang="en-US" sz="1800" b="1" kern="1200" dirty="0">
                        <a:solidFill>
                          <a:schemeClr val="lt1"/>
                        </a:solidFill>
                        <a:latin typeface="Microsoft YaHei" panose="020B0503020204020204" pitchFamily="34" charset="-122"/>
                        <a:ea typeface="Microsoft YaHei"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231498242"/>
                  </a:ext>
                </a:extLst>
              </a:tr>
              <a:tr h="383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zh-CN" b="1" dirty="0">
                          <a:solidFill>
                            <a:srgbClr val="C00000"/>
                          </a:solidFill>
                          <a:latin typeface="微软雅黑" panose="020B0503020204020204" pitchFamily="34" charset="-122"/>
                        </a:rPr>
                        <a:t>High</a:t>
                      </a:r>
                      <a:r>
                        <a:rPr lang="en" altLang="zh-CN" b="0" dirty="0">
                          <a:solidFill>
                            <a:srgbClr val="FFFFFF"/>
                          </a:solidFill>
                          <a:latin typeface="微软雅黑" panose="020B0503020204020204" pitchFamily="34" charset="-122"/>
                        </a:rPr>
                        <a:t>-dimensional</a:t>
                      </a:r>
                      <a:endParaRPr lang="zh-CN" altLang="en-US" b="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a:r>
                        <a:rPr lang="en" altLang="zh-CN" b="1" dirty="0">
                          <a:solidFill>
                            <a:srgbClr val="C00000"/>
                          </a:solidFill>
                          <a:latin typeface="微软雅黑" panose="020B0503020204020204" pitchFamily="34" charset="-122"/>
                        </a:rPr>
                        <a:t>Low</a:t>
                      </a:r>
                      <a:r>
                        <a:rPr lang="en" altLang="zh-CN" b="0" dirty="0">
                          <a:solidFill>
                            <a:srgbClr val="FFFFFF"/>
                          </a:solidFill>
                          <a:latin typeface="微软雅黑" panose="020B0503020204020204" pitchFamily="34" charset="-122"/>
                        </a:rPr>
                        <a:t>-dimensional</a:t>
                      </a:r>
                      <a:endParaRPr lang="zh-CN" altLang="en-US"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extLst>
                  <a:ext uri="{0D108BD9-81ED-4DB2-BD59-A6C34878D82A}">
                    <a16:rowId xmlns:a16="http://schemas.microsoft.com/office/drawing/2014/main" val="2571413483"/>
                  </a:ext>
                </a:extLst>
              </a:tr>
              <a:tr h="3839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zh-CN" b="0" dirty="0">
                          <a:solidFill>
                            <a:srgbClr val="FFFFFF"/>
                          </a:solidFill>
                          <a:latin typeface="微软雅黑" panose="020B0503020204020204" pitchFamily="34" charset="-122"/>
                        </a:rPr>
                        <a:t>Information-</a:t>
                      </a:r>
                      <a:r>
                        <a:rPr lang="en" altLang="zh-CN" b="1" dirty="0">
                          <a:solidFill>
                            <a:srgbClr val="C00000"/>
                          </a:solidFill>
                          <a:latin typeface="微软雅黑" panose="020B0503020204020204" pitchFamily="34" charset="-122"/>
                        </a:rPr>
                        <a:t>rich</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altLang="zh-CN" b="0" dirty="0">
                          <a:solidFill>
                            <a:srgbClr val="FFFFFF"/>
                          </a:solidFill>
                          <a:latin typeface="微软雅黑" panose="020B0503020204020204" pitchFamily="34" charset="-122"/>
                        </a:rPr>
                        <a:t>Information-</a:t>
                      </a:r>
                      <a:r>
                        <a:rPr lang="en" altLang="zh-CN" b="1" dirty="0">
                          <a:solidFill>
                            <a:srgbClr val="C00000"/>
                          </a:solidFill>
                          <a:latin typeface="微软雅黑" panose="020B0503020204020204" pitchFamily="34" charset="-122"/>
                        </a:rPr>
                        <a:t>poor</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933101358"/>
                  </a:ext>
                </a:extLst>
              </a:tr>
            </a:tbl>
          </a:graphicData>
        </a:graphic>
      </p:graphicFrame>
      <p:sp>
        <p:nvSpPr>
          <p:cNvPr id="149" name="文本框 148">
            <a:extLst>
              <a:ext uri="{FF2B5EF4-FFF2-40B4-BE49-F238E27FC236}">
                <a16:creationId xmlns:a16="http://schemas.microsoft.com/office/drawing/2014/main" id="{8A342356-6AC9-AC4A-9F0B-6F94F4E65555}"/>
              </a:ext>
            </a:extLst>
          </p:cNvPr>
          <p:cNvSpPr txBox="1"/>
          <p:nvPr/>
        </p:nvSpPr>
        <p:spPr>
          <a:xfrm>
            <a:off x="6637160" y="5318808"/>
            <a:ext cx="5408754" cy="461665"/>
          </a:xfrm>
          <a:prstGeom prst="rect">
            <a:avLst/>
          </a:prstGeom>
          <a:noFill/>
        </p:spPr>
        <p:txBody>
          <a:bodyPr wrap="square">
            <a:spAutoFit/>
          </a:bodyPr>
          <a:lstStyle/>
          <a:p>
            <a:r>
              <a:rPr lang="en-US" altLang="zh-CN" sz="2400" b="1" dirty="0">
                <a:solidFill>
                  <a:srgbClr val="C00000"/>
                </a:solidFill>
                <a:latin typeface="微软雅黑" panose="020B0503020204020204" pitchFamily="34" charset="-122"/>
              </a:rPr>
              <a:t>Rich contextual information</a:t>
            </a:r>
            <a:r>
              <a:rPr lang="zh-CN" altLang="en-US" sz="2400" b="1" dirty="0">
                <a:solidFill>
                  <a:srgbClr val="C00000"/>
                </a:solidFill>
                <a:latin typeface="微软雅黑" panose="020B0503020204020204" pitchFamily="34" charset="-122"/>
              </a:rPr>
              <a:t>！！</a:t>
            </a:r>
            <a:endParaRPr lang="zh-CN" altLang="en-US" sz="2400" dirty="0">
              <a:solidFill>
                <a:srgbClr val="C00000"/>
              </a:solidFill>
            </a:endParaRPr>
          </a:p>
        </p:txBody>
      </p:sp>
      <p:pic>
        <p:nvPicPr>
          <p:cNvPr id="151" name="图片 150" descr="男人和女人在交谈&#10;&#10;描述已自动生成">
            <a:extLst>
              <a:ext uri="{FF2B5EF4-FFF2-40B4-BE49-F238E27FC236}">
                <a16:creationId xmlns:a16="http://schemas.microsoft.com/office/drawing/2014/main" id="{E4A8ACC5-C152-3E45-AF11-DFFE94CC6EF5}"/>
              </a:ext>
            </a:extLst>
          </p:cNvPr>
          <p:cNvPicPr>
            <a:picLocks noChangeAspect="1"/>
          </p:cNvPicPr>
          <p:nvPr/>
        </p:nvPicPr>
        <p:blipFill rotWithShape="1">
          <a:blip r:embed="rId8"/>
          <a:srcRect l="18517" r="20808" b="19434"/>
          <a:stretch/>
        </p:blipFill>
        <p:spPr>
          <a:xfrm>
            <a:off x="6975582" y="3536697"/>
            <a:ext cx="1754556" cy="1552629"/>
          </a:xfrm>
          <a:prstGeom prst="rect">
            <a:avLst/>
          </a:prstGeom>
        </p:spPr>
      </p:pic>
      <p:sp>
        <p:nvSpPr>
          <p:cNvPr id="153" name="文本框 152">
            <a:extLst>
              <a:ext uri="{FF2B5EF4-FFF2-40B4-BE49-F238E27FC236}">
                <a16:creationId xmlns:a16="http://schemas.microsoft.com/office/drawing/2014/main" id="{30356D08-2901-2048-8365-6FB069911209}"/>
              </a:ext>
            </a:extLst>
          </p:cNvPr>
          <p:cNvSpPr txBox="1"/>
          <p:nvPr/>
        </p:nvSpPr>
        <p:spPr>
          <a:xfrm>
            <a:off x="9003922" y="3831295"/>
            <a:ext cx="2166360" cy="830997"/>
          </a:xfrm>
          <a:prstGeom prst="rect">
            <a:avLst/>
          </a:prstGeom>
          <a:noFill/>
        </p:spPr>
        <p:txBody>
          <a:bodyPr wrap="square">
            <a:spAutoFit/>
          </a:bodyPr>
          <a:lstStyle/>
          <a:p>
            <a:pPr algn="ctr"/>
            <a:r>
              <a:rPr lang="zh-CN" altLang="en-US" sz="2400" b="1" dirty="0">
                <a:solidFill>
                  <a:srgbClr val="FFFFFF"/>
                </a:solidFill>
                <a:latin typeface="微软雅黑" panose="020B0503020204020204" pitchFamily="34" charset="-122"/>
              </a:rPr>
              <a:t>What is he saying?</a:t>
            </a:r>
          </a:p>
        </p:txBody>
      </p:sp>
    </p:spTree>
    <p:extLst>
      <p:ext uri="{BB962C8B-B14F-4D97-AF65-F5344CB8AC3E}">
        <p14:creationId xmlns:p14="http://schemas.microsoft.com/office/powerpoint/2010/main" val="3251236698"/>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1500"/>
                                        <p:tgtEl>
                                          <p:spTgt spid="43"/>
                                        </p:tgtEl>
                                      </p:cBhvr>
                                    </p:animEffect>
                                  </p:childTnLst>
                                </p:cTn>
                              </p:par>
                              <p:par>
                                <p:cTn id="14" presetID="22" presetClass="entr" presetSubtype="8" fill="hold" nodeType="withEffect">
                                  <p:stCondLst>
                                    <p:cond delay="0"/>
                                  </p:stCondLst>
                                  <p:childTnLst>
                                    <p:set>
                                      <p:cBhvr>
                                        <p:cTn id="15" dur="1" fill="hold">
                                          <p:stCondLst>
                                            <p:cond delay="0"/>
                                          </p:stCondLst>
                                        </p:cTn>
                                        <p:tgtEl>
                                          <p:spTgt spid="141"/>
                                        </p:tgtEl>
                                        <p:attrNameLst>
                                          <p:attrName>style.visibility</p:attrName>
                                        </p:attrNameLst>
                                      </p:cBhvr>
                                      <p:to>
                                        <p:strVal val="visible"/>
                                      </p:to>
                                    </p:set>
                                    <p:animEffect transition="in" filter="wipe(left)">
                                      <p:cBhvr>
                                        <p:cTn id="16" dur="1500"/>
                                        <p:tgtEl>
                                          <p:spTgt spid="141"/>
                                        </p:tgtEl>
                                      </p:cBhvr>
                                    </p:animEffect>
                                  </p:childTnLst>
                                </p:cTn>
                              </p:par>
                              <p:par>
                                <p:cTn id="17" presetID="22" presetClass="entr" presetSubtype="8" fill="hold" nodeType="with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wipe(left)">
                                      <p:cBhvr>
                                        <p:cTn id="19" dur="1500"/>
                                        <p:tgtEl>
                                          <p:spTgt spid="1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fade">
                                      <p:cBhvr>
                                        <p:cTn id="24" dur="500"/>
                                        <p:tgtEl>
                                          <p:spTgt spid="144"/>
                                        </p:tgtEl>
                                      </p:cBhvr>
                                    </p:animEffect>
                                  </p:childTnLst>
                                </p:cTn>
                              </p:par>
                              <p:par>
                                <p:cTn id="25" presetID="10" presetClass="entr" presetSubtype="0" fill="hold"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1"/>
                                        </p:tgtEl>
                                        <p:attrNameLst>
                                          <p:attrName>style.visibility</p:attrName>
                                        </p:attrNameLst>
                                      </p:cBhvr>
                                      <p:to>
                                        <p:strVal val="visible"/>
                                      </p:to>
                                    </p:set>
                                    <p:animEffect transition="in" filter="fade">
                                      <p:cBhvr>
                                        <p:cTn id="32" dur="500"/>
                                        <p:tgtEl>
                                          <p:spTgt spid="1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500"/>
                                        <p:tgtEl>
                                          <p:spTgt spid="1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fade">
                                      <p:cBhvr>
                                        <p:cTn id="4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9" grpId="0"/>
      <p:bldP spid="1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Reconstruct audio from ultrasound</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a:solidFill>
                  <a:srgbClr val="FFFFFF"/>
                </a:solidFill>
                <a:latin typeface="Impact" panose="020B0806030902050204" pitchFamily="34" charset="0"/>
                <a:ea typeface="方正兰亭粗黑简体" panose="02000000000000000000" pitchFamily="2" charset="-122"/>
              </a:rPr>
              <a:t>4</a:t>
            </a:r>
          </a:p>
        </p:txBody>
      </p:sp>
      <p:grpSp>
        <p:nvGrpSpPr>
          <p:cNvPr id="7" name="组合 6">
            <a:extLst>
              <a:ext uri="{FF2B5EF4-FFF2-40B4-BE49-F238E27FC236}">
                <a16:creationId xmlns:a16="http://schemas.microsoft.com/office/drawing/2014/main" id="{C08E3429-259F-C247-AB94-923FD35E113F}"/>
              </a:ext>
            </a:extLst>
          </p:cNvPr>
          <p:cNvGrpSpPr/>
          <p:nvPr/>
        </p:nvGrpSpPr>
        <p:grpSpPr>
          <a:xfrm>
            <a:off x="9527382" y="3386584"/>
            <a:ext cx="2237015" cy="1185292"/>
            <a:chOff x="1582151" y="1565255"/>
            <a:chExt cx="2694265" cy="1181769"/>
          </a:xfrm>
        </p:grpSpPr>
        <p:grpSp>
          <p:nvGrpSpPr>
            <p:cNvPr id="9" name="组合 8">
              <a:extLst>
                <a:ext uri="{FF2B5EF4-FFF2-40B4-BE49-F238E27FC236}">
                  <a16:creationId xmlns:a16="http://schemas.microsoft.com/office/drawing/2014/main" id="{355185B1-EA46-314E-B369-BC509BECAD36}"/>
                </a:ext>
              </a:extLst>
            </p:cNvPr>
            <p:cNvGrpSpPr/>
            <p:nvPr/>
          </p:nvGrpSpPr>
          <p:grpSpPr>
            <a:xfrm>
              <a:off x="1582151" y="1798501"/>
              <a:ext cx="2694265" cy="948523"/>
              <a:chOff x="1582151" y="1798501"/>
              <a:chExt cx="2694265" cy="948523"/>
            </a:xfrm>
          </p:grpSpPr>
          <p:pic>
            <p:nvPicPr>
              <p:cNvPr id="13" name="图形 12">
                <a:extLst>
                  <a:ext uri="{FF2B5EF4-FFF2-40B4-BE49-F238E27FC236}">
                    <a16:creationId xmlns:a16="http://schemas.microsoft.com/office/drawing/2014/main" id="{4585CAE3-CE51-DF4C-B519-CA27E6A973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2151" y="1798501"/>
                <a:ext cx="948523" cy="948523"/>
              </a:xfrm>
              <a:prstGeom prst="rect">
                <a:avLst/>
              </a:prstGeom>
            </p:spPr>
          </p:pic>
          <p:pic>
            <p:nvPicPr>
              <p:cNvPr id="14" name="图形 13">
                <a:extLst>
                  <a:ext uri="{FF2B5EF4-FFF2-40B4-BE49-F238E27FC236}">
                    <a16:creationId xmlns:a16="http://schemas.microsoft.com/office/drawing/2014/main" id="{8C00B02B-A830-A840-8EC4-0B8ED51204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5022" y="1798501"/>
                <a:ext cx="948523" cy="948523"/>
              </a:xfrm>
              <a:prstGeom prst="rect">
                <a:avLst/>
              </a:prstGeom>
            </p:spPr>
          </p:pic>
          <p:pic>
            <p:nvPicPr>
              <p:cNvPr id="15" name="图形 14">
                <a:extLst>
                  <a:ext uri="{FF2B5EF4-FFF2-40B4-BE49-F238E27FC236}">
                    <a16:creationId xmlns:a16="http://schemas.microsoft.com/office/drawing/2014/main" id="{3582B7A8-D429-5D44-A1B4-4C6AAB9589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7893" y="1798501"/>
                <a:ext cx="948523" cy="948523"/>
              </a:xfrm>
              <a:prstGeom prst="rect">
                <a:avLst/>
              </a:prstGeom>
            </p:spPr>
          </p:pic>
        </p:grpSp>
        <p:sp>
          <p:nvSpPr>
            <p:cNvPr id="12" name="文本框 11">
              <a:extLst>
                <a:ext uri="{FF2B5EF4-FFF2-40B4-BE49-F238E27FC236}">
                  <a16:creationId xmlns:a16="http://schemas.microsoft.com/office/drawing/2014/main" id="{8AEA7CDA-F261-ED4E-8F36-B4712F162701}"/>
                </a:ext>
              </a:extLst>
            </p:cNvPr>
            <p:cNvSpPr txBox="1"/>
            <p:nvPr/>
          </p:nvSpPr>
          <p:spPr>
            <a:xfrm>
              <a:off x="1676300" y="1565255"/>
              <a:ext cx="2353096" cy="333341"/>
            </a:xfrm>
            <a:prstGeom prst="rect">
              <a:avLst/>
            </a:prstGeom>
            <a:noFill/>
          </p:spPr>
          <p:txBody>
            <a:bodyPr wrap="square">
              <a:spAutoFit/>
            </a:bodyPr>
            <a:lstStyle/>
            <a:p>
              <a:pPr algn="ctr"/>
              <a:r>
                <a:rPr lang="en-US" altLang="zh-CN" b="1" dirty="0">
                  <a:solidFill>
                    <a:srgbClr val="DF7564"/>
                  </a:solidFill>
                  <a:latin typeface="微软雅黑" panose="020B0503020204020204" pitchFamily="34" charset="-122"/>
                  <a:sym typeface="Arial" panose="020B0604020202020204" pitchFamily="34" charset="0"/>
                </a:rPr>
                <a:t>Audible Audio</a:t>
              </a:r>
              <a:endParaRPr lang="zh-CN" altLang="en-US" dirty="0">
                <a:solidFill>
                  <a:srgbClr val="DF7564"/>
                </a:solidFill>
              </a:endParaRPr>
            </a:p>
          </p:txBody>
        </p:sp>
      </p:grpSp>
      <p:grpSp>
        <p:nvGrpSpPr>
          <p:cNvPr id="5" name="组合 4">
            <a:extLst>
              <a:ext uri="{FF2B5EF4-FFF2-40B4-BE49-F238E27FC236}">
                <a16:creationId xmlns:a16="http://schemas.microsoft.com/office/drawing/2014/main" id="{EB697E70-9B98-B746-8489-3803077D5D8C}"/>
              </a:ext>
            </a:extLst>
          </p:cNvPr>
          <p:cNvGrpSpPr/>
          <p:nvPr/>
        </p:nvGrpSpPr>
        <p:grpSpPr>
          <a:xfrm>
            <a:off x="543069" y="2151674"/>
            <a:ext cx="977862" cy="292680"/>
            <a:chOff x="1006886" y="2218051"/>
            <a:chExt cx="977862" cy="292680"/>
          </a:xfrm>
        </p:grpSpPr>
        <p:sp>
          <p:nvSpPr>
            <p:cNvPr id="16" name="任意形状 15">
              <a:extLst>
                <a:ext uri="{FF2B5EF4-FFF2-40B4-BE49-F238E27FC236}">
                  <a16:creationId xmlns:a16="http://schemas.microsoft.com/office/drawing/2014/main" id="{AEC9F80B-98CA-264A-A0C6-3BE8477F6600}"/>
                </a:ext>
              </a:extLst>
            </p:cNvPr>
            <p:cNvSpPr/>
            <p:nvPr/>
          </p:nvSpPr>
          <p:spPr>
            <a:xfrm>
              <a:off x="1006886"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任意形状 17">
              <a:extLst>
                <a:ext uri="{FF2B5EF4-FFF2-40B4-BE49-F238E27FC236}">
                  <a16:creationId xmlns:a16="http://schemas.microsoft.com/office/drawing/2014/main" id="{54374BDC-AB25-D84A-891B-258F8FC69B01}"/>
                </a:ext>
              </a:extLst>
            </p:cNvPr>
            <p:cNvSpPr/>
            <p:nvPr/>
          </p:nvSpPr>
          <p:spPr>
            <a:xfrm>
              <a:off x="1495817"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0" name="组合 19">
            <a:extLst>
              <a:ext uri="{FF2B5EF4-FFF2-40B4-BE49-F238E27FC236}">
                <a16:creationId xmlns:a16="http://schemas.microsoft.com/office/drawing/2014/main" id="{603E6563-C20F-014B-8EB7-06D9EF310ECA}"/>
              </a:ext>
            </a:extLst>
          </p:cNvPr>
          <p:cNvGrpSpPr/>
          <p:nvPr/>
        </p:nvGrpSpPr>
        <p:grpSpPr>
          <a:xfrm>
            <a:off x="787535" y="2442269"/>
            <a:ext cx="977862" cy="292680"/>
            <a:chOff x="1006886" y="2218051"/>
            <a:chExt cx="977862" cy="292680"/>
          </a:xfrm>
        </p:grpSpPr>
        <p:sp>
          <p:nvSpPr>
            <p:cNvPr id="21" name="任意形状 20">
              <a:extLst>
                <a:ext uri="{FF2B5EF4-FFF2-40B4-BE49-F238E27FC236}">
                  <a16:creationId xmlns:a16="http://schemas.microsoft.com/office/drawing/2014/main" id="{5B6C9E26-DDD1-254C-8A00-B56E54BE3526}"/>
                </a:ext>
              </a:extLst>
            </p:cNvPr>
            <p:cNvSpPr/>
            <p:nvPr/>
          </p:nvSpPr>
          <p:spPr>
            <a:xfrm>
              <a:off x="1006886"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任意形状 21">
              <a:extLst>
                <a:ext uri="{FF2B5EF4-FFF2-40B4-BE49-F238E27FC236}">
                  <a16:creationId xmlns:a16="http://schemas.microsoft.com/office/drawing/2014/main" id="{8A9EE59B-5D66-6946-B4AE-9880508162CA}"/>
                </a:ext>
              </a:extLst>
            </p:cNvPr>
            <p:cNvSpPr/>
            <p:nvPr/>
          </p:nvSpPr>
          <p:spPr>
            <a:xfrm>
              <a:off x="1495817"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3" name="组合 22">
            <a:extLst>
              <a:ext uri="{FF2B5EF4-FFF2-40B4-BE49-F238E27FC236}">
                <a16:creationId xmlns:a16="http://schemas.microsoft.com/office/drawing/2014/main" id="{1D5F3FDB-A5CF-8147-8319-66393D1DE3D3}"/>
              </a:ext>
            </a:extLst>
          </p:cNvPr>
          <p:cNvGrpSpPr/>
          <p:nvPr/>
        </p:nvGrpSpPr>
        <p:grpSpPr>
          <a:xfrm>
            <a:off x="1032288" y="2799251"/>
            <a:ext cx="977862" cy="292680"/>
            <a:chOff x="1006886" y="2218051"/>
            <a:chExt cx="977862" cy="292680"/>
          </a:xfrm>
        </p:grpSpPr>
        <p:sp>
          <p:nvSpPr>
            <p:cNvPr id="24" name="任意形状 23">
              <a:extLst>
                <a:ext uri="{FF2B5EF4-FFF2-40B4-BE49-F238E27FC236}">
                  <a16:creationId xmlns:a16="http://schemas.microsoft.com/office/drawing/2014/main" id="{1370A732-921D-DE40-9E8C-B241D820E4C4}"/>
                </a:ext>
              </a:extLst>
            </p:cNvPr>
            <p:cNvSpPr/>
            <p:nvPr/>
          </p:nvSpPr>
          <p:spPr>
            <a:xfrm>
              <a:off x="1006886"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任意形状 24">
              <a:extLst>
                <a:ext uri="{FF2B5EF4-FFF2-40B4-BE49-F238E27FC236}">
                  <a16:creationId xmlns:a16="http://schemas.microsoft.com/office/drawing/2014/main" id="{E8DDE021-FE30-7349-B3D1-997236FA083C}"/>
                </a:ext>
              </a:extLst>
            </p:cNvPr>
            <p:cNvSpPr/>
            <p:nvPr/>
          </p:nvSpPr>
          <p:spPr>
            <a:xfrm>
              <a:off x="1495817"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7" name="文本框 26">
            <a:extLst>
              <a:ext uri="{FF2B5EF4-FFF2-40B4-BE49-F238E27FC236}">
                <a16:creationId xmlns:a16="http://schemas.microsoft.com/office/drawing/2014/main" id="{3FF31293-3843-9947-B257-A13A56C29811}"/>
              </a:ext>
            </a:extLst>
          </p:cNvPr>
          <p:cNvSpPr txBox="1"/>
          <p:nvPr/>
        </p:nvSpPr>
        <p:spPr>
          <a:xfrm rot="3412850" flipH="1">
            <a:off x="1264050" y="2550283"/>
            <a:ext cx="376733" cy="369332"/>
          </a:xfrm>
          <a:prstGeom prst="rect">
            <a:avLst/>
          </a:prstGeom>
          <a:noFill/>
        </p:spPr>
        <p:txBody>
          <a:bodyPr wrap="square">
            <a:spAutoFit/>
          </a:bodyPr>
          <a:lstStyle/>
          <a:p>
            <a:r>
              <a:rPr lang="en-US" altLang="zh-CN" sz="1800" b="1" dirty="0">
                <a:solidFill>
                  <a:schemeClr val="accent1">
                    <a:lumMod val="60000"/>
                    <a:lumOff val="40000"/>
                  </a:schemeClr>
                </a:solidFill>
                <a:latin typeface="微软雅黑" panose="020B0503020204020204" pitchFamily="34" charset="-122"/>
              </a:rPr>
              <a:t>…</a:t>
            </a:r>
            <a:endParaRPr lang="zh-CN" altLang="en-US" dirty="0">
              <a:solidFill>
                <a:schemeClr val="accent1">
                  <a:lumMod val="60000"/>
                  <a:lumOff val="40000"/>
                </a:schemeClr>
              </a:solidFill>
            </a:endParaRPr>
          </a:p>
        </p:txBody>
      </p:sp>
      <p:sp>
        <p:nvSpPr>
          <p:cNvPr id="29" name="文本框 28">
            <a:extLst>
              <a:ext uri="{FF2B5EF4-FFF2-40B4-BE49-F238E27FC236}">
                <a16:creationId xmlns:a16="http://schemas.microsoft.com/office/drawing/2014/main" id="{334F8696-8A8B-1341-A795-FBF16D1F2A26}"/>
              </a:ext>
            </a:extLst>
          </p:cNvPr>
          <p:cNvSpPr txBox="1"/>
          <p:nvPr/>
        </p:nvSpPr>
        <p:spPr>
          <a:xfrm>
            <a:off x="14325" y="3140446"/>
            <a:ext cx="2625072" cy="646331"/>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sym typeface="Arial" panose="020B0604020202020204" pitchFamily="34" charset="0"/>
              </a:rPr>
              <a:t>8 channels </a:t>
            </a:r>
          </a:p>
          <a:p>
            <a:pPr algn="ctr"/>
            <a:r>
              <a:rPr lang="en-US" altLang="zh-CN" b="1" dirty="0">
                <a:solidFill>
                  <a:schemeClr val="bg1"/>
                </a:solidFill>
                <a:latin typeface="微软雅黑" panose="020B0503020204020204" pitchFamily="34" charset="-122"/>
                <a:sym typeface="Arial" panose="020B0604020202020204" pitchFamily="34" charset="0"/>
              </a:rPr>
              <a:t>phase gradients</a:t>
            </a:r>
            <a:endParaRPr lang="zh-CN" altLang="en-US" dirty="0">
              <a:solidFill>
                <a:schemeClr val="bg1"/>
              </a:solidFill>
            </a:endParaRPr>
          </a:p>
        </p:txBody>
      </p:sp>
      <p:grpSp>
        <p:nvGrpSpPr>
          <p:cNvPr id="30" name="组合 29">
            <a:extLst>
              <a:ext uri="{FF2B5EF4-FFF2-40B4-BE49-F238E27FC236}">
                <a16:creationId xmlns:a16="http://schemas.microsoft.com/office/drawing/2014/main" id="{69E3C082-CA1A-A14D-84D9-B4679BA407FF}"/>
              </a:ext>
            </a:extLst>
          </p:cNvPr>
          <p:cNvGrpSpPr/>
          <p:nvPr/>
        </p:nvGrpSpPr>
        <p:grpSpPr>
          <a:xfrm>
            <a:off x="551024" y="4483272"/>
            <a:ext cx="977862" cy="292680"/>
            <a:chOff x="1006886" y="2218051"/>
            <a:chExt cx="977862" cy="292680"/>
          </a:xfrm>
        </p:grpSpPr>
        <p:sp>
          <p:nvSpPr>
            <p:cNvPr id="31" name="任意形状 30">
              <a:extLst>
                <a:ext uri="{FF2B5EF4-FFF2-40B4-BE49-F238E27FC236}">
                  <a16:creationId xmlns:a16="http://schemas.microsoft.com/office/drawing/2014/main" id="{BC5DD35F-2E61-B645-8810-3A3E0383C4AF}"/>
                </a:ext>
              </a:extLst>
            </p:cNvPr>
            <p:cNvSpPr/>
            <p:nvPr/>
          </p:nvSpPr>
          <p:spPr>
            <a:xfrm>
              <a:off x="1006886"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任意形状 31">
              <a:extLst>
                <a:ext uri="{FF2B5EF4-FFF2-40B4-BE49-F238E27FC236}">
                  <a16:creationId xmlns:a16="http://schemas.microsoft.com/office/drawing/2014/main" id="{F24A8593-A3D9-C142-956D-5FCD7A645F32}"/>
                </a:ext>
              </a:extLst>
            </p:cNvPr>
            <p:cNvSpPr/>
            <p:nvPr/>
          </p:nvSpPr>
          <p:spPr>
            <a:xfrm>
              <a:off x="1495817"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3" name="组合 32">
            <a:extLst>
              <a:ext uri="{FF2B5EF4-FFF2-40B4-BE49-F238E27FC236}">
                <a16:creationId xmlns:a16="http://schemas.microsoft.com/office/drawing/2014/main" id="{5C7D5B73-AD4F-A44D-8770-6C6C0660C16A}"/>
              </a:ext>
            </a:extLst>
          </p:cNvPr>
          <p:cNvGrpSpPr/>
          <p:nvPr/>
        </p:nvGrpSpPr>
        <p:grpSpPr>
          <a:xfrm>
            <a:off x="795490" y="4773867"/>
            <a:ext cx="977862" cy="292680"/>
            <a:chOff x="1006886" y="2218051"/>
            <a:chExt cx="977862" cy="292680"/>
          </a:xfrm>
        </p:grpSpPr>
        <p:sp>
          <p:nvSpPr>
            <p:cNvPr id="34" name="任意形状 33">
              <a:extLst>
                <a:ext uri="{FF2B5EF4-FFF2-40B4-BE49-F238E27FC236}">
                  <a16:creationId xmlns:a16="http://schemas.microsoft.com/office/drawing/2014/main" id="{57FCA3B0-3717-4541-87BD-BD0FED820FC0}"/>
                </a:ext>
              </a:extLst>
            </p:cNvPr>
            <p:cNvSpPr/>
            <p:nvPr/>
          </p:nvSpPr>
          <p:spPr>
            <a:xfrm>
              <a:off x="1006886"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任意形状 34">
              <a:extLst>
                <a:ext uri="{FF2B5EF4-FFF2-40B4-BE49-F238E27FC236}">
                  <a16:creationId xmlns:a16="http://schemas.microsoft.com/office/drawing/2014/main" id="{88447775-0AB1-0B47-92B1-10FCF335B646}"/>
                </a:ext>
              </a:extLst>
            </p:cNvPr>
            <p:cNvSpPr/>
            <p:nvPr/>
          </p:nvSpPr>
          <p:spPr>
            <a:xfrm>
              <a:off x="1495817"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36" name="组合 35">
            <a:extLst>
              <a:ext uri="{FF2B5EF4-FFF2-40B4-BE49-F238E27FC236}">
                <a16:creationId xmlns:a16="http://schemas.microsoft.com/office/drawing/2014/main" id="{EA23663F-1EE8-764E-B429-4B77A61D336B}"/>
              </a:ext>
            </a:extLst>
          </p:cNvPr>
          <p:cNvGrpSpPr/>
          <p:nvPr/>
        </p:nvGrpSpPr>
        <p:grpSpPr>
          <a:xfrm>
            <a:off x="1040243" y="5130849"/>
            <a:ext cx="977862" cy="292680"/>
            <a:chOff x="1006886" y="2218051"/>
            <a:chExt cx="977862" cy="292680"/>
          </a:xfrm>
        </p:grpSpPr>
        <p:sp>
          <p:nvSpPr>
            <p:cNvPr id="37" name="任意形状 36">
              <a:extLst>
                <a:ext uri="{FF2B5EF4-FFF2-40B4-BE49-F238E27FC236}">
                  <a16:creationId xmlns:a16="http://schemas.microsoft.com/office/drawing/2014/main" id="{51768711-094D-2547-8B8B-CCBEFC8F22F3}"/>
                </a:ext>
              </a:extLst>
            </p:cNvPr>
            <p:cNvSpPr/>
            <p:nvPr/>
          </p:nvSpPr>
          <p:spPr>
            <a:xfrm>
              <a:off x="1006886"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任意形状 37">
              <a:extLst>
                <a:ext uri="{FF2B5EF4-FFF2-40B4-BE49-F238E27FC236}">
                  <a16:creationId xmlns:a16="http://schemas.microsoft.com/office/drawing/2014/main" id="{E3EA9801-6E87-7D47-AAFB-947E40802698}"/>
                </a:ext>
              </a:extLst>
            </p:cNvPr>
            <p:cNvSpPr/>
            <p:nvPr/>
          </p:nvSpPr>
          <p:spPr>
            <a:xfrm>
              <a:off x="1495817" y="2218051"/>
              <a:ext cx="488931" cy="292680"/>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文本框 38">
            <a:extLst>
              <a:ext uri="{FF2B5EF4-FFF2-40B4-BE49-F238E27FC236}">
                <a16:creationId xmlns:a16="http://schemas.microsoft.com/office/drawing/2014/main" id="{CCFDE741-94D4-9142-A2CB-1F7C94300FCA}"/>
              </a:ext>
            </a:extLst>
          </p:cNvPr>
          <p:cNvSpPr txBox="1"/>
          <p:nvPr/>
        </p:nvSpPr>
        <p:spPr>
          <a:xfrm rot="3412850" flipH="1">
            <a:off x="1272005" y="4881881"/>
            <a:ext cx="376733" cy="369332"/>
          </a:xfrm>
          <a:prstGeom prst="rect">
            <a:avLst/>
          </a:prstGeom>
          <a:noFill/>
          <a:ln>
            <a:noFill/>
          </a:ln>
        </p:spPr>
        <p:txBody>
          <a:bodyPr wrap="square">
            <a:spAutoFit/>
          </a:bodyPr>
          <a:lstStyle/>
          <a:p>
            <a:r>
              <a:rPr lang="en-US" altLang="zh-CN" sz="1800" b="1" dirty="0">
                <a:solidFill>
                  <a:schemeClr val="accent4">
                    <a:lumMod val="40000"/>
                    <a:lumOff val="60000"/>
                  </a:schemeClr>
                </a:solidFill>
                <a:latin typeface="微软雅黑" panose="020B0503020204020204" pitchFamily="34" charset="-122"/>
              </a:rPr>
              <a:t>…</a:t>
            </a:r>
            <a:endParaRPr lang="zh-CN" altLang="en-US" dirty="0">
              <a:solidFill>
                <a:schemeClr val="accent4">
                  <a:lumMod val="40000"/>
                  <a:lumOff val="60000"/>
                </a:schemeClr>
              </a:solidFill>
            </a:endParaRPr>
          </a:p>
        </p:txBody>
      </p:sp>
      <p:sp>
        <p:nvSpPr>
          <p:cNvPr id="40" name="文本框 39">
            <a:extLst>
              <a:ext uri="{FF2B5EF4-FFF2-40B4-BE49-F238E27FC236}">
                <a16:creationId xmlns:a16="http://schemas.microsoft.com/office/drawing/2014/main" id="{7F7525EC-0ECB-6646-8619-A75708416B8D}"/>
              </a:ext>
            </a:extLst>
          </p:cNvPr>
          <p:cNvSpPr txBox="1"/>
          <p:nvPr/>
        </p:nvSpPr>
        <p:spPr>
          <a:xfrm>
            <a:off x="22280" y="5472044"/>
            <a:ext cx="2625072" cy="646331"/>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sym typeface="Arial" panose="020B0604020202020204" pitchFamily="34" charset="0"/>
              </a:rPr>
              <a:t>8 channels </a:t>
            </a:r>
          </a:p>
          <a:p>
            <a:pPr algn="ctr"/>
            <a:r>
              <a:rPr lang="en-US" altLang="zh-CN" b="1" dirty="0">
                <a:solidFill>
                  <a:schemeClr val="bg1"/>
                </a:solidFill>
                <a:latin typeface="微软雅黑" panose="020B0503020204020204" pitchFamily="34" charset="-122"/>
                <a:sym typeface="Arial" panose="020B0604020202020204" pitchFamily="34" charset="0"/>
              </a:rPr>
              <a:t>amplitude gradients</a:t>
            </a:r>
            <a:endParaRPr lang="zh-CN" altLang="en-US" dirty="0">
              <a:solidFill>
                <a:schemeClr val="bg1"/>
              </a:solidFill>
            </a:endParaRPr>
          </a:p>
        </p:txBody>
      </p:sp>
      <p:sp>
        <p:nvSpPr>
          <p:cNvPr id="44" name="文本框 43">
            <a:extLst>
              <a:ext uri="{FF2B5EF4-FFF2-40B4-BE49-F238E27FC236}">
                <a16:creationId xmlns:a16="http://schemas.microsoft.com/office/drawing/2014/main" id="{1372F2EF-07B7-814F-BF02-FEA8341D7038}"/>
              </a:ext>
            </a:extLst>
          </p:cNvPr>
          <p:cNvSpPr txBox="1"/>
          <p:nvPr/>
        </p:nvSpPr>
        <p:spPr>
          <a:xfrm>
            <a:off x="6090652" y="3115018"/>
            <a:ext cx="3048000" cy="1477328"/>
          </a:xfrm>
          <a:prstGeom prst="rect">
            <a:avLst/>
          </a:prstGeom>
          <a:noFill/>
        </p:spPr>
        <p:txBody>
          <a:bodyPr wrap="square">
            <a:spAutoFit/>
          </a:bodyPr>
          <a:lstStyle/>
          <a:p>
            <a:pPr algn="ctr"/>
            <a:endParaRPr lang="en-US" altLang="zh-CN" b="1" dirty="0">
              <a:solidFill>
                <a:schemeClr val="bg1"/>
              </a:solidFill>
              <a:latin typeface="微软雅黑" panose="020B0503020204020204" pitchFamily="34" charset="-122"/>
              <a:sym typeface="Arial" panose="020B0604020202020204" pitchFamily="34" charset="0"/>
            </a:endParaRPr>
          </a:p>
          <a:p>
            <a:pPr algn="ctr"/>
            <a:endParaRPr lang="en" altLang="zh-CN" b="1" dirty="0">
              <a:solidFill>
                <a:schemeClr val="bg1"/>
              </a:solidFill>
              <a:latin typeface="微软雅黑" panose="020B0503020204020204" pitchFamily="34" charset="-122"/>
            </a:endParaRPr>
          </a:p>
          <a:p>
            <a:pPr algn="ctr"/>
            <a:r>
              <a:rPr lang="en" altLang="zh-CN" b="1" dirty="0">
                <a:solidFill>
                  <a:schemeClr val="bg1"/>
                </a:solidFill>
                <a:latin typeface="微软雅黑" panose="020B0503020204020204" pitchFamily="34" charset="-122"/>
              </a:rPr>
              <a:t>Mel-scale Frequency </a:t>
            </a:r>
          </a:p>
          <a:p>
            <a:pPr algn="ctr"/>
            <a:r>
              <a:rPr lang="en" altLang="zh-CN" b="1" dirty="0">
                <a:solidFill>
                  <a:schemeClr val="bg1"/>
                </a:solidFill>
                <a:latin typeface="微软雅黑" panose="020B0503020204020204" pitchFamily="34" charset="-122"/>
              </a:rPr>
              <a:t>Cepstral Coefficients</a:t>
            </a:r>
            <a:endParaRPr lang="en-US" altLang="zh-CN" b="1" dirty="0">
              <a:solidFill>
                <a:schemeClr val="bg1"/>
              </a:solidFill>
              <a:latin typeface="微软雅黑" panose="020B0503020204020204" pitchFamily="34" charset="-122"/>
              <a:sym typeface="Arial" panose="020B0604020202020204" pitchFamily="34" charset="0"/>
            </a:endParaRPr>
          </a:p>
          <a:p>
            <a:pPr algn="ctr"/>
            <a:r>
              <a:rPr lang="en-US" altLang="zh-CN" b="1" dirty="0">
                <a:solidFill>
                  <a:schemeClr val="bg1"/>
                </a:solidFill>
                <a:latin typeface="微软雅黑" panose="020B0503020204020204" pitchFamily="34" charset="-122"/>
                <a:sym typeface="Arial" panose="020B0604020202020204" pitchFamily="34" charset="0"/>
              </a:rPr>
              <a:t>(MFCCs)</a:t>
            </a:r>
            <a:endParaRPr lang="zh-CN" altLang="en-US" b="1" dirty="0">
              <a:solidFill>
                <a:schemeClr val="bg1"/>
              </a:solidFill>
              <a:latin typeface="微软雅黑" panose="020B0503020204020204" pitchFamily="34" charset="-122"/>
            </a:endParaRPr>
          </a:p>
        </p:txBody>
      </p:sp>
      <p:sp>
        <p:nvSpPr>
          <p:cNvPr id="45" name="右箭头 44">
            <a:extLst>
              <a:ext uri="{FF2B5EF4-FFF2-40B4-BE49-F238E27FC236}">
                <a16:creationId xmlns:a16="http://schemas.microsoft.com/office/drawing/2014/main" id="{22308439-81D4-7F47-9205-EA75722DF3DC}"/>
              </a:ext>
            </a:extLst>
          </p:cNvPr>
          <p:cNvSpPr/>
          <p:nvPr/>
        </p:nvSpPr>
        <p:spPr>
          <a:xfrm>
            <a:off x="8870853" y="3765490"/>
            <a:ext cx="524642" cy="3889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文本框 46">
            <a:extLst>
              <a:ext uri="{FF2B5EF4-FFF2-40B4-BE49-F238E27FC236}">
                <a16:creationId xmlns:a16="http://schemas.microsoft.com/office/drawing/2014/main" id="{BE1CD42C-4F5E-2F48-B96C-FAB2D9ABEE5D}"/>
              </a:ext>
            </a:extLst>
          </p:cNvPr>
          <p:cNvSpPr txBox="1"/>
          <p:nvPr/>
        </p:nvSpPr>
        <p:spPr>
          <a:xfrm>
            <a:off x="8643914" y="3488001"/>
            <a:ext cx="1140533" cy="307777"/>
          </a:xfrm>
          <a:prstGeom prst="rect">
            <a:avLst/>
          </a:prstGeom>
          <a:noFill/>
        </p:spPr>
        <p:txBody>
          <a:bodyPr wrap="square">
            <a:spAutoFit/>
          </a:bodyPr>
          <a:lstStyle/>
          <a:p>
            <a:r>
              <a:rPr lang="en" altLang="zh-CN" sz="1400" b="1" dirty="0">
                <a:solidFill>
                  <a:srgbClr val="C00000"/>
                </a:solidFill>
                <a:latin typeface="微软雅黑" panose="020B0503020204020204" pitchFamily="34" charset="-122"/>
              </a:rPr>
              <a:t>Vocoder</a:t>
            </a:r>
            <a:endParaRPr lang="zh-CN" altLang="en-US" sz="1400" dirty="0">
              <a:solidFill>
                <a:srgbClr val="C00000"/>
              </a:solidFill>
            </a:endParaRPr>
          </a:p>
        </p:txBody>
      </p:sp>
      <p:sp>
        <p:nvSpPr>
          <p:cNvPr id="48" name="文本框 47">
            <a:extLst>
              <a:ext uri="{FF2B5EF4-FFF2-40B4-BE49-F238E27FC236}">
                <a16:creationId xmlns:a16="http://schemas.microsoft.com/office/drawing/2014/main" id="{00989963-37DC-254F-94D6-52F2BEDEA4B7}"/>
              </a:ext>
            </a:extLst>
          </p:cNvPr>
          <p:cNvSpPr txBox="1"/>
          <p:nvPr/>
        </p:nvSpPr>
        <p:spPr>
          <a:xfrm>
            <a:off x="1334816" y="2501447"/>
            <a:ext cx="2109835" cy="307777"/>
          </a:xfrm>
          <a:prstGeom prst="rect">
            <a:avLst/>
          </a:prstGeom>
          <a:noFill/>
        </p:spPr>
        <p:txBody>
          <a:bodyPr wrap="square">
            <a:spAutoFit/>
          </a:bodyPr>
          <a:lstStyle/>
          <a:p>
            <a:pPr algn="ctr"/>
            <a:r>
              <a:rPr lang="en-US" altLang="zh-CN" sz="1400" b="1" dirty="0">
                <a:solidFill>
                  <a:srgbClr val="C00000"/>
                </a:solidFill>
                <a:latin typeface="微软雅黑" panose="020B0503020204020204" pitchFamily="34" charset="-122"/>
              </a:rPr>
              <a:t>CNN</a:t>
            </a:r>
            <a:endParaRPr lang="zh-CN" altLang="en-US" sz="1400" dirty="0">
              <a:solidFill>
                <a:srgbClr val="C00000"/>
              </a:solidFill>
            </a:endParaRPr>
          </a:p>
        </p:txBody>
      </p:sp>
      <p:sp>
        <p:nvSpPr>
          <p:cNvPr id="49" name="文本框 48">
            <a:extLst>
              <a:ext uri="{FF2B5EF4-FFF2-40B4-BE49-F238E27FC236}">
                <a16:creationId xmlns:a16="http://schemas.microsoft.com/office/drawing/2014/main" id="{5E422B95-DBDB-7C4E-B0A9-A4ECBD35DC62}"/>
              </a:ext>
            </a:extLst>
          </p:cNvPr>
          <p:cNvSpPr txBox="1"/>
          <p:nvPr/>
        </p:nvSpPr>
        <p:spPr>
          <a:xfrm>
            <a:off x="1359005" y="4794012"/>
            <a:ext cx="2109835" cy="307777"/>
          </a:xfrm>
          <a:prstGeom prst="rect">
            <a:avLst/>
          </a:prstGeom>
          <a:noFill/>
        </p:spPr>
        <p:txBody>
          <a:bodyPr wrap="square">
            <a:spAutoFit/>
          </a:bodyPr>
          <a:lstStyle/>
          <a:p>
            <a:pPr algn="ctr"/>
            <a:r>
              <a:rPr lang="en-US" altLang="zh-CN" sz="1400" b="1" dirty="0">
                <a:solidFill>
                  <a:srgbClr val="C00000"/>
                </a:solidFill>
                <a:latin typeface="微软雅黑" panose="020B0503020204020204" pitchFamily="34" charset="-122"/>
              </a:rPr>
              <a:t>CNN</a:t>
            </a:r>
            <a:endParaRPr lang="zh-CN" altLang="en-US" sz="1400" dirty="0">
              <a:solidFill>
                <a:srgbClr val="C00000"/>
              </a:solidFill>
            </a:endParaRPr>
          </a:p>
        </p:txBody>
      </p:sp>
      <p:grpSp>
        <p:nvGrpSpPr>
          <p:cNvPr id="88" name="组合 87">
            <a:extLst>
              <a:ext uri="{FF2B5EF4-FFF2-40B4-BE49-F238E27FC236}">
                <a16:creationId xmlns:a16="http://schemas.microsoft.com/office/drawing/2014/main" id="{01AE2182-9F61-5E4B-8C38-95B47D2AD5A7}"/>
              </a:ext>
            </a:extLst>
          </p:cNvPr>
          <p:cNvGrpSpPr/>
          <p:nvPr/>
        </p:nvGrpSpPr>
        <p:grpSpPr>
          <a:xfrm>
            <a:off x="2690088" y="2577781"/>
            <a:ext cx="1118731" cy="646808"/>
            <a:chOff x="2881289" y="2622564"/>
            <a:chExt cx="1437436" cy="794677"/>
          </a:xfrm>
        </p:grpSpPr>
        <p:sp>
          <p:nvSpPr>
            <p:cNvPr id="73" name="椭圆 72">
              <a:extLst>
                <a:ext uri="{FF2B5EF4-FFF2-40B4-BE49-F238E27FC236}">
                  <a16:creationId xmlns:a16="http://schemas.microsoft.com/office/drawing/2014/main" id="{8DB4790F-44B1-A747-BECC-E58D905DF13F}"/>
                </a:ext>
              </a:extLst>
            </p:cNvPr>
            <p:cNvSpPr/>
            <p:nvPr/>
          </p:nvSpPr>
          <p:spPr>
            <a:xfrm>
              <a:off x="3165278" y="2622564"/>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椭圆 73">
              <a:extLst>
                <a:ext uri="{FF2B5EF4-FFF2-40B4-BE49-F238E27FC236}">
                  <a16:creationId xmlns:a16="http://schemas.microsoft.com/office/drawing/2014/main" id="{580D6B42-A4E8-104B-BC4B-F9702856E0C6}"/>
                </a:ext>
              </a:extLst>
            </p:cNvPr>
            <p:cNvSpPr/>
            <p:nvPr/>
          </p:nvSpPr>
          <p:spPr>
            <a:xfrm>
              <a:off x="3410895" y="2898250"/>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椭圆 74">
              <a:extLst>
                <a:ext uri="{FF2B5EF4-FFF2-40B4-BE49-F238E27FC236}">
                  <a16:creationId xmlns:a16="http://schemas.microsoft.com/office/drawing/2014/main" id="{E7FA5B5B-200E-554F-9AC5-3C54E6EA2634}"/>
                </a:ext>
              </a:extLst>
            </p:cNvPr>
            <p:cNvSpPr/>
            <p:nvPr/>
          </p:nvSpPr>
          <p:spPr>
            <a:xfrm>
              <a:off x="3168837" y="2898250"/>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75">
              <a:extLst>
                <a:ext uri="{FF2B5EF4-FFF2-40B4-BE49-F238E27FC236}">
                  <a16:creationId xmlns:a16="http://schemas.microsoft.com/office/drawing/2014/main" id="{3AB6E28C-3EFB-144E-B466-AD205E8F6B65}"/>
                </a:ext>
              </a:extLst>
            </p:cNvPr>
            <p:cNvSpPr/>
            <p:nvPr/>
          </p:nvSpPr>
          <p:spPr>
            <a:xfrm>
              <a:off x="3652954" y="2898407"/>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76">
              <a:extLst>
                <a:ext uri="{FF2B5EF4-FFF2-40B4-BE49-F238E27FC236}">
                  <a16:creationId xmlns:a16="http://schemas.microsoft.com/office/drawing/2014/main" id="{91B27F7A-191F-904D-BB83-E017ED680F4A}"/>
                </a:ext>
              </a:extLst>
            </p:cNvPr>
            <p:cNvSpPr/>
            <p:nvPr/>
          </p:nvSpPr>
          <p:spPr>
            <a:xfrm>
              <a:off x="3420083" y="2622564"/>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77">
              <a:extLst>
                <a:ext uri="{FF2B5EF4-FFF2-40B4-BE49-F238E27FC236}">
                  <a16:creationId xmlns:a16="http://schemas.microsoft.com/office/drawing/2014/main" id="{700C4D34-814A-F443-9DBA-9EF0C83B6C87}"/>
                </a:ext>
              </a:extLst>
            </p:cNvPr>
            <p:cNvSpPr/>
            <p:nvPr/>
          </p:nvSpPr>
          <p:spPr>
            <a:xfrm>
              <a:off x="3652954" y="2622564"/>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a:extLst>
                <a:ext uri="{FF2B5EF4-FFF2-40B4-BE49-F238E27FC236}">
                  <a16:creationId xmlns:a16="http://schemas.microsoft.com/office/drawing/2014/main" id="{246ACED3-8F81-A141-AB5E-DB313A7B5C20}"/>
                </a:ext>
              </a:extLst>
            </p:cNvPr>
            <p:cNvSpPr/>
            <p:nvPr/>
          </p:nvSpPr>
          <p:spPr>
            <a:xfrm>
              <a:off x="3885826" y="2622564"/>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椭圆 79">
              <a:extLst>
                <a:ext uri="{FF2B5EF4-FFF2-40B4-BE49-F238E27FC236}">
                  <a16:creationId xmlns:a16="http://schemas.microsoft.com/office/drawing/2014/main" id="{20CA48B1-E8F3-5C4B-9E8A-D493A2D477FD}"/>
                </a:ext>
              </a:extLst>
            </p:cNvPr>
            <p:cNvSpPr/>
            <p:nvPr/>
          </p:nvSpPr>
          <p:spPr>
            <a:xfrm>
              <a:off x="3895013" y="2892833"/>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文本框 80">
              <a:extLst>
                <a:ext uri="{FF2B5EF4-FFF2-40B4-BE49-F238E27FC236}">
                  <a16:creationId xmlns:a16="http://schemas.microsoft.com/office/drawing/2014/main" id="{93AF7288-9615-D44E-9E60-7A8E1A5C9142}"/>
                </a:ext>
              </a:extLst>
            </p:cNvPr>
            <p:cNvSpPr txBox="1"/>
            <p:nvPr/>
          </p:nvSpPr>
          <p:spPr>
            <a:xfrm rot="5400000">
              <a:off x="3602300" y="2642970"/>
              <a:ext cx="167513" cy="230831"/>
            </a:xfrm>
            <a:prstGeom prst="rect">
              <a:avLst/>
            </a:prstGeom>
            <a:noFill/>
          </p:spPr>
          <p:txBody>
            <a:bodyPr wrap="square">
              <a:spAutoFit/>
            </a:bodyPr>
            <a:lstStyle/>
            <a:p>
              <a:r>
                <a:rPr lang="en-US" altLang="zh-CN" sz="900" b="1" dirty="0">
                  <a:solidFill>
                    <a:schemeClr val="bg1"/>
                  </a:solidFill>
                  <a:latin typeface="微软雅黑" panose="020B0503020204020204" pitchFamily="34" charset="-122"/>
                  <a:sym typeface="Arial" panose="020B0604020202020204" pitchFamily="34" charset="0"/>
                </a:rPr>
                <a:t>…</a:t>
              </a:r>
              <a:endParaRPr lang="zh-CN" altLang="en-US" sz="900" dirty="0">
                <a:solidFill>
                  <a:schemeClr val="bg1"/>
                </a:solidFill>
              </a:endParaRPr>
            </a:p>
          </p:txBody>
        </p:sp>
        <p:sp>
          <p:nvSpPr>
            <p:cNvPr id="82" name="左大括号 81">
              <a:extLst>
                <a:ext uri="{FF2B5EF4-FFF2-40B4-BE49-F238E27FC236}">
                  <a16:creationId xmlns:a16="http://schemas.microsoft.com/office/drawing/2014/main" id="{B8B435C3-7085-6B49-B5CE-0011796BF954}"/>
                </a:ext>
              </a:extLst>
            </p:cNvPr>
            <p:cNvSpPr/>
            <p:nvPr/>
          </p:nvSpPr>
          <p:spPr>
            <a:xfrm rot="16200000">
              <a:off x="3556358" y="2742899"/>
              <a:ext cx="87298" cy="722195"/>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86" name="文本框 85">
              <a:extLst>
                <a:ext uri="{FF2B5EF4-FFF2-40B4-BE49-F238E27FC236}">
                  <a16:creationId xmlns:a16="http://schemas.microsoft.com/office/drawing/2014/main" id="{AF0C89DE-4700-884B-BC62-606640CC21D1}"/>
                </a:ext>
              </a:extLst>
            </p:cNvPr>
            <p:cNvSpPr txBox="1"/>
            <p:nvPr/>
          </p:nvSpPr>
          <p:spPr>
            <a:xfrm>
              <a:off x="2881289" y="3108801"/>
              <a:ext cx="1437436" cy="308440"/>
            </a:xfrm>
            <a:prstGeom prst="rect">
              <a:avLst/>
            </a:prstGeom>
            <a:noFill/>
          </p:spPr>
          <p:txBody>
            <a:bodyPr wrap="square">
              <a:spAutoFit/>
            </a:bodyPr>
            <a:lstStyle/>
            <a:p>
              <a:pPr algn="ctr"/>
              <a:r>
                <a:rPr lang="en-US" altLang="zh-CN" sz="900" b="1" dirty="0">
                  <a:solidFill>
                    <a:schemeClr val="bg1"/>
                  </a:solidFill>
                  <a:latin typeface="微软雅黑" panose="020B0503020204020204" pitchFamily="34" charset="-122"/>
                  <a:sym typeface="Arial" panose="020B0604020202020204" pitchFamily="34" charset="0"/>
                </a:rPr>
                <a:t>time dimension</a:t>
              </a:r>
              <a:endParaRPr lang="zh-CN" altLang="en-US" sz="900" dirty="0"/>
            </a:p>
          </p:txBody>
        </p:sp>
      </p:grpSp>
      <p:grpSp>
        <p:nvGrpSpPr>
          <p:cNvPr id="89" name="组合 88">
            <a:extLst>
              <a:ext uri="{FF2B5EF4-FFF2-40B4-BE49-F238E27FC236}">
                <a16:creationId xmlns:a16="http://schemas.microsoft.com/office/drawing/2014/main" id="{D254CBB8-9DB3-D544-975A-C25D5FF19B2C}"/>
              </a:ext>
            </a:extLst>
          </p:cNvPr>
          <p:cNvGrpSpPr/>
          <p:nvPr/>
        </p:nvGrpSpPr>
        <p:grpSpPr>
          <a:xfrm>
            <a:off x="2649076" y="4970651"/>
            <a:ext cx="1081599" cy="646330"/>
            <a:chOff x="2881289" y="2622564"/>
            <a:chExt cx="1437436" cy="803419"/>
          </a:xfrm>
        </p:grpSpPr>
        <p:sp>
          <p:nvSpPr>
            <p:cNvPr id="90" name="椭圆 89">
              <a:extLst>
                <a:ext uri="{FF2B5EF4-FFF2-40B4-BE49-F238E27FC236}">
                  <a16:creationId xmlns:a16="http://schemas.microsoft.com/office/drawing/2014/main" id="{A5639A3E-A6ED-DF4D-87F1-ACAC44B3B10B}"/>
                </a:ext>
              </a:extLst>
            </p:cNvPr>
            <p:cNvSpPr/>
            <p:nvPr/>
          </p:nvSpPr>
          <p:spPr>
            <a:xfrm>
              <a:off x="3165278" y="2622564"/>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椭圆 90">
              <a:extLst>
                <a:ext uri="{FF2B5EF4-FFF2-40B4-BE49-F238E27FC236}">
                  <a16:creationId xmlns:a16="http://schemas.microsoft.com/office/drawing/2014/main" id="{4F006CA0-A285-E64B-BEA9-1C30802BCE73}"/>
                </a:ext>
              </a:extLst>
            </p:cNvPr>
            <p:cNvSpPr/>
            <p:nvPr/>
          </p:nvSpPr>
          <p:spPr>
            <a:xfrm>
              <a:off x="3410895" y="2898250"/>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椭圆 91">
              <a:extLst>
                <a:ext uri="{FF2B5EF4-FFF2-40B4-BE49-F238E27FC236}">
                  <a16:creationId xmlns:a16="http://schemas.microsoft.com/office/drawing/2014/main" id="{3F90A1BE-28D2-AF40-9168-6E4F470A4DE8}"/>
                </a:ext>
              </a:extLst>
            </p:cNvPr>
            <p:cNvSpPr/>
            <p:nvPr/>
          </p:nvSpPr>
          <p:spPr>
            <a:xfrm>
              <a:off x="3168837" y="2898250"/>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椭圆 92">
              <a:extLst>
                <a:ext uri="{FF2B5EF4-FFF2-40B4-BE49-F238E27FC236}">
                  <a16:creationId xmlns:a16="http://schemas.microsoft.com/office/drawing/2014/main" id="{A6BEF4B2-C829-EA4D-AAF6-FDF3320ECAEB}"/>
                </a:ext>
              </a:extLst>
            </p:cNvPr>
            <p:cNvSpPr/>
            <p:nvPr/>
          </p:nvSpPr>
          <p:spPr>
            <a:xfrm>
              <a:off x="3652954" y="2898407"/>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椭圆 93">
              <a:extLst>
                <a:ext uri="{FF2B5EF4-FFF2-40B4-BE49-F238E27FC236}">
                  <a16:creationId xmlns:a16="http://schemas.microsoft.com/office/drawing/2014/main" id="{169D82E9-4DE4-6347-BA47-744E24AA99C7}"/>
                </a:ext>
              </a:extLst>
            </p:cNvPr>
            <p:cNvSpPr/>
            <p:nvPr/>
          </p:nvSpPr>
          <p:spPr>
            <a:xfrm>
              <a:off x="3420083" y="2622564"/>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椭圆 94">
              <a:extLst>
                <a:ext uri="{FF2B5EF4-FFF2-40B4-BE49-F238E27FC236}">
                  <a16:creationId xmlns:a16="http://schemas.microsoft.com/office/drawing/2014/main" id="{F112178E-3DAA-094B-8124-2F2E846E4DBE}"/>
                </a:ext>
              </a:extLst>
            </p:cNvPr>
            <p:cNvSpPr/>
            <p:nvPr/>
          </p:nvSpPr>
          <p:spPr>
            <a:xfrm>
              <a:off x="3652954" y="2622564"/>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椭圆 95">
              <a:extLst>
                <a:ext uri="{FF2B5EF4-FFF2-40B4-BE49-F238E27FC236}">
                  <a16:creationId xmlns:a16="http://schemas.microsoft.com/office/drawing/2014/main" id="{127B0C50-2AA9-0C40-B9A7-5132A33A78A1}"/>
                </a:ext>
              </a:extLst>
            </p:cNvPr>
            <p:cNvSpPr/>
            <p:nvPr/>
          </p:nvSpPr>
          <p:spPr>
            <a:xfrm>
              <a:off x="3885826" y="2622564"/>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椭圆 96">
              <a:extLst>
                <a:ext uri="{FF2B5EF4-FFF2-40B4-BE49-F238E27FC236}">
                  <a16:creationId xmlns:a16="http://schemas.microsoft.com/office/drawing/2014/main" id="{D96813B0-EF32-2F4B-BF61-88C8F026846D}"/>
                </a:ext>
              </a:extLst>
            </p:cNvPr>
            <p:cNvSpPr/>
            <p:nvPr/>
          </p:nvSpPr>
          <p:spPr>
            <a:xfrm>
              <a:off x="3895013" y="2892833"/>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文本框 97">
              <a:extLst>
                <a:ext uri="{FF2B5EF4-FFF2-40B4-BE49-F238E27FC236}">
                  <a16:creationId xmlns:a16="http://schemas.microsoft.com/office/drawing/2014/main" id="{941922CD-3B07-3848-87F7-31B19746984C}"/>
                </a:ext>
              </a:extLst>
            </p:cNvPr>
            <p:cNvSpPr txBox="1"/>
            <p:nvPr/>
          </p:nvSpPr>
          <p:spPr>
            <a:xfrm rot="5400000">
              <a:off x="3611326" y="2654174"/>
              <a:ext cx="167513" cy="230833"/>
            </a:xfrm>
            <a:prstGeom prst="rect">
              <a:avLst/>
            </a:prstGeom>
            <a:noFill/>
          </p:spPr>
          <p:txBody>
            <a:bodyPr wrap="square">
              <a:spAutoFit/>
            </a:bodyPr>
            <a:lstStyle/>
            <a:p>
              <a:r>
                <a:rPr lang="en-US" altLang="zh-CN" sz="900" b="1" dirty="0">
                  <a:solidFill>
                    <a:schemeClr val="bg1"/>
                  </a:solidFill>
                  <a:latin typeface="微软雅黑" panose="020B0503020204020204" pitchFamily="34" charset="-122"/>
                  <a:sym typeface="Arial" panose="020B0604020202020204" pitchFamily="34" charset="0"/>
                </a:rPr>
                <a:t>…</a:t>
              </a:r>
              <a:endParaRPr lang="zh-CN" altLang="en-US" sz="900" dirty="0">
                <a:solidFill>
                  <a:schemeClr val="bg1"/>
                </a:solidFill>
              </a:endParaRPr>
            </a:p>
          </p:txBody>
        </p:sp>
        <p:sp>
          <p:nvSpPr>
            <p:cNvPr id="99" name="左大括号 98">
              <a:extLst>
                <a:ext uri="{FF2B5EF4-FFF2-40B4-BE49-F238E27FC236}">
                  <a16:creationId xmlns:a16="http://schemas.microsoft.com/office/drawing/2014/main" id="{5202D7B9-619D-C643-A296-F60F91255977}"/>
                </a:ext>
              </a:extLst>
            </p:cNvPr>
            <p:cNvSpPr/>
            <p:nvPr/>
          </p:nvSpPr>
          <p:spPr>
            <a:xfrm rot="16200000">
              <a:off x="3556358" y="2742899"/>
              <a:ext cx="87298" cy="722195"/>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00" name="文本框 99">
              <a:extLst>
                <a:ext uri="{FF2B5EF4-FFF2-40B4-BE49-F238E27FC236}">
                  <a16:creationId xmlns:a16="http://schemas.microsoft.com/office/drawing/2014/main" id="{24397CC4-49C2-CB4B-BE76-0D7012D84062}"/>
                </a:ext>
              </a:extLst>
            </p:cNvPr>
            <p:cNvSpPr txBox="1"/>
            <p:nvPr/>
          </p:nvSpPr>
          <p:spPr>
            <a:xfrm>
              <a:off x="2881289" y="3108800"/>
              <a:ext cx="1437436" cy="317183"/>
            </a:xfrm>
            <a:prstGeom prst="rect">
              <a:avLst/>
            </a:prstGeom>
            <a:noFill/>
          </p:spPr>
          <p:txBody>
            <a:bodyPr wrap="square">
              <a:spAutoFit/>
            </a:bodyPr>
            <a:lstStyle/>
            <a:p>
              <a:pPr algn="ctr"/>
              <a:r>
                <a:rPr lang="en-US" altLang="zh-CN" sz="900" b="1" dirty="0">
                  <a:solidFill>
                    <a:schemeClr val="bg1"/>
                  </a:solidFill>
                  <a:latin typeface="微软雅黑" panose="020B0503020204020204" pitchFamily="34" charset="-122"/>
                  <a:sym typeface="Arial" panose="020B0604020202020204" pitchFamily="34" charset="0"/>
                </a:rPr>
                <a:t>time dimension</a:t>
              </a:r>
              <a:endParaRPr lang="zh-CN" altLang="en-US" sz="900" dirty="0"/>
            </a:p>
          </p:txBody>
        </p:sp>
      </p:grpSp>
      <p:sp>
        <p:nvSpPr>
          <p:cNvPr id="102" name="文本框 101">
            <a:extLst>
              <a:ext uri="{FF2B5EF4-FFF2-40B4-BE49-F238E27FC236}">
                <a16:creationId xmlns:a16="http://schemas.microsoft.com/office/drawing/2014/main" id="{6DF4D00D-30CC-5A49-9CF3-472D5ADE1969}"/>
              </a:ext>
            </a:extLst>
          </p:cNvPr>
          <p:cNvSpPr txBox="1"/>
          <p:nvPr/>
        </p:nvSpPr>
        <p:spPr>
          <a:xfrm>
            <a:off x="2546678" y="3133722"/>
            <a:ext cx="1436563" cy="646331"/>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sym typeface="Arial" panose="020B0604020202020204" pitchFamily="34" charset="0"/>
              </a:rPr>
              <a:t>Phase</a:t>
            </a:r>
          </a:p>
          <a:p>
            <a:pPr algn="ctr"/>
            <a:r>
              <a:rPr lang="en-US" altLang="zh-CN" b="1" dirty="0">
                <a:solidFill>
                  <a:schemeClr val="bg1"/>
                </a:solidFill>
                <a:latin typeface="微软雅黑" panose="020B0503020204020204" pitchFamily="34" charset="-122"/>
                <a:sym typeface="Arial" panose="020B0604020202020204" pitchFamily="34" charset="0"/>
              </a:rPr>
              <a:t> features</a:t>
            </a:r>
            <a:endParaRPr lang="zh-CN" altLang="en-US" dirty="0">
              <a:solidFill>
                <a:schemeClr val="bg1"/>
              </a:solidFill>
            </a:endParaRPr>
          </a:p>
        </p:txBody>
      </p:sp>
      <p:sp>
        <p:nvSpPr>
          <p:cNvPr id="103" name="文本框 102">
            <a:extLst>
              <a:ext uri="{FF2B5EF4-FFF2-40B4-BE49-F238E27FC236}">
                <a16:creationId xmlns:a16="http://schemas.microsoft.com/office/drawing/2014/main" id="{F4B9955B-1AF0-D24C-BC12-427436502369}"/>
              </a:ext>
            </a:extLst>
          </p:cNvPr>
          <p:cNvSpPr txBox="1"/>
          <p:nvPr/>
        </p:nvSpPr>
        <p:spPr>
          <a:xfrm>
            <a:off x="2464940" y="5519058"/>
            <a:ext cx="1529549" cy="646331"/>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sym typeface="Arial" panose="020B0604020202020204" pitchFamily="34" charset="0"/>
              </a:rPr>
              <a:t>Amplitude </a:t>
            </a:r>
          </a:p>
          <a:p>
            <a:pPr algn="ctr"/>
            <a:r>
              <a:rPr lang="en-US" altLang="zh-CN" b="1" dirty="0">
                <a:solidFill>
                  <a:schemeClr val="bg1"/>
                </a:solidFill>
                <a:latin typeface="微软雅黑" panose="020B0503020204020204" pitchFamily="34" charset="-122"/>
                <a:sym typeface="Arial" panose="020B0604020202020204" pitchFamily="34" charset="0"/>
              </a:rPr>
              <a:t>features</a:t>
            </a:r>
            <a:endParaRPr lang="zh-CN" altLang="en-US" dirty="0">
              <a:solidFill>
                <a:schemeClr val="bg1"/>
              </a:solidFill>
            </a:endParaRPr>
          </a:p>
        </p:txBody>
      </p:sp>
      <p:cxnSp>
        <p:nvCxnSpPr>
          <p:cNvPr id="117" name="直线箭头连接符 116">
            <a:extLst>
              <a:ext uri="{FF2B5EF4-FFF2-40B4-BE49-F238E27FC236}">
                <a16:creationId xmlns:a16="http://schemas.microsoft.com/office/drawing/2014/main" id="{66006508-9E2D-6C4A-89CA-31BD929C37D7}"/>
              </a:ext>
            </a:extLst>
          </p:cNvPr>
          <p:cNvCxnSpPr>
            <a:cxnSpLocks/>
          </p:cNvCxnSpPr>
          <p:nvPr/>
        </p:nvCxnSpPr>
        <p:spPr>
          <a:xfrm>
            <a:off x="2153808" y="2797581"/>
            <a:ext cx="595631" cy="179"/>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8" name="直线箭头连接符 127">
            <a:extLst>
              <a:ext uri="{FF2B5EF4-FFF2-40B4-BE49-F238E27FC236}">
                <a16:creationId xmlns:a16="http://schemas.microsoft.com/office/drawing/2014/main" id="{7ED3EC2B-A566-824C-A370-25BEDD1FDFEB}"/>
              </a:ext>
            </a:extLst>
          </p:cNvPr>
          <p:cNvCxnSpPr>
            <a:cxnSpLocks/>
          </p:cNvCxnSpPr>
          <p:nvPr/>
        </p:nvCxnSpPr>
        <p:spPr>
          <a:xfrm>
            <a:off x="2148448" y="5099304"/>
            <a:ext cx="595631" cy="179"/>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50" name="组合 149">
            <a:extLst>
              <a:ext uri="{FF2B5EF4-FFF2-40B4-BE49-F238E27FC236}">
                <a16:creationId xmlns:a16="http://schemas.microsoft.com/office/drawing/2014/main" id="{1C391370-CB74-D541-A73A-11DB7EECBAEB}"/>
              </a:ext>
            </a:extLst>
          </p:cNvPr>
          <p:cNvGrpSpPr/>
          <p:nvPr/>
        </p:nvGrpSpPr>
        <p:grpSpPr>
          <a:xfrm>
            <a:off x="4205397" y="3810044"/>
            <a:ext cx="1118731" cy="646808"/>
            <a:chOff x="2881289" y="2622564"/>
            <a:chExt cx="1437436" cy="794677"/>
          </a:xfrm>
        </p:grpSpPr>
        <p:sp>
          <p:nvSpPr>
            <p:cNvPr id="151" name="椭圆 150">
              <a:extLst>
                <a:ext uri="{FF2B5EF4-FFF2-40B4-BE49-F238E27FC236}">
                  <a16:creationId xmlns:a16="http://schemas.microsoft.com/office/drawing/2014/main" id="{B2E421CC-5127-6A45-AD1F-EBEE29BD8EA4}"/>
                </a:ext>
              </a:extLst>
            </p:cNvPr>
            <p:cNvSpPr/>
            <p:nvPr/>
          </p:nvSpPr>
          <p:spPr>
            <a:xfrm>
              <a:off x="3165278" y="2622564"/>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2" name="椭圆 151">
              <a:extLst>
                <a:ext uri="{FF2B5EF4-FFF2-40B4-BE49-F238E27FC236}">
                  <a16:creationId xmlns:a16="http://schemas.microsoft.com/office/drawing/2014/main" id="{B12B5361-D71D-F140-811B-96577BB0CDEC}"/>
                </a:ext>
              </a:extLst>
            </p:cNvPr>
            <p:cNvSpPr/>
            <p:nvPr/>
          </p:nvSpPr>
          <p:spPr>
            <a:xfrm>
              <a:off x="3410895" y="2898250"/>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3" name="椭圆 152">
              <a:extLst>
                <a:ext uri="{FF2B5EF4-FFF2-40B4-BE49-F238E27FC236}">
                  <a16:creationId xmlns:a16="http://schemas.microsoft.com/office/drawing/2014/main" id="{F9842D2F-C567-CD47-89A3-AF1AFB9160B0}"/>
                </a:ext>
              </a:extLst>
            </p:cNvPr>
            <p:cNvSpPr/>
            <p:nvPr/>
          </p:nvSpPr>
          <p:spPr>
            <a:xfrm>
              <a:off x="3168837" y="2898250"/>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4" name="椭圆 153">
              <a:extLst>
                <a:ext uri="{FF2B5EF4-FFF2-40B4-BE49-F238E27FC236}">
                  <a16:creationId xmlns:a16="http://schemas.microsoft.com/office/drawing/2014/main" id="{5734826D-A81F-4443-BD00-F84E35BC3204}"/>
                </a:ext>
              </a:extLst>
            </p:cNvPr>
            <p:cNvSpPr/>
            <p:nvPr/>
          </p:nvSpPr>
          <p:spPr>
            <a:xfrm>
              <a:off x="3652954" y="2898407"/>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5" name="椭圆 154">
              <a:extLst>
                <a:ext uri="{FF2B5EF4-FFF2-40B4-BE49-F238E27FC236}">
                  <a16:creationId xmlns:a16="http://schemas.microsoft.com/office/drawing/2014/main" id="{5A71792C-EF1D-8643-8B04-76999D2165E9}"/>
                </a:ext>
              </a:extLst>
            </p:cNvPr>
            <p:cNvSpPr/>
            <p:nvPr/>
          </p:nvSpPr>
          <p:spPr>
            <a:xfrm>
              <a:off x="3420083" y="2622564"/>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6" name="椭圆 155">
              <a:extLst>
                <a:ext uri="{FF2B5EF4-FFF2-40B4-BE49-F238E27FC236}">
                  <a16:creationId xmlns:a16="http://schemas.microsoft.com/office/drawing/2014/main" id="{6A6BEE91-FA96-0A45-A9DD-6DFB14C539E2}"/>
                </a:ext>
              </a:extLst>
            </p:cNvPr>
            <p:cNvSpPr/>
            <p:nvPr/>
          </p:nvSpPr>
          <p:spPr>
            <a:xfrm>
              <a:off x="3652954" y="2622564"/>
              <a:ext cx="150557" cy="13616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7" name="椭圆 156">
              <a:extLst>
                <a:ext uri="{FF2B5EF4-FFF2-40B4-BE49-F238E27FC236}">
                  <a16:creationId xmlns:a16="http://schemas.microsoft.com/office/drawing/2014/main" id="{7FCC4C6B-2238-794A-9BAE-198248A0B2C0}"/>
                </a:ext>
              </a:extLst>
            </p:cNvPr>
            <p:cNvSpPr/>
            <p:nvPr/>
          </p:nvSpPr>
          <p:spPr>
            <a:xfrm>
              <a:off x="3885826" y="2622564"/>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8" name="椭圆 157">
              <a:extLst>
                <a:ext uri="{FF2B5EF4-FFF2-40B4-BE49-F238E27FC236}">
                  <a16:creationId xmlns:a16="http://schemas.microsoft.com/office/drawing/2014/main" id="{93A5AF92-6629-E848-9F2D-102EAEBE20B2}"/>
                </a:ext>
              </a:extLst>
            </p:cNvPr>
            <p:cNvSpPr/>
            <p:nvPr/>
          </p:nvSpPr>
          <p:spPr>
            <a:xfrm>
              <a:off x="3895013" y="2892833"/>
              <a:ext cx="150557" cy="1361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9" name="文本框 158">
              <a:extLst>
                <a:ext uri="{FF2B5EF4-FFF2-40B4-BE49-F238E27FC236}">
                  <a16:creationId xmlns:a16="http://schemas.microsoft.com/office/drawing/2014/main" id="{66B12848-B704-6445-AD12-C910BF8CAC28}"/>
                </a:ext>
              </a:extLst>
            </p:cNvPr>
            <p:cNvSpPr txBox="1"/>
            <p:nvPr/>
          </p:nvSpPr>
          <p:spPr>
            <a:xfrm rot="5400000">
              <a:off x="3602300" y="2642970"/>
              <a:ext cx="167513" cy="230831"/>
            </a:xfrm>
            <a:prstGeom prst="rect">
              <a:avLst/>
            </a:prstGeom>
            <a:noFill/>
          </p:spPr>
          <p:txBody>
            <a:bodyPr wrap="square">
              <a:spAutoFit/>
            </a:bodyPr>
            <a:lstStyle/>
            <a:p>
              <a:r>
                <a:rPr lang="en-US" altLang="zh-CN" sz="900" b="1" dirty="0">
                  <a:solidFill>
                    <a:schemeClr val="bg1"/>
                  </a:solidFill>
                  <a:latin typeface="微软雅黑" panose="020B0503020204020204" pitchFamily="34" charset="-122"/>
                  <a:sym typeface="Arial" panose="020B0604020202020204" pitchFamily="34" charset="0"/>
                </a:rPr>
                <a:t>…</a:t>
              </a:r>
              <a:endParaRPr lang="zh-CN" altLang="en-US" sz="900" dirty="0">
                <a:solidFill>
                  <a:schemeClr val="bg1"/>
                </a:solidFill>
              </a:endParaRPr>
            </a:p>
          </p:txBody>
        </p:sp>
        <p:sp>
          <p:nvSpPr>
            <p:cNvPr id="160" name="左大括号 159">
              <a:extLst>
                <a:ext uri="{FF2B5EF4-FFF2-40B4-BE49-F238E27FC236}">
                  <a16:creationId xmlns:a16="http://schemas.microsoft.com/office/drawing/2014/main" id="{AE956414-D3EE-A845-91CC-E99CEDCF25B9}"/>
                </a:ext>
              </a:extLst>
            </p:cNvPr>
            <p:cNvSpPr/>
            <p:nvPr/>
          </p:nvSpPr>
          <p:spPr>
            <a:xfrm rot="16200000">
              <a:off x="3556358" y="2742899"/>
              <a:ext cx="87298" cy="722195"/>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61" name="文本框 160">
              <a:extLst>
                <a:ext uri="{FF2B5EF4-FFF2-40B4-BE49-F238E27FC236}">
                  <a16:creationId xmlns:a16="http://schemas.microsoft.com/office/drawing/2014/main" id="{CFDBB053-86FA-5B48-8180-5516684E74AF}"/>
                </a:ext>
              </a:extLst>
            </p:cNvPr>
            <p:cNvSpPr txBox="1"/>
            <p:nvPr/>
          </p:nvSpPr>
          <p:spPr>
            <a:xfrm>
              <a:off x="2881289" y="3108801"/>
              <a:ext cx="1437436" cy="308440"/>
            </a:xfrm>
            <a:prstGeom prst="rect">
              <a:avLst/>
            </a:prstGeom>
            <a:noFill/>
          </p:spPr>
          <p:txBody>
            <a:bodyPr wrap="square">
              <a:spAutoFit/>
            </a:bodyPr>
            <a:lstStyle/>
            <a:p>
              <a:pPr algn="ctr"/>
              <a:r>
                <a:rPr lang="en-US" altLang="zh-CN" sz="900" b="1" dirty="0">
                  <a:solidFill>
                    <a:schemeClr val="bg1"/>
                  </a:solidFill>
                  <a:latin typeface="微软雅黑" panose="020B0503020204020204" pitchFamily="34" charset="-122"/>
                  <a:sym typeface="Arial" panose="020B0604020202020204" pitchFamily="34" charset="0"/>
                </a:rPr>
                <a:t>time dimension</a:t>
              </a:r>
              <a:endParaRPr lang="zh-CN" altLang="en-US" sz="900" dirty="0"/>
            </a:p>
          </p:txBody>
        </p:sp>
      </p:grpSp>
      <p:sp>
        <p:nvSpPr>
          <p:cNvPr id="162" name="文本框 161">
            <a:extLst>
              <a:ext uri="{FF2B5EF4-FFF2-40B4-BE49-F238E27FC236}">
                <a16:creationId xmlns:a16="http://schemas.microsoft.com/office/drawing/2014/main" id="{64BF9AE2-EC2F-8C45-94BA-588C9ACE622C}"/>
              </a:ext>
            </a:extLst>
          </p:cNvPr>
          <p:cNvSpPr txBox="1"/>
          <p:nvPr/>
        </p:nvSpPr>
        <p:spPr>
          <a:xfrm>
            <a:off x="3931494" y="4371066"/>
            <a:ext cx="1611214" cy="646331"/>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sym typeface="Arial" panose="020B0604020202020204" pitchFamily="34" charset="0"/>
              </a:rPr>
              <a:t>Feature embedding</a:t>
            </a:r>
            <a:endParaRPr lang="zh-CN" altLang="en-US" dirty="0">
              <a:solidFill>
                <a:schemeClr val="bg1"/>
              </a:solidFill>
            </a:endParaRPr>
          </a:p>
        </p:txBody>
      </p:sp>
      <p:cxnSp>
        <p:nvCxnSpPr>
          <p:cNvPr id="167" name="直线箭头连接符 166">
            <a:extLst>
              <a:ext uri="{FF2B5EF4-FFF2-40B4-BE49-F238E27FC236}">
                <a16:creationId xmlns:a16="http://schemas.microsoft.com/office/drawing/2014/main" id="{A005C822-29F4-C24F-B4AC-F1684C18C7F1}"/>
              </a:ext>
            </a:extLst>
          </p:cNvPr>
          <p:cNvCxnSpPr>
            <a:cxnSpLocks/>
          </p:cNvCxnSpPr>
          <p:nvPr/>
        </p:nvCxnSpPr>
        <p:spPr>
          <a:xfrm>
            <a:off x="5169817" y="3974049"/>
            <a:ext cx="1137170" cy="0"/>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70" name="文本框 169">
            <a:extLst>
              <a:ext uri="{FF2B5EF4-FFF2-40B4-BE49-F238E27FC236}">
                <a16:creationId xmlns:a16="http://schemas.microsoft.com/office/drawing/2014/main" id="{82981879-237C-144E-A2EC-78F671B49234}"/>
              </a:ext>
            </a:extLst>
          </p:cNvPr>
          <p:cNvSpPr txBox="1"/>
          <p:nvPr/>
        </p:nvSpPr>
        <p:spPr>
          <a:xfrm>
            <a:off x="5052233" y="3656155"/>
            <a:ext cx="1694948" cy="307777"/>
          </a:xfrm>
          <a:prstGeom prst="rect">
            <a:avLst/>
          </a:prstGeom>
          <a:noFill/>
        </p:spPr>
        <p:txBody>
          <a:bodyPr wrap="square">
            <a:spAutoFit/>
          </a:bodyPr>
          <a:lstStyle/>
          <a:p>
            <a:r>
              <a:rPr lang="en" altLang="zh-CN" sz="1400" b="1" dirty="0">
                <a:solidFill>
                  <a:srgbClr val="C00000"/>
                </a:solidFill>
                <a:latin typeface="微软雅黑" panose="020B0503020204020204" pitchFamily="34" charset="-122"/>
              </a:rPr>
              <a:t>Transformer</a:t>
            </a:r>
            <a:endParaRPr lang="zh-CN" altLang="en-US" sz="1400" dirty="0">
              <a:solidFill>
                <a:srgbClr val="C00000"/>
              </a:solidFill>
            </a:endParaRPr>
          </a:p>
        </p:txBody>
      </p:sp>
      <p:grpSp>
        <p:nvGrpSpPr>
          <p:cNvPr id="176" name="组合 175">
            <a:extLst>
              <a:ext uri="{FF2B5EF4-FFF2-40B4-BE49-F238E27FC236}">
                <a16:creationId xmlns:a16="http://schemas.microsoft.com/office/drawing/2014/main" id="{935DD2CA-2CF5-D84A-8978-E4E2A301168C}"/>
              </a:ext>
            </a:extLst>
          </p:cNvPr>
          <p:cNvGrpSpPr/>
          <p:nvPr/>
        </p:nvGrpSpPr>
        <p:grpSpPr>
          <a:xfrm>
            <a:off x="3617418" y="2751416"/>
            <a:ext cx="1034438" cy="2445266"/>
            <a:chOff x="3703680" y="2206367"/>
            <a:chExt cx="1034438" cy="2445266"/>
          </a:xfrm>
        </p:grpSpPr>
        <p:cxnSp>
          <p:nvCxnSpPr>
            <p:cNvPr id="129" name="直线箭头连接符 128">
              <a:extLst>
                <a:ext uri="{FF2B5EF4-FFF2-40B4-BE49-F238E27FC236}">
                  <a16:creationId xmlns:a16="http://schemas.microsoft.com/office/drawing/2014/main" id="{2D2D0B40-EACB-064B-A7E6-F590CF83CB7F}"/>
                </a:ext>
              </a:extLst>
            </p:cNvPr>
            <p:cNvCxnSpPr>
              <a:cxnSpLocks/>
            </p:cNvCxnSpPr>
            <p:nvPr/>
          </p:nvCxnSpPr>
          <p:spPr>
            <a:xfrm>
              <a:off x="3935329" y="3451454"/>
              <a:ext cx="555759" cy="0"/>
            </a:xfrm>
            <a:prstGeom prst="straightConnector1">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48" name="组合 147">
              <a:extLst>
                <a:ext uri="{FF2B5EF4-FFF2-40B4-BE49-F238E27FC236}">
                  <a16:creationId xmlns:a16="http://schemas.microsoft.com/office/drawing/2014/main" id="{18B85DB8-1145-964E-99FE-624A30BCC935}"/>
                </a:ext>
              </a:extLst>
            </p:cNvPr>
            <p:cNvGrpSpPr/>
            <p:nvPr/>
          </p:nvGrpSpPr>
          <p:grpSpPr>
            <a:xfrm>
              <a:off x="3788051" y="2206367"/>
              <a:ext cx="148190" cy="2445266"/>
              <a:chOff x="3760853" y="2143281"/>
              <a:chExt cx="484111" cy="2445266"/>
            </a:xfrm>
          </p:grpSpPr>
          <p:cxnSp>
            <p:nvCxnSpPr>
              <p:cNvPr id="132" name="直线连接符 131">
                <a:extLst>
                  <a:ext uri="{FF2B5EF4-FFF2-40B4-BE49-F238E27FC236}">
                    <a16:creationId xmlns:a16="http://schemas.microsoft.com/office/drawing/2014/main" id="{801D75F6-3CBB-3A45-8188-F1B6F8E26B36}"/>
                  </a:ext>
                </a:extLst>
              </p:cNvPr>
              <p:cNvCxnSpPr>
                <a:cxnSpLocks/>
              </p:cNvCxnSpPr>
              <p:nvPr/>
            </p:nvCxnSpPr>
            <p:spPr>
              <a:xfrm>
                <a:off x="4243168" y="2143281"/>
                <a:ext cx="0" cy="24452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线连接符 132">
                <a:extLst>
                  <a:ext uri="{FF2B5EF4-FFF2-40B4-BE49-F238E27FC236}">
                    <a16:creationId xmlns:a16="http://schemas.microsoft.com/office/drawing/2014/main" id="{A56A629B-D3FD-5544-BF00-C71A8C1DCD82}"/>
                  </a:ext>
                </a:extLst>
              </p:cNvPr>
              <p:cNvCxnSpPr>
                <a:cxnSpLocks/>
              </p:cNvCxnSpPr>
              <p:nvPr/>
            </p:nvCxnSpPr>
            <p:spPr>
              <a:xfrm>
                <a:off x="3760854" y="4577008"/>
                <a:ext cx="4841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线连接符 140">
                <a:extLst>
                  <a:ext uri="{FF2B5EF4-FFF2-40B4-BE49-F238E27FC236}">
                    <a16:creationId xmlns:a16="http://schemas.microsoft.com/office/drawing/2014/main" id="{128E18C4-E245-8A4D-8C2E-D6FCFD546D0D}"/>
                  </a:ext>
                </a:extLst>
              </p:cNvPr>
              <p:cNvCxnSpPr>
                <a:cxnSpLocks/>
              </p:cNvCxnSpPr>
              <p:nvPr/>
            </p:nvCxnSpPr>
            <p:spPr>
              <a:xfrm>
                <a:off x="3760853" y="2157286"/>
                <a:ext cx="48411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4" name="文本框 173">
              <a:extLst>
                <a:ext uri="{FF2B5EF4-FFF2-40B4-BE49-F238E27FC236}">
                  <a16:creationId xmlns:a16="http://schemas.microsoft.com/office/drawing/2014/main" id="{E3872774-601F-5C4B-972D-7DAB4DF9379B}"/>
                </a:ext>
              </a:extLst>
            </p:cNvPr>
            <p:cNvSpPr txBox="1"/>
            <p:nvPr/>
          </p:nvSpPr>
          <p:spPr>
            <a:xfrm>
              <a:off x="3703680" y="3127176"/>
              <a:ext cx="1034438" cy="307777"/>
            </a:xfrm>
            <a:prstGeom prst="rect">
              <a:avLst/>
            </a:prstGeom>
            <a:noFill/>
          </p:spPr>
          <p:txBody>
            <a:bodyPr wrap="square">
              <a:spAutoFit/>
            </a:bodyPr>
            <a:lstStyle/>
            <a:p>
              <a:pPr algn="ctr"/>
              <a:r>
                <a:rPr lang="en-US" altLang="zh-CN" sz="1400" b="1" dirty="0">
                  <a:solidFill>
                    <a:srgbClr val="C00000"/>
                  </a:solidFill>
                  <a:latin typeface="微软雅黑" panose="020B0503020204020204" pitchFamily="34" charset="-122"/>
                </a:rPr>
                <a:t>CNN</a:t>
              </a:r>
              <a:endParaRPr lang="zh-CN" altLang="en-US" sz="1400" dirty="0">
                <a:solidFill>
                  <a:srgbClr val="C00000"/>
                </a:solidFill>
              </a:endParaRPr>
            </a:p>
          </p:txBody>
        </p:sp>
      </p:grpSp>
      <p:sp>
        <p:nvSpPr>
          <p:cNvPr id="178" name="文本框 177">
            <a:extLst>
              <a:ext uri="{FF2B5EF4-FFF2-40B4-BE49-F238E27FC236}">
                <a16:creationId xmlns:a16="http://schemas.microsoft.com/office/drawing/2014/main" id="{26169F56-64A1-1F45-9448-861A03A862B0}"/>
              </a:ext>
            </a:extLst>
          </p:cNvPr>
          <p:cNvSpPr txBox="1"/>
          <p:nvPr/>
        </p:nvSpPr>
        <p:spPr>
          <a:xfrm>
            <a:off x="9813722" y="4494217"/>
            <a:ext cx="1485144" cy="830997"/>
          </a:xfrm>
          <a:prstGeom prst="rect">
            <a:avLst/>
          </a:prstGeom>
          <a:noFill/>
        </p:spPr>
        <p:txBody>
          <a:bodyPr wrap="square">
            <a:spAutoFit/>
          </a:bodyPr>
          <a:lstStyle/>
          <a:p>
            <a:pPr algn="ctr"/>
            <a:r>
              <a:rPr lang="en" altLang="zh-CN" sz="2400" b="1" dirty="0">
                <a:solidFill>
                  <a:srgbClr val="C00000"/>
                </a:solidFill>
                <a:latin typeface="微软雅黑" panose="020B0503020204020204" pitchFamily="34" charset="-122"/>
              </a:rPr>
              <a:t>Fina</a:t>
            </a:r>
            <a:r>
              <a:rPr lang="en-US" altLang="zh-CN" sz="2400" b="1" dirty="0">
                <a:solidFill>
                  <a:srgbClr val="C00000"/>
                </a:solidFill>
                <a:latin typeface="微软雅黑" panose="020B0503020204020204" pitchFamily="34" charset="-122"/>
              </a:rPr>
              <a:t>l</a:t>
            </a:r>
            <a:endParaRPr lang="en" altLang="zh-CN" sz="2400" b="1" dirty="0">
              <a:solidFill>
                <a:srgbClr val="C00000"/>
              </a:solidFill>
              <a:latin typeface="微软雅黑" panose="020B0503020204020204" pitchFamily="34" charset="-122"/>
            </a:endParaRPr>
          </a:p>
          <a:p>
            <a:pPr algn="ctr"/>
            <a:r>
              <a:rPr lang="en" altLang="zh-CN" sz="2400" b="1" dirty="0">
                <a:solidFill>
                  <a:srgbClr val="C00000"/>
                </a:solidFill>
                <a:latin typeface="微软雅黑" panose="020B0503020204020204" pitchFamily="34" charset="-122"/>
              </a:rPr>
              <a:t> </a:t>
            </a:r>
          </a:p>
        </p:txBody>
      </p:sp>
      <p:sp>
        <p:nvSpPr>
          <p:cNvPr id="180" name="文本框 179">
            <a:extLst>
              <a:ext uri="{FF2B5EF4-FFF2-40B4-BE49-F238E27FC236}">
                <a16:creationId xmlns:a16="http://schemas.microsoft.com/office/drawing/2014/main" id="{F787369A-5229-DF42-BF94-141CE00EBCE9}"/>
              </a:ext>
            </a:extLst>
          </p:cNvPr>
          <p:cNvSpPr txBox="1"/>
          <p:nvPr/>
        </p:nvSpPr>
        <p:spPr>
          <a:xfrm>
            <a:off x="5959612" y="4468302"/>
            <a:ext cx="3135744" cy="830997"/>
          </a:xfrm>
          <a:prstGeom prst="rect">
            <a:avLst/>
          </a:prstGeom>
          <a:noFill/>
        </p:spPr>
        <p:txBody>
          <a:bodyPr wrap="square">
            <a:spAutoFit/>
          </a:bodyPr>
          <a:lstStyle/>
          <a:p>
            <a:pPr algn="ctr"/>
            <a:r>
              <a:rPr lang="en" altLang="zh-CN" sz="2400" b="1" dirty="0">
                <a:solidFill>
                  <a:srgbClr val="C00000"/>
                </a:solidFill>
                <a:latin typeface="微软雅黑" panose="020B0503020204020204" pitchFamily="34" charset="-122"/>
              </a:rPr>
              <a:t>Intermediate</a:t>
            </a:r>
          </a:p>
          <a:p>
            <a:pPr algn="ctr"/>
            <a:endParaRPr lang="en" altLang="zh-CN" sz="2400" b="1" dirty="0">
              <a:solidFill>
                <a:srgbClr val="C00000"/>
              </a:solidFill>
              <a:latin typeface="微软雅黑" panose="020B0503020204020204" pitchFamily="34" charset="-122"/>
            </a:endParaRPr>
          </a:p>
        </p:txBody>
      </p:sp>
      <p:sp>
        <p:nvSpPr>
          <p:cNvPr id="182" name="文本框 181">
            <a:extLst>
              <a:ext uri="{FF2B5EF4-FFF2-40B4-BE49-F238E27FC236}">
                <a16:creationId xmlns:a16="http://schemas.microsoft.com/office/drawing/2014/main" id="{6801DC14-3888-AE46-999B-44DD59434E1E}"/>
              </a:ext>
            </a:extLst>
          </p:cNvPr>
          <p:cNvSpPr txBox="1"/>
          <p:nvPr/>
        </p:nvSpPr>
        <p:spPr>
          <a:xfrm>
            <a:off x="5017820" y="5375196"/>
            <a:ext cx="6049014" cy="830997"/>
          </a:xfrm>
          <a:prstGeom prst="rect">
            <a:avLst/>
          </a:prstGeom>
          <a:noFill/>
        </p:spPr>
        <p:txBody>
          <a:bodyPr wrap="square">
            <a:spAutoFit/>
          </a:bodyPr>
          <a:lstStyle/>
          <a:p>
            <a:pPr algn="ctr"/>
            <a:r>
              <a:rPr lang="en-US" altLang="zh-CN" sz="2400" b="1" dirty="0">
                <a:solidFill>
                  <a:srgbClr val="FFFFFF"/>
                </a:solidFill>
                <a:latin typeface="Microsoft YaHei" panose="020B0503020204020204" pitchFamily="34" charset="-122"/>
                <a:ea typeface="Microsoft YaHei" panose="020B0503020204020204" pitchFamily="34" charset="-122"/>
                <a:sym typeface="Arial" panose="020B0604020202020204" pitchFamily="34" charset="0"/>
              </a:rPr>
              <a:t>We can now reconstruct the audio from the ultrasound </a:t>
            </a:r>
            <a:r>
              <a:rPr lang="zh-CN" altLang="en-US" sz="2400" b="1" dirty="0">
                <a:solidFill>
                  <a:srgbClr val="FFFFFF"/>
                </a:solidFill>
                <a:latin typeface="Microsoft YaHei" panose="020B0503020204020204" pitchFamily="34" charset="-122"/>
                <a:ea typeface="Microsoft YaHei" panose="020B0503020204020204" pitchFamily="34" charset="-122"/>
                <a:sym typeface="Arial" panose="020B0604020202020204" pitchFamily="34" charset="0"/>
              </a:rPr>
              <a:t>！！</a:t>
            </a:r>
            <a:endParaRPr lang="zh-CN" altLang="en-US" sz="2400" dirty="0">
              <a:latin typeface="Microsoft YaHei" panose="020B0503020204020204" pitchFamily="34" charset="-122"/>
              <a:ea typeface="Microsoft YaHei" panose="020B0503020204020204" pitchFamily="34" charset="-122"/>
            </a:endParaRPr>
          </a:p>
        </p:txBody>
      </p:sp>
      <p:grpSp>
        <p:nvGrpSpPr>
          <p:cNvPr id="209" name="组合 208">
            <a:extLst>
              <a:ext uri="{FF2B5EF4-FFF2-40B4-BE49-F238E27FC236}">
                <a16:creationId xmlns:a16="http://schemas.microsoft.com/office/drawing/2014/main" id="{D2E27DD2-BE6C-8E43-BE52-A7EFA5F219E4}"/>
              </a:ext>
            </a:extLst>
          </p:cNvPr>
          <p:cNvGrpSpPr/>
          <p:nvPr/>
        </p:nvGrpSpPr>
        <p:grpSpPr>
          <a:xfrm>
            <a:off x="5015131" y="1145791"/>
            <a:ext cx="5541163" cy="2335989"/>
            <a:chOff x="5420840" y="1049598"/>
            <a:chExt cx="5541163" cy="2335989"/>
          </a:xfrm>
        </p:grpSpPr>
        <p:pic>
          <p:nvPicPr>
            <p:cNvPr id="194" name="图片 193" descr="屏幕上有字&#10;&#10;描述已自动生成">
              <a:extLst>
                <a:ext uri="{FF2B5EF4-FFF2-40B4-BE49-F238E27FC236}">
                  <a16:creationId xmlns:a16="http://schemas.microsoft.com/office/drawing/2014/main" id="{AFD51B28-5556-8E4E-A291-7840F3539AC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Lst>
            </a:blip>
            <a:srcRect l="8824" r="15397" b="12216"/>
            <a:stretch/>
          </p:blipFill>
          <p:spPr>
            <a:xfrm>
              <a:off x="5844067" y="1049598"/>
              <a:ext cx="2310256" cy="1721629"/>
            </a:xfrm>
            <a:prstGeom prst="rect">
              <a:avLst/>
            </a:prstGeom>
          </p:spPr>
        </p:pic>
        <p:sp>
          <p:nvSpPr>
            <p:cNvPr id="196" name="文本框 195">
              <a:extLst>
                <a:ext uri="{FF2B5EF4-FFF2-40B4-BE49-F238E27FC236}">
                  <a16:creationId xmlns:a16="http://schemas.microsoft.com/office/drawing/2014/main" id="{DFEA31DC-FC49-8543-97F0-905BA0F46C72}"/>
                </a:ext>
              </a:extLst>
            </p:cNvPr>
            <p:cNvSpPr txBox="1"/>
            <p:nvPr/>
          </p:nvSpPr>
          <p:spPr>
            <a:xfrm>
              <a:off x="6734740" y="2798675"/>
              <a:ext cx="812502" cy="265634"/>
            </a:xfrm>
            <a:prstGeom prst="rect">
              <a:avLst/>
            </a:prstGeom>
            <a:noFill/>
          </p:spPr>
          <p:txBody>
            <a:bodyPr wrap="square">
              <a:spAutoFit/>
            </a:bodyPr>
            <a:lstStyle/>
            <a:p>
              <a:r>
                <a:rPr lang="en-US" altLang="zh-CN" sz="1400" dirty="0">
                  <a:solidFill>
                    <a:srgbClr val="FFFFFF"/>
                  </a:solidFill>
                  <a:latin typeface="Microsoft YaHei" panose="020B0503020204020204" pitchFamily="34" charset="-122"/>
                  <a:ea typeface="Microsoft YaHei" panose="020B0503020204020204" pitchFamily="34" charset="-122"/>
                  <a:sym typeface="Arial" panose="020B0604020202020204" pitchFamily="34" charset="0"/>
                </a:rPr>
                <a:t>time</a:t>
              </a:r>
              <a:endParaRPr lang="zh-CN" altLang="en-US" sz="1400" dirty="0"/>
            </a:p>
          </p:txBody>
        </p:sp>
        <p:sp>
          <p:nvSpPr>
            <p:cNvPr id="197" name="文本框 196">
              <a:extLst>
                <a:ext uri="{FF2B5EF4-FFF2-40B4-BE49-F238E27FC236}">
                  <a16:creationId xmlns:a16="http://schemas.microsoft.com/office/drawing/2014/main" id="{AA896801-B484-0C46-AE88-DE917253B4DB}"/>
                </a:ext>
              </a:extLst>
            </p:cNvPr>
            <p:cNvSpPr txBox="1"/>
            <p:nvPr/>
          </p:nvSpPr>
          <p:spPr>
            <a:xfrm rot="16200000">
              <a:off x="4910168" y="1560271"/>
              <a:ext cx="1329121" cy="307777"/>
            </a:xfrm>
            <a:prstGeom prst="rect">
              <a:avLst/>
            </a:prstGeom>
            <a:noFill/>
          </p:spPr>
          <p:txBody>
            <a:bodyPr wrap="square">
              <a:spAutoFit/>
            </a:bodyPr>
            <a:lstStyle/>
            <a:p>
              <a:r>
                <a:rPr lang="en-US" altLang="zh-CN" sz="1400" dirty="0">
                  <a:solidFill>
                    <a:srgbClr val="FFFFFF"/>
                  </a:solidFill>
                  <a:latin typeface="Microsoft YaHei" panose="020B0503020204020204" pitchFamily="34" charset="-122"/>
                  <a:ea typeface="Microsoft YaHei" panose="020B0503020204020204" pitchFamily="34" charset="-122"/>
                  <a:sym typeface="Arial" panose="020B0604020202020204" pitchFamily="34" charset="0"/>
                </a:rPr>
                <a:t>frequency</a:t>
              </a:r>
              <a:endParaRPr lang="zh-CN" altLang="en-US" sz="1400" dirty="0"/>
            </a:p>
          </p:txBody>
        </p:sp>
        <p:sp>
          <p:nvSpPr>
            <p:cNvPr id="202" name="文本框 201">
              <a:extLst>
                <a:ext uri="{FF2B5EF4-FFF2-40B4-BE49-F238E27FC236}">
                  <a16:creationId xmlns:a16="http://schemas.microsoft.com/office/drawing/2014/main" id="{3316A055-1938-4047-94AC-4A5F265BFC97}"/>
                </a:ext>
              </a:extLst>
            </p:cNvPr>
            <p:cNvSpPr txBox="1"/>
            <p:nvPr/>
          </p:nvSpPr>
          <p:spPr>
            <a:xfrm>
              <a:off x="9501074" y="2777897"/>
              <a:ext cx="812502" cy="265634"/>
            </a:xfrm>
            <a:prstGeom prst="rect">
              <a:avLst/>
            </a:prstGeom>
            <a:noFill/>
          </p:spPr>
          <p:txBody>
            <a:bodyPr wrap="square">
              <a:spAutoFit/>
            </a:bodyPr>
            <a:lstStyle/>
            <a:p>
              <a:r>
                <a:rPr lang="en-US" altLang="zh-CN" sz="1400" dirty="0">
                  <a:solidFill>
                    <a:srgbClr val="FFFFFF"/>
                  </a:solidFill>
                  <a:latin typeface="Microsoft YaHei" panose="020B0503020204020204" pitchFamily="34" charset="-122"/>
                  <a:ea typeface="Microsoft YaHei" panose="020B0503020204020204" pitchFamily="34" charset="-122"/>
                  <a:sym typeface="Arial" panose="020B0604020202020204" pitchFamily="34" charset="0"/>
                </a:rPr>
                <a:t>time</a:t>
              </a:r>
              <a:endParaRPr lang="zh-CN" altLang="en-US" sz="1400" dirty="0"/>
            </a:p>
          </p:txBody>
        </p:sp>
        <p:sp>
          <p:nvSpPr>
            <p:cNvPr id="203" name="文本框 202">
              <a:extLst>
                <a:ext uri="{FF2B5EF4-FFF2-40B4-BE49-F238E27FC236}">
                  <a16:creationId xmlns:a16="http://schemas.microsoft.com/office/drawing/2014/main" id="{7CBBD9AB-D877-1448-89FC-936553C6529A}"/>
                </a:ext>
              </a:extLst>
            </p:cNvPr>
            <p:cNvSpPr txBox="1"/>
            <p:nvPr/>
          </p:nvSpPr>
          <p:spPr>
            <a:xfrm rot="16200000">
              <a:off x="7688262" y="1598290"/>
              <a:ext cx="1192352" cy="307777"/>
            </a:xfrm>
            <a:prstGeom prst="rect">
              <a:avLst/>
            </a:prstGeom>
            <a:noFill/>
          </p:spPr>
          <p:txBody>
            <a:bodyPr wrap="square">
              <a:spAutoFit/>
            </a:bodyPr>
            <a:lstStyle/>
            <a:p>
              <a:r>
                <a:rPr lang="en-US" altLang="zh-CN" sz="1400" dirty="0">
                  <a:solidFill>
                    <a:srgbClr val="FFFFFF"/>
                  </a:solidFill>
                  <a:latin typeface="Microsoft YaHei" panose="020B0503020204020204" pitchFamily="34" charset="-122"/>
                  <a:ea typeface="Microsoft YaHei" panose="020B0503020204020204" pitchFamily="34" charset="-122"/>
                  <a:sym typeface="Arial" panose="020B0604020202020204" pitchFamily="34" charset="0"/>
                </a:rPr>
                <a:t>frequency</a:t>
              </a:r>
              <a:endParaRPr lang="zh-CN" altLang="en-US" sz="1400" dirty="0"/>
            </a:p>
          </p:txBody>
        </p:sp>
        <p:sp>
          <p:nvSpPr>
            <p:cNvPr id="206" name="文本框 205">
              <a:extLst>
                <a:ext uri="{FF2B5EF4-FFF2-40B4-BE49-F238E27FC236}">
                  <a16:creationId xmlns:a16="http://schemas.microsoft.com/office/drawing/2014/main" id="{94795D98-C1FD-0543-8C4E-7B8874AB5865}"/>
                </a:ext>
              </a:extLst>
            </p:cNvPr>
            <p:cNvSpPr txBox="1"/>
            <p:nvPr/>
          </p:nvSpPr>
          <p:spPr>
            <a:xfrm>
              <a:off x="6191002" y="3047033"/>
              <a:ext cx="4544746" cy="338554"/>
            </a:xfrm>
            <a:prstGeom prst="rect">
              <a:avLst/>
            </a:prstGeom>
            <a:noFill/>
          </p:spPr>
          <p:txBody>
            <a:bodyPr wrap="square">
              <a:spAutoFit/>
            </a:bodyPr>
            <a:lstStyle/>
            <a:p>
              <a:pPr algn="ctr"/>
              <a:r>
                <a:rPr lang="en" altLang="zh-CN" sz="1600" b="1" dirty="0">
                  <a:solidFill>
                    <a:schemeClr val="bg1"/>
                  </a:solidFill>
                  <a:latin typeface="微软雅黑" panose="020B0503020204020204" pitchFamily="34" charset="-122"/>
                </a:rPr>
                <a:t>The reconstructed T-F spectrum</a:t>
              </a:r>
              <a:endParaRPr lang="en-US" altLang="zh-CN" sz="1600" b="1" dirty="0">
                <a:solidFill>
                  <a:schemeClr val="bg1"/>
                </a:solidFill>
                <a:latin typeface="微软雅黑" panose="020B0503020204020204" pitchFamily="34" charset="-122"/>
                <a:sym typeface="Arial" panose="020B0604020202020204" pitchFamily="34" charset="0"/>
              </a:endParaRPr>
            </a:p>
          </p:txBody>
        </p:sp>
        <p:pic>
          <p:nvPicPr>
            <p:cNvPr id="208" name="图片 207" descr="屏幕上有字&#10;&#10;描述已自动生成">
              <a:extLst>
                <a:ext uri="{FF2B5EF4-FFF2-40B4-BE49-F238E27FC236}">
                  <a16:creationId xmlns:a16="http://schemas.microsoft.com/office/drawing/2014/main" id="{21CFD14E-3B17-A345-A446-461F054251DF}"/>
                </a:ext>
              </a:extLst>
            </p:cNvPr>
            <p:cNvPicPr>
              <a:picLocks noChangeAspect="1"/>
            </p:cNvPicPr>
            <p:nvPr/>
          </p:nvPicPr>
          <p:blipFill rotWithShape="1">
            <a:blip r:embed="rId7"/>
            <a:srcRect l="8555" t="5803" r="17128" b="11418"/>
            <a:stretch/>
          </p:blipFill>
          <p:spPr>
            <a:xfrm>
              <a:off x="8488103" y="1130309"/>
              <a:ext cx="2473900" cy="1657990"/>
            </a:xfrm>
            <a:prstGeom prst="rect">
              <a:avLst/>
            </a:prstGeom>
          </p:spPr>
        </p:pic>
      </p:grpSp>
    </p:spTree>
    <p:extLst>
      <p:ext uri="{BB962C8B-B14F-4D97-AF65-F5344CB8AC3E}">
        <p14:creationId xmlns:p14="http://schemas.microsoft.com/office/powerpoint/2010/main" val="1820141130"/>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0"/>
                                        </p:tgtEl>
                                        <p:attrNameLst>
                                          <p:attrName>style.visibility</p:attrName>
                                        </p:attrNameLst>
                                      </p:cBhvr>
                                      <p:to>
                                        <p:strVal val="visible"/>
                                      </p:to>
                                    </p:set>
                                    <p:animEffect transition="in" filter="fade">
                                      <p:cBhvr>
                                        <p:cTn id="10" dur="500"/>
                                        <p:tgtEl>
                                          <p:spTgt spid="18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wipe(left)">
                                      <p:cBhvr>
                                        <p:cTn id="15" dur="750"/>
                                        <p:tgtEl>
                                          <p:spTgt spid="1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750"/>
                                        <p:tgtEl>
                                          <p:spTgt spid="49"/>
                                        </p:tgtEl>
                                      </p:cBhvr>
                                    </p:animEffect>
                                  </p:childTnLst>
                                </p:cTn>
                              </p:par>
                              <p:par>
                                <p:cTn id="19" presetID="22" presetClass="entr" presetSubtype="8" fill="hold" nodeType="with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wipe(left)">
                                      <p:cBhvr>
                                        <p:cTn id="21" dur="750"/>
                                        <p:tgtEl>
                                          <p:spTgt spid="11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750"/>
                                        <p:tgtEl>
                                          <p:spTgt spid="48"/>
                                        </p:tgtEl>
                                      </p:cBhvr>
                                    </p:animEffect>
                                  </p:childTnLst>
                                </p:cTn>
                              </p:par>
                              <p:par>
                                <p:cTn id="25" presetID="22" presetClass="entr" presetSubtype="8" fill="hold" nodeType="with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left)">
                                      <p:cBhvr>
                                        <p:cTn id="27" dur="750"/>
                                        <p:tgtEl>
                                          <p:spTgt spid="8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wipe(left)">
                                      <p:cBhvr>
                                        <p:cTn id="30" dur="750"/>
                                        <p:tgtEl>
                                          <p:spTgt spid="102"/>
                                        </p:tgtEl>
                                      </p:cBhvr>
                                    </p:animEffect>
                                  </p:childTnLst>
                                </p:cTn>
                              </p:par>
                              <p:par>
                                <p:cTn id="31" presetID="22" presetClass="entr" presetSubtype="8"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wipe(left)">
                                      <p:cBhvr>
                                        <p:cTn id="33" dur="750"/>
                                        <p:tgtEl>
                                          <p:spTgt spid="8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left)">
                                      <p:cBhvr>
                                        <p:cTn id="36" dur="500"/>
                                        <p:tgtEl>
                                          <p:spTgt spid="103"/>
                                        </p:tgtEl>
                                      </p:cBhvr>
                                    </p:animEffect>
                                  </p:childTnLst>
                                </p:cTn>
                              </p:par>
                            </p:childTnLst>
                          </p:cTn>
                        </p:par>
                        <p:par>
                          <p:cTn id="37" fill="hold">
                            <p:stCondLst>
                              <p:cond delay="750"/>
                            </p:stCondLst>
                            <p:childTnLst>
                              <p:par>
                                <p:cTn id="38" presetID="22" presetClass="entr" presetSubtype="8" fill="hold" nodeType="afterEffect">
                                  <p:stCondLst>
                                    <p:cond delay="0"/>
                                  </p:stCondLst>
                                  <p:childTnLst>
                                    <p:set>
                                      <p:cBhvr>
                                        <p:cTn id="39" dur="1" fill="hold">
                                          <p:stCondLst>
                                            <p:cond delay="0"/>
                                          </p:stCondLst>
                                        </p:cTn>
                                        <p:tgtEl>
                                          <p:spTgt spid="176"/>
                                        </p:tgtEl>
                                        <p:attrNameLst>
                                          <p:attrName>style.visibility</p:attrName>
                                        </p:attrNameLst>
                                      </p:cBhvr>
                                      <p:to>
                                        <p:strVal val="visible"/>
                                      </p:to>
                                    </p:set>
                                    <p:animEffect transition="in" filter="wipe(left)">
                                      <p:cBhvr>
                                        <p:cTn id="40" dur="500"/>
                                        <p:tgtEl>
                                          <p:spTgt spid="17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162"/>
                                        </p:tgtEl>
                                        <p:attrNameLst>
                                          <p:attrName>style.visibility</p:attrName>
                                        </p:attrNameLst>
                                      </p:cBhvr>
                                      <p:to>
                                        <p:strVal val="visible"/>
                                      </p:to>
                                    </p:set>
                                    <p:animEffect transition="in" filter="fade">
                                      <p:cBhvr>
                                        <p:cTn id="45" dur="500"/>
                                        <p:tgtEl>
                                          <p:spTgt spid="162"/>
                                        </p:tgtEl>
                                      </p:cBhvr>
                                    </p:animEffect>
                                  </p:childTnLst>
                                </p:cTn>
                              </p:par>
                              <p:par>
                                <p:cTn id="46" presetID="10" presetClass="entr" presetSubtype="0" fill="hold" nodeType="withEffect">
                                  <p:stCondLst>
                                    <p:cond delay="0"/>
                                  </p:stCondLst>
                                  <p:childTnLst>
                                    <p:set>
                                      <p:cBhvr>
                                        <p:cTn id="47" dur="1" fill="hold">
                                          <p:stCondLst>
                                            <p:cond delay="0"/>
                                          </p:stCondLst>
                                        </p:cTn>
                                        <p:tgtEl>
                                          <p:spTgt spid="150"/>
                                        </p:tgtEl>
                                        <p:attrNameLst>
                                          <p:attrName>style.visibility</p:attrName>
                                        </p:attrNameLst>
                                      </p:cBhvr>
                                      <p:to>
                                        <p:strVal val="visible"/>
                                      </p:to>
                                    </p:set>
                                    <p:animEffect transition="in" filter="fade">
                                      <p:cBhvr>
                                        <p:cTn id="48" dur="500"/>
                                        <p:tgtEl>
                                          <p:spTgt spid="15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67"/>
                                        </p:tgtEl>
                                        <p:attrNameLst>
                                          <p:attrName>style.visibility</p:attrName>
                                        </p:attrNameLst>
                                      </p:cBhvr>
                                      <p:to>
                                        <p:strVal val="visible"/>
                                      </p:to>
                                    </p:set>
                                    <p:animEffect transition="in" filter="wipe(left)">
                                      <p:cBhvr>
                                        <p:cTn id="53" dur="500"/>
                                        <p:tgtEl>
                                          <p:spTgt spid="167"/>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70"/>
                                        </p:tgtEl>
                                        <p:attrNameLst>
                                          <p:attrName>style.visibility</p:attrName>
                                        </p:attrNameLst>
                                      </p:cBhvr>
                                      <p:to>
                                        <p:strVal val="visible"/>
                                      </p:to>
                                    </p:set>
                                    <p:animEffect transition="in" filter="wipe(left)">
                                      <p:cBhvr>
                                        <p:cTn id="56" dur="500"/>
                                        <p:tgtEl>
                                          <p:spTgt spid="17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182"/>
                                        </p:tgtEl>
                                        <p:attrNameLst>
                                          <p:attrName>style.visibility</p:attrName>
                                        </p:attrNameLst>
                                      </p:cBhvr>
                                      <p:to>
                                        <p:strVal val="visible"/>
                                      </p:to>
                                    </p:set>
                                    <p:animEffect transition="in" filter="fade">
                                      <p:cBhvr>
                                        <p:cTn id="68" dur="500"/>
                                        <p:tgtEl>
                                          <p:spTgt spid="182"/>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209"/>
                                        </p:tgtEl>
                                        <p:attrNameLst>
                                          <p:attrName>style.visibility</p:attrName>
                                        </p:attrNameLst>
                                      </p:cBhvr>
                                      <p:to>
                                        <p:strVal val="visible"/>
                                      </p:to>
                                    </p:set>
                                    <p:animEffect transition="in" filter="fade">
                                      <p:cBhvr>
                                        <p:cTn id="72"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7" grpId="0"/>
      <p:bldP spid="48" grpId="0"/>
      <p:bldP spid="49" grpId="0"/>
      <p:bldP spid="102" grpId="0"/>
      <p:bldP spid="103" grpId="0"/>
      <p:bldP spid="162" grpId="1"/>
      <p:bldP spid="170" grpId="0"/>
      <p:bldP spid="180" grpId="0"/>
      <p:bldP spid="18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组合 11"/>
          <p:cNvGrpSpPr/>
          <p:nvPr/>
        </p:nvGrpSpPr>
        <p:grpSpPr>
          <a:xfrm>
            <a:off x="607059" y="253746"/>
            <a:ext cx="11157338" cy="706755"/>
            <a:chOff x="310557" y="292608"/>
            <a:chExt cx="14876452" cy="942341"/>
          </a:xfrm>
        </p:grpSpPr>
        <p:sp>
          <p:nvSpPr>
            <p:cNvPr id="15" name="图文框 14"/>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稻壳儿小白白(http://dwz.cn/Wu2UP)"/>
            <p:cNvSpPr txBox="1">
              <a:spLocks noChangeArrowheads="1"/>
            </p:cNvSpPr>
            <p:nvPr/>
          </p:nvSpPr>
          <p:spPr bwMode="auto">
            <a:xfrm>
              <a:off x="863946" y="456862"/>
              <a:ext cx="14323063"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Capture correspondence</a:t>
              </a:r>
            </a:p>
          </p:txBody>
        </p:sp>
      </p:grpSp>
      <p:sp>
        <p:nvSpPr>
          <p:cNvPr id="17" name="文本框 16"/>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5</a:t>
            </a:r>
          </a:p>
        </p:txBody>
      </p:sp>
      <p:pic>
        <p:nvPicPr>
          <p:cNvPr id="11" name="图片 10" descr="图标&#10;&#10;描述已自动生成">
            <a:extLst>
              <a:ext uri="{FF2B5EF4-FFF2-40B4-BE49-F238E27FC236}">
                <a16:creationId xmlns:a16="http://schemas.microsoft.com/office/drawing/2014/main" id="{6E63C2BF-9BA0-A048-A4A8-799064ECD8D8}"/>
              </a:ext>
            </a:extLst>
          </p:cNvPr>
          <p:cNvPicPr>
            <a:picLocks noChangeAspect="1"/>
          </p:cNvPicPr>
          <p:nvPr/>
        </p:nvPicPr>
        <p:blipFill>
          <a:blip r:embed="rId3"/>
          <a:stretch>
            <a:fillRect/>
          </a:stretch>
        </p:blipFill>
        <p:spPr>
          <a:xfrm>
            <a:off x="7131548" y="2352799"/>
            <a:ext cx="3268727" cy="3268727"/>
          </a:xfrm>
          <a:prstGeom prst="rect">
            <a:avLst/>
          </a:prstGeom>
        </p:spPr>
      </p:pic>
      <p:grpSp>
        <p:nvGrpSpPr>
          <p:cNvPr id="26" name="组合 25">
            <a:extLst>
              <a:ext uri="{FF2B5EF4-FFF2-40B4-BE49-F238E27FC236}">
                <a16:creationId xmlns:a16="http://schemas.microsoft.com/office/drawing/2014/main" id="{F3BD8C84-2154-5244-B52F-370DDBA290E6}"/>
              </a:ext>
            </a:extLst>
          </p:cNvPr>
          <p:cNvGrpSpPr/>
          <p:nvPr/>
        </p:nvGrpSpPr>
        <p:grpSpPr>
          <a:xfrm>
            <a:off x="1753041" y="2080257"/>
            <a:ext cx="2710241" cy="1231903"/>
            <a:chOff x="1582151" y="1515121"/>
            <a:chExt cx="2710241" cy="1231903"/>
          </a:xfrm>
        </p:grpSpPr>
        <p:grpSp>
          <p:nvGrpSpPr>
            <p:cNvPr id="27" name="组合 26">
              <a:extLst>
                <a:ext uri="{FF2B5EF4-FFF2-40B4-BE49-F238E27FC236}">
                  <a16:creationId xmlns:a16="http://schemas.microsoft.com/office/drawing/2014/main" id="{B2CA5C11-C929-6246-B79F-A893E5D44867}"/>
                </a:ext>
              </a:extLst>
            </p:cNvPr>
            <p:cNvGrpSpPr/>
            <p:nvPr/>
          </p:nvGrpSpPr>
          <p:grpSpPr>
            <a:xfrm>
              <a:off x="1582151" y="1798501"/>
              <a:ext cx="2694265" cy="948523"/>
              <a:chOff x="1582151" y="1798501"/>
              <a:chExt cx="2694265" cy="948523"/>
            </a:xfrm>
          </p:grpSpPr>
          <p:pic>
            <p:nvPicPr>
              <p:cNvPr id="29" name="图形 28">
                <a:extLst>
                  <a:ext uri="{FF2B5EF4-FFF2-40B4-BE49-F238E27FC236}">
                    <a16:creationId xmlns:a16="http://schemas.microsoft.com/office/drawing/2014/main" id="{E2624FC0-5E34-754B-9913-84114E7696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2151" y="1798501"/>
                <a:ext cx="948523" cy="948523"/>
              </a:xfrm>
              <a:prstGeom prst="rect">
                <a:avLst/>
              </a:prstGeom>
            </p:spPr>
          </p:pic>
          <p:pic>
            <p:nvPicPr>
              <p:cNvPr id="30" name="图形 29">
                <a:extLst>
                  <a:ext uri="{FF2B5EF4-FFF2-40B4-BE49-F238E27FC236}">
                    <a16:creationId xmlns:a16="http://schemas.microsoft.com/office/drawing/2014/main" id="{33762ECD-4495-F54E-A96D-7961B0B4B1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5022" y="1798501"/>
                <a:ext cx="948523" cy="948523"/>
              </a:xfrm>
              <a:prstGeom prst="rect">
                <a:avLst/>
              </a:prstGeom>
            </p:spPr>
          </p:pic>
          <p:pic>
            <p:nvPicPr>
              <p:cNvPr id="31" name="图形 30">
                <a:extLst>
                  <a:ext uri="{FF2B5EF4-FFF2-40B4-BE49-F238E27FC236}">
                    <a16:creationId xmlns:a16="http://schemas.microsoft.com/office/drawing/2014/main" id="{697F275F-0783-7549-887D-2089E36F2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7893" y="1798501"/>
                <a:ext cx="948523" cy="948523"/>
              </a:xfrm>
              <a:prstGeom prst="rect">
                <a:avLst/>
              </a:prstGeom>
            </p:spPr>
          </p:pic>
        </p:grpSp>
        <p:sp>
          <p:nvSpPr>
            <p:cNvPr id="28" name="文本框 27">
              <a:extLst>
                <a:ext uri="{FF2B5EF4-FFF2-40B4-BE49-F238E27FC236}">
                  <a16:creationId xmlns:a16="http://schemas.microsoft.com/office/drawing/2014/main" id="{BC2359A3-80CD-D24B-8D7C-8769450870EE}"/>
                </a:ext>
              </a:extLst>
            </p:cNvPr>
            <p:cNvSpPr txBox="1"/>
            <p:nvPr/>
          </p:nvSpPr>
          <p:spPr>
            <a:xfrm>
              <a:off x="1939296" y="1515121"/>
              <a:ext cx="2353096" cy="369332"/>
            </a:xfrm>
            <a:prstGeom prst="rect">
              <a:avLst/>
            </a:prstGeom>
            <a:noFill/>
          </p:spPr>
          <p:txBody>
            <a:bodyPr wrap="square">
              <a:spAutoFit/>
            </a:bodyPr>
            <a:lstStyle/>
            <a:p>
              <a:r>
                <a:rPr lang="en-US" altLang="zh-CN" b="1" dirty="0">
                  <a:solidFill>
                    <a:srgbClr val="DF7564"/>
                  </a:solidFill>
                  <a:latin typeface="微软雅黑" panose="020B0503020204020204" pitchFamily="34" charset="-122"/>
                  <a:sym typeface="Arial" panose="020B0604020202020204" pitchFamily="34" charset="0"/>
                </a:rPr>
                <a:t>Audible Audio</a:t>
              </a:r>
              <a:endParaRPr lang="zh-CN" altLang="en-US" dirty="0">
                <a:solidFill>
                  <a:srgbClr val="DF7564"/>
                </a:solidFill>
              </a:endParaRPr>
            </a:p>
          </p:txBody>
        </p:sp>
      </p:grpSp>
      <p:grpSp>
        <p:nvGrpSpPr>
          <p:cNvPr id="49" name="组合 48">
            <a:extLst>
              <a:ext uri="{FF2B5EF4-FFF2-40B4-BE49-F238E27FC236}">
                <a16:creationId xmlns:a16="http://schemas.microsoft.com/office/drawing/2014/main" id="{31F06C20-71CD-AA44-B6BE-08FFB69ABD6C}"/>
              </a:ext>
            </a:extLst>
          </p:cNvPr>
          <p:cNvGrpSpPr/>
          <p:nvPr/>
        </p:nvGrpSpPr>
        <p:grpSpPr>
          <a:xfrm rot="21149607">
            <a:off x="4479771" y="1846284"/>
            <a:ext cx="1955257" cy="625275"/>
            <a:chOff x="4072894" y="1832045"/>
            <a:chExt cx="1955257" cy="625275"/>
          </a:xfrm>
        </p:grpSpPr>
        <p:cxnSp>
          <p:nvCxnSpPr>
            <p:cNvPr id="38" name="直线箭头连接符 37">
              <a:extLst>
                <a:ext uri="{FF2B5EF4-FFF2-40B4-BE49-F238E27FC236}">
                  <a16:creationId xmlns:a16="http://schemas.microsoft.com/office/drawing/2014/main" id="{A181B787-C8A4-3E4A-B60F-0EDC5838FE5F}"/>
                </a:ext>
              </a:extLst>
            </p:cNvPr>
            <p:cNvCxnSpPr>
              <a:cxnSpLocks/>
            </p:cNvCxnSpPr>
            <p:nvPr/>
          </p:nvCxnSpPr>
          <p:spPr>
            <a:xfrm flipH="1">
              <a:off x="4210702" y="2035901"/>
              <a:ext cx="1788065" cy="421419"/>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EB617B2F-624F-3042-B23D-EDDBA4345B9F}"/>
                </a:ext>
              </a:extLst>
            </p:cNvPr>
            <p:cNvSpPr txBox="1"/>
            <p:nvPr/>
          </p:nvSpPr>
          <p:spPr>
            <a:xfrm rot="20895222">
              <a:off x="4072894" y="1832045"/>
              <a:ext cx="1955257" cy="369332"/>
            </a:xfrm>
            <a:prstGeom prst="rect">
              <a:avLst/>
            </a:prstGeom>
            <a:noFill/>
          </p:spPr>
          <p:txBody>
            <a:bodyPr wrap="square">
              <a:spAutoFit/>
            </a:bodyPr>
            <a:lstStyle/>
            <a:p>
              <a:r>
                <a:rPr lang="en-US" altLang="zh-CN" b="1" dirty="0">
                  <a:solidFill>
                    <a:schemeClr val="accent6">
                      <a:lumMod val="60000"/>
                      <a:lumOff val="40000"/>
                    </a:schemeClr>
                  </a:solidFill>
                  <a:latin typeface="微软雅黑" panose="020B0503020204020204" pitchFamily="34" charset="-122"/>
                  <a:sym typeface="Arial" panose="020B0604020202020204" pitchFamily="34" charset="0"/>
                </a:rPr>
                <a:t>Reconstruction</a:t>
              </a:r>
              <a:endParaRPr lang="zh-CN" altLang="en-US" dirty="0">
                <a:solidFill>
                  <a:schemeClr val="accent6">
                    <a:lumMod val="60000"/>
                    <a:lumOff val="40000"/>
                  </a:schemeClr>
                </a:solidFill>
              </a:endParaRPr>
            </a:p>
          </p:txBody>
        </p:sp>
      </p:grpSp>
      <p:grpSp>
        <p:nvGrpSpPr>
          <p:cNvPr id="48" name="组合 47">
            <a:extLst>
              <a:ext uri="{FF2B5EF4-FFF2-40B4-BE49-F238E27FC236}">
                <a16:creationId xmlns:a16="http://schemas.microsoft.com/office/drawing/2014/main" id="{C837C618-469B-9246-B8EB-6BB9D09AF526}"/>
              </a:ext>
            </a:extLst>
          </p:cNvPr>
          <p:cNvGrpSpPr/>
          <p:nvPr/>
        </p:nvGrpSpPr>
        <p:grpSpPr>
          <a:xfrm>
            <a:off x="6817090" y="2096350"/>
            <a:ext cx="1009819" cy="2493815"/>
            <a:chOff x="6686460" y="2096350"/>
            <a:chExt cx="1009819" cy="2493815"/>
          </a:xfrm>
        </p:grpSpPr>
        <p:cxnSp>
          <p:nvCxnSpPr>
            <p:cNvPr id="36" name="直线箭头连接符 35">
              <a:extLst>
                <a:ext uri="{FF2B5EF4-FFF2-40B4-BE49-F238E27FC236}">
                  <a16:creationId xmlns:a16="http://schemas.microsoft.com/office/drawing/2014/main" id="{3B9E1074-EC91-C043-B819-22566C97F15C}"/>
                </a:ext>
              </a:extLst>
            </p:cNvPr>
            <p:cNvCxnSpPr>
              <a:cxnSpLocks/>
            </p:cNvCxnSpPr>
            <p:nvPr/>
          </p:nvCxnSpPr>
          <p:spPr>
            <a:xfrm flipH="1" flipV="1">
              <a:off x="6686460" y="2096350"/>
              <a:ext cx="731365" cy="173996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A43F2BF4-7818-4B48-9CA3-89253DDE789A}"/>
                </a:ext>
              </a:extLst>
            </p:cNvPr>
            <p:cNvSpPr txBox="1"/>
            <p:nvPr/>
          </p:nvSpPr>
          <p:spPr>
            <a:xfrm rot="3851564">
              <a:off x="6335065" y="3228951"/>
              <a:ext cx="2353096" cy="369332"/>
            </a:xfrm>
            <a:prstGeom prst="rect">
              <a:avLst/>
            </a:prstGeom>
            <a:noFill/>
          </p:spPr>
          <p:txBody>
            <a:bodyPr wrap="square">
              <a:spAutoFit/>
            </a:bodyPr>
            <a:lstStyle/>
            <a:p>
              <a:r>
                <a:rPr lang="en-US" altLang="zh-CN" b="1" dirty="0">
                  <a:solidFill>
                    <a:schemeClr val="accent6">
                      <a:lumMod val="60000"/>
                      <a:lumOff val="40000"/>
                    </a:schemeClr>
                  </a:solidFill>
                  <a:latin typeface="微软雅黑" panose="020B0503020204020204" pitchFamily="34" charset="-122"/>
                  <a:sym typeface="Arial" panose="020B0604020202020204" pitchFamily="34" charset="0"/>
                </a:rPr>
                <a:t>Sensing</a:t>
              </a:r>
              <a:endParaRPr lang="zh-CN" altLang="en-US" dirty="0">
                <a:solidFill>
                  <a:schemeClr val="accent6">
                    <a:lumMod val="60000"/>
                    <a:lumOff val="40000"/>
                  </a:schemeClr>
                </a:solidFill>
              </a:endParaRPr>
            </a:p>
          </p:txBody>
        </p:sp>
      </p:grpSp>
      <p:grpSp>
        <p:nvGrpSpPr>
          <p:cNvPr id="51" name="组合 50">
            <a:extLst>
              <a:ext uri="{FF2B5EF4-FFF2-40B4-BE49-F238E27FC236}">
                <a16:creationId xmlns:a16="http://schemas.microsoft.com/office/drawing/2014/main" id="{49F8C2D9-BB47-ED43-926C-447607D5AB4F}"/>
              </a:ext>
            </a:extLst>
          </p:cNvPr>
          <p:cNvGrpSpPr/>
          <p:nvPr/>
        </p:nvGrpSpPr>
        <p:grpSpPr>
          <a:xfrm>
            <a:off x="4488431" y="2749915"/>
            <a:ext cx="2911568" cy="1176182"/>
            <a:chOff x="4357801" y="2749915"/>
            <a:chExt cx="2911568" cy="1176182"/>
          </a:xfrm>
        </p:grpSpPr>
        <p:cxnSp>
          <p:nvCxnSpPr>
            <p:cNvPr id="32" name="直线箭头连接符 31">
              <a:extLst>
                <a:ext uri="{FF2B5EF4-FFF2-40B4-BE49-F238E27FC236}">
                  <a16:creationId xmlns:a16="http://schemas.microsoft.com/office/drawing/2014/main" id="{95450BF9-6A44-8B43-BBCD-944E7DFA1240}"/>
                </a:ext>
              </a:extLst>
            </p:cNvPr>
            <p:cNvCxnSpPr>
              <a:cxnSpLocks/>
            </p:cNvCxnSpPr>
            <p:nvPr/>
          </p:nvCxnSpPr>
          <p:spPr>
            <a:xfrm flipH="1" flipV="1">
              <a:off x="4357801" y="2749915"/>
              <a:ext cx="2911568" cy="1176182"/>
            </a:xfrm>
            <a:prstGeom prst="straightConnector1">
              <a:avLst/>
            </a:prstGeom>
            <a:ln w="76200">
              <a:solidFill>
                <a:schemeClr val="bg1">
                  <a:lumMod val="95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3AB5B162-9811-5C4A-9878-532FECA9E548}"/>
                </a:ext>
              </a:extLst>
            </p:cNvPr>
            <p:cNvSpPr txBox="1"/>
            <p:nvPr/>
          </p:nvSpPr>
          <p:spPr>
            <a:xfrm rot="1252496">
              <a:off x="4691048" y="3419192"/>
              <a:ext cx="2353096"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sym typeface="Arial" panose="020B0604020202020204" pitchFamily="34" charset="0"/>
                </a:rPr>
                <a:t>Correspondence</a:t>
              </a:r>
              <a:endParaRPr lang="zh-CN" altLang="en-US" dirty="0">
                <a:solidFill>
                  <a:schemeClr val="bg1"/>
                </a:solidFill>
              </a:endParaRPr>
            </a:p>
          </p:txBody>
        </p:sp>
      </p:grpSp>
      <p:grpSp>
        <p:nvGrpSpPr>
          <p:cNvPr id="58" name="组合 57">
            <a:extLst>
              <a:ext uri="{FF2B5EF4-FFF2-40B4-BE49-F238E27FC236}">
                <a16:creationId xmlns:a16="http://schemas.microsoft.com/office/drawing/2014/main" id="{67E44B4F-E633-2844-9847-6E599E165A3A}"/>
              </a:ext>
            </a:extLst>
          </p:cNvPr>
          <p:cNvGrpSpPr/>
          <p:nvPr/>
        </p:nvGrpSpPr>
        <p:grpSpPr>
          <a:xfrm>
            <a:off x="5939050" y="1136351"/>
            <a:ext cx="2355804" cy="730164"/>
            <a:chOff x="5442569" y="3177171"/>
            <a:chExt cx="2355804" cy="730164"/>
          </a:xfrm>
        </p:grpSpPr>
        <p:pic>
          <p:nvPicPr>
            <p:cNvPr id="59" name="图片 58" descr="形状&#10;&#10;中度可信度描述已自动生成">
              <a:extLst>
                <a:ext uri="{FF2B5EF4-FFF2-40B4-BE49-F238E27FC236}">
                  <a16:creationId xmlns:a16="http://schemas.microsoft.com/office/drawing/2014/main" id="{DDC21493-77BC-F845-B466-9C97D289C289}"/>
                </a:ext>
              </a:extLst>
            </p:cNvPr>
            <p:cNvPicPr>
              <a:picLocks noChangeAspect="1"/>
            </p:cNvPicPr>
            <p:nvPr/>
          </p:nvPicPr>
          <p:blipFill rotWithShape="1">
            <a:blip r:embed="rId6">
              <a:lum bright="70000" contrast="-70000"/>
            </a:blip>
            <a:srcRect t="38995" b="25788"/>
            <a:stretch/>
          </p:blipFill>
          <p:spPr>
            <a:xfrm rot="498929">
              <a:off x="5442569" y="3508707"/>
              <a:ext cx="2076040" cy="398628"/>
            </a:xfrm>
            <a:prstGeom prst="rect">
              <a:avLst/>
            </a:prstGeom>
          </p:spPr>
        </p:pic>
        <p:sp>
          <p:nvSpPr>
            <p:cNvPr id="60" name="文本框 59">
              <a:extLst>
                <a:ext uri="{FF2B5EF4-FFF2-40B4-BE49-F238E27FC236}">
                  <a16:creationId xmlns:a16="http://schemas.microsoft.com/office/drawing/2014/main" id="{36EA0092-C57B-7844-A792-A959BAA3C57F}"/>
                </a:ext>
              </a:extLst>
            </p:cNvPr>
            <p:cNvSpPr txBox="1"/>
            <p:nvPr/>
          </p:nvSpPr>
          <p:spPr>
            <a:xfrm rot="516847">
              <a:off x="5445277" y="3177171"/>
              <a:ext cx="235309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Ultrasonic Signal</a:t>
              </a:r>
              <a:endParaRPr lang="zh-CN" altLang="en-US" dirty="0"/>
            </a:p>
          </p:txBody>
        </p:sp>
      </p:grpSp>
    </p:spTree>
    <p:extLst>
      <p:ext uri="{BB962C8B-B14F-4D97-AF65-F5344CB8AC3E}">
        <p14:creationId xmlns:p14="http://schemas.microsoft.com/office/powerpoint/2010/main" val="2302856747"/>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51"/>
                                        </p:tgtEl>
                                      </p:cBhvr>
                                    </p:animEffect>
                                    <p:animScale>
                                      <p:cBhvr>
                                        <p:cTn id="7"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Capture correspondence</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5</a:t>
            </a:r>
          </a:p>
        </p:txBody>
      </p:sp>
      <p:sp>
        <p:nvSpPr>
          <p:cNvPr id="14" name="任意形状 13">
            <a:extLst>
              <a:ext uri="{FF2B5EF4-FFF2-40B4-BE49-F238E27FC236}">
                <a16:creationId xmlns:a16="http://schemas.microsoft.com/office/drawing/2014/main" id="{E734EFAC-6FEB-AF45-BB1F-665232A176B6}"/>
              </a:ext>
            </a:extLst>
          </p:cNvPr>
          <p:cNvSpPr/>
          <p:nvPr/>
        </p:nvSpPr>
        <p:spPr>
          <a:xfrm>
            <a:off x="904239" y="1898908"/>
            <a:ext cx="1722083" cy="1006763"/>
          </a:xfrm>
          <a:custGeom>
            <a:avLst/>
            <a:gdLst>
              <a:gd name="connsiteX0" fmla="*/ 0 w 671332"/>
              <a:gd name="connsiteY0" fmla="*/ 791667 h 1258719"/>
              <a:gd name="connsiteX1" fmla="*/ 23149 w 671332"/>
              <a:gd name="connsiteY1" fmla="*/ 490725 h 1258719"/>
              <a:gd name="connsiteX2" fmla="*/ 69448 w 671332"/>
              <a:gd name="connsiteY2" fmla="*/ 791667 h 1258719"/>
              <a:gd name="connsiteX3" fmla="*/ 92597 w 671332"/>
              <a:gd name="connsiteY3" fmla="*/ 74036 h 1258719"/>
              <a:gd name="connsiteX4" fmla="*/ 162046 w 671332"/>
              <a:gd name="connsiteY4" fmla="*/ 1243079 h 1258719"/>
              <a:gd name="connsiteX5" fmla="*/ 208344 w 671332"/>
              <a:gd name="connsiteY5" fmla="*/ 687495 h 1258719"/>
              <a:gd name="connsiteX6" fmla="*/ 219919 w 671332"/>
              <a:gd name="connsiteY6" fmla="*/ 456001 h 1258719"/>
              <a:gd name="connsiteX7" fmla="*/ 266218 w 671332"/>
              <a:gd name="connsiteY7" fmla="*/ 756943 h 1258719"/>
              <a:gd name="connsiteX8" fmla="*/ 312516 w 671332"/>
              <a:gd name="connsiteY8" fmla="*/ 1243079 h 1258719"/>
              <a:gd name="connsiteX9" fmla="*/ 347241 w 671332"/>
              <a:gd name="connsiteY9" fmla="*/ 479150 h 1258719"/>
              <a:gd name="connsiteX10" fmla="*/ 370390 w 671332"/>
              <a:gd name="connsiteY10" fmla="*/ 4588 h 1258719"/>
              <a:gd name="connsiteX11" fmla="*/ 428263 w 671332"/>
              <a:gd name="connsiteY11" fmla="*/ 756943 h 1258719"/>
              <a:gd name="connsiteX12" fmla="*/ 451413 w 671332"/>
              <a:gd name="connsiteY12" fmla="*/ 432852 h 1258719"/>
              <a:gd name="connsiteX13" fmla="*/ 497711 w 671332"/>
              <a:gd name="connsiteY13" fmla="*/ 745368 h 1258719"/>
              <a:gd name="connsiteX14" fmla="*/ 544010 w 671332"/>
              <a:gd name="connsiteY14" fmla="*/ 27738 h 1258719"/>
              <a:gd name="connsiteX15" fmla="*/ 636608 w 671332"/>
              <a:gd name="connsiteY15" fmla="*/ 1243079 h 1258719"/>
              <a:gd name="connsiteX16" fmla="*/ 671332 w 671332"/>
              <a:gd name="connsiteY16" fmla="*/ 606472 h 125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332" h="1258719">
                <a:moveTo>
                  <a:pt x="0" y="791667"/>
                </a:moveTo>
                <a:cubicBezTo>
                  <a:pt x="5787" y="641196"/>
                  <a:pt x="11574" y="490725"/>
                  <a:pt x="23149" y="490725"/>
                </a:cubicBezTo>
                <a:cubicBezTo>
                  <a:pt x="34724" y="490725"/>
                  <a:pt x="57873" y="861115"/>
                  <a:pt x="69448" y="791667"/>
                </a:cubicBezTo>
                <a:cubicBezTo>
                  <a:pt x="81023" y="722219"/>
                  <a:pt x="77164" y="-1199"/>
                  <a:pt x="92597" y="74036"/>
                </a:cubicBezTo>
                <a:cubicBezTo>
                  <a:pt x="108030" y="149271"/>
                  <a:pt x="142755" y="1140836"/>
                  <a:pt x="162046" y="1243079"/>
                </a:cubicBezTo>
                <a:cubicBezTo>
                  <a:pt x="181337" y="1345322"/>
                  <a:pt x="198699" y="818675"/>
                  <a:pt x="208344" y="687495"/>
                </a:cubicBezTo>
                <a:cubicBezTo>
                  <a:pt x="217989" y="556315"/>
                  <a:pt x="210273" y="444426"/>
                  <a:pt x="219919" y="456001"/>
                </a:cubicBezTo>
                <a:cubicBezTo>
                  <a:pt x="229565" y="467576"/>
                  <a:pt x="250785" y="625763"/>
                  <a:pt x="266218" y="756943"/>
                </a:cubicBezTo>
                <a:cubicBezTo>
                  <a:pt x="281651" y="888123"/>
                  <a:pt x="299012" y="1289378"/>
                  <a:pt x="312516" y="1243079"/>
                </a:cubicBezTo>
                <a:cubicBezTo>
                  <a:pt x="326020" y="1196780"/>
                  <a:pt x="337595" y="685565"/>
                  <a:pt x="347241" y="479150"/>
                </a:cubicBezTo>
                <a:cubicBezTo>
                  <a:pt x="356887" y="272735"/>
                  <a:pt x="356886" y="-41711"/>
                  <a:pt x="370390" y="4588"/>
                </a:cubicBezTo>
                <a:cubicBezTo>
                  <a:pt x="383894" y="50887"/>
                  <a:pt x="414759" y="685566"/>
                  <a:pt x="428263" y="756943"/>
                </a:cubicBezTo>
                <a:cubicBezTo>
                  <a:pt x="441767" y="828320"/>
                  <a:pt x="439838" y="434781"/>
                  <a:pt x="451413" y="432852"/>
                </a:cubicBezTo>
                <a:cubicBezTo>
                  <a:pt x="462988" y="430923"/>
                  <a:pt x="482278" y="812887"/>
                  <a:pt x="497711" y="745368"/>
                </a:cubicBezTo>
                <a:cubicBezTo>
                  <a:pt x="513144" y="677849"/>
                  <a:pt x="520861" y="-55214"/>
                  <a:pt x="544010" y="27738"/>
                </a:cubicBezTo>
                <a:cubicBezTo>
                  <a:pt x="567159" y="110690"/>
                  <a:pt x="615388" y="1146623"/>
                  <a:pt x="636608" y="1243079"/>
                </a:cubicBezTo>
                <a:cubicBezTo>
                  <a:pt x="657828" y="1339535"/>
                  <a:pt x="664580" y="973003"/>
                  <a:pt x="671332" y="606472"/>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任意形状 14">
            <a:extLst>
              <a:ext uri="{FF2B5EF4-FFF2-40B4-BE49-F238E27FC236}">
                <a16:creationId xmlns:a16="http://schemas.microsoft.com/office/drawing/2014/main" id="{02BD372C-2896-5B4E-B695-806CAA81D5D2}"/>
              </a:ext>
            </a:extLst>
          </p:cNvPr>
          <p:cNvSpPr/>
          <p:nvPr/>
        </p:nvSpPr>
        <p:spPr>
          <a:xfrm>
            <a:off x="3458714" y="1979994"/>
            <a:ext cx="1600829" cy="925678"/>
          </a:xfrm>
          <a:custGeom>
            <a:avLst/>
            <a:gdLst>
              <a:gd name="connsiteX0" fmla="*/ 0 w 671332"/>
              <a:gd name="connsiteY0" fmla="*/ 324186 h 891351"/>
              <a:gd name="connsiteX1" fmla="*/ 46299 w 671332"/>
              <a:gd name="connsiteY1" fmla="*/ 856622 h 891351"/>
              <a:gd name="connsiteX2" fmla="*/ 115747 w 671332"/>
              <a:gd name="connsiteY2" fmla="*/ 335761 h 891351"/>
              <a:gd name="connsiteX3" fmla="*/ 150471 w 671332"/>
              <a:gd name="connsiteY3" fmla="*/ 520956 h 891351"/>
              <a:gd name="connsiteX4" fmla="*/ 219919 w 671332"/>
              <a:gd name="connsiteY4" fmla="*/ 46394 h 891351"/>
              <a:gd name="connsiteX5" fmla="*/ 277792 w 671332"/>
              <a:gd name="connsiteY5" fmla="*/ 532531 h 891351"/>
              <a:gd name="connsiteX6" fmla="*/ 324091 w 671332"/>
              <a:gd name="connsiteY6" fmla="*/ 277888 h 891351"/>
              <a:gd name="connsiteX7" fmla="*/ 393539 w 671332"/>
              <a:gd name="connsiteY7" fmla="*/ 891346 h 891351"/>
              <a:gd name="connsiteX8" fmla="*/ 451413 w 671332"/>
              <a:gd name="connsiteY8" fmla="*/ 289462 h 891351"/>
              <a:gd name="connsiteX9" fmla="*/ 509286 w 671332"/>
              <a:gd name="connsiteY9" fmla="*/ 544105 h 891351"/>
              <a:gd name="connsiteX10" fmla="*/ 590309 w 671332"/>
              <a:gd name="connsiteY10" fmla="*/ 95 h 891351"/>
              <a:gd name="connsiteX11" fmla="*/ 671332 w 671332"/>
              <a:gd name="connsiteY11" fmla="*/ 509381 h 89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1332" h="891351">
                <a:moveTo>
                  <a:pt x="0" y="324186"/>
                </a:moveTo>
                <a:cubicBezTo>
                  <a:pt x="13504" y="589439"/>
                  <a:pt x="27008" y="854693"/>
                  <a:pt x="46299" y="856622"/>
                </a:cubicBezTo>
                <a:cubicBezTo>
                  <a:pt x="65590" y="858551"/>
                  <a:pt x="98385" y="391705"/>
                  <a:pt x="115747" y="335761"/>
                </a:cubicBezTo>
                <a:cubicBezTo>
                  <a:pt x="133109" y="279817"/>
                  <a:pt x="133109" y="569184"/>
                  <a:pt x="150471" y="520956"/>
                </a:cubicBezTo>
                <a:cubicBezTo>
                  <a:pt x="167833" y="472728"/>
                  <a:pt x="198699" y="44465"/>
                  <a:pt x="219919" y="46394"/>
                </a:cubicBezTo>
                <a:cubicBezTo>
                  <a:pt x="241139" y="48323"/>
                  <a:pt x="260430" y="493949"/>
                  <a:pt x="277792" y="532531"/>
                </a:cubicBezTo>
                <a:cubicBezTo>
                  <a:pt x="295154" y="571113"/>
                  <a:pt x="304800" y="218086"/>
                  <a:pt x="324091" y="277888"/>
                </a:cubicBezTo>
                <a:cubicBezTo>
                  <a:pt x="343382" y="337690"/>
                  <a:pt x="372319" y="889417"/>
                  <a:pt x="393539" y="891346"/>
                </a:cubicBezTo>
                <a:cubicBezTo>
                  <a:pt x="414759" y="893275"/>
                  <a:pt x="432122" y="347336"/>
                  <a:pt x="451413" y="289462"/>
                </a:cubicBezTo>
                <a:cubicBezTo>
                  <a:pt x="470704" y="231588"/>
                  <a:pt x="486137" y="592333"/>
                  <a:pt x="509286" y="544105"/>
                </a:cubicBezTo>
                <a:cubicBezTo>
                  <a:pt x="532435" y="495877"/>
                  <a:pt x="563301" y="5882"/>
                  <a:pt x="590309" y="95"/>
                </a:cubicBezTo>
                <a:cubicBezTo>
                  <a:pt x="617317" y="-5692"/>
                  <a:pt x="644324" y="251844"/>
                  <a:pt x="671332" y="509381"/>
                </a:cubicBezTo>
              </a:path>
            </a:pathLst>
          </a:cu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任意形状 15">
            <a:extLst>
              <a:ext uri="{FF2B5EF4-FFF2-40B4-BE49-F238E27FC236}">
                <a16:creationId xmlns:a16="http://schemas.microsoft.com/office/drawing/2014/main" id="{6175D243-DDC7-F346-B598-33B52AA33C67}"/>
              </a:ext>
            </a:extLst>
          </p:cNvPr>
          <p:cNvSpPr/>
          <p:nvPr/>
        </p:nvSpPr>
        <p:spPr>
          <a:xfrm>
            <a:off x="2866897" y="3935518"/>
            <a:ext cx="2383988" cy="1133466"/>
          </a:xfrm>
          <a:custGeom>
            <a:avLst/>
            <a:gdLst>
              <a:gd name="connsiteX0" fmla="*/ 0 w 925974"/>
              <a:gd name="connsiteY0" fmla="*/ 625038 h 954793"/>
              <a:gd name="connsiteX1" fmla="*/ 46299 w 925974"/>
              <a:gd name="connsiteY1" fmla="*/ 185200 h 954793"/>
              <a:gd name="connsiteX2" fmla="*/ 150471 w 925974"/>
              <a:gd name="connsiteY2" fmla="*/ 949129 h 954793"/>
              <a:gd name="connsiteX3" fmla="*/ 219919 w 925974"/>
              <a:gd name="connsiteY3" fmla="*/ 520865 h 954793"/>
              <a:gd name="connsiteX4" fmla="*/ 266218 w 925974"/>
              <a:gd name="connsiteY4" fmla="*/ 289372 h 954793"/>
              <a:gd name="connsiteX5" fmla="*/ 312516 w 925974"/>
              <a:gd name="connsiteY5" fmla="*/ 567164 h 954793"/>
              <a:gd name="connsiteX6" fmla="*/ 416688 w 925974"/>
              <a:gd name="connsiteY6" fmla="*/ 23154 h 954793"/>
              <a:gd name="connsiteX7" fmla="*/ 462987 w 925974"/>
              <a:gd name="connsiteY7" fmla="*/ 567164 h 954793"/>
              <a:gd name="connsiteX8" fmla="*/ 520861 w 925974"/>
              <a:gd name="connsiteY8" fmla="*/ 254648 h 954793"/>
              <a:gd name="connsiteX9" fmla="*/ 671331 w 925974"/>
              <a:gd name="connsiteY9" fmla="*/ 949129 h 954793"/>
              <a:gd name="connsiteX10" fmla="*/ 659757 w 925974"/>
              <a:gd name="connsiteY10" fmla="*/ 254648 h 954793"/>
              <a:gd name="connsiteX11" fmla="*/ 763929 w 925974"/>
              <a:gd name="connsiteY11" fmla="*/ 590313 h 954793"/>
              <a:gd name="connsiteX12" fmla="*/ 868101 w 925974"/>
              <a:gd name="connsiteY12" fmla="*/ 5 h 954793"/>
              <a:gd name="connsiteX13" fmla="*/ 925974 w 925974"/>
              <a:gd name="connsiteY13" fmla="*/ 578739 h 9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5974" h="954793">
                <a:moveTo>
                  <a:pt x="0" y="625038"/>
                </a:moveTo>
                <a:cubicBezTo>
                  <a:pt x="10610" y="378111"/>
                  <a:pt x="21221" y="131185"/>
                  <a:pt x="46299" y="185200"/>
                </a:cubicBezTo>
                <a:cubicBezTo>
                  <a:pt x="71377" y="239215"/>
                  <a:pt x="121534" y="893185"/>
                  <a:pt x="150471" y="949129"/>
                </a:cubicBezTo>
                <a:cubicBezTo>
                  <a:pt x="179408" y="1005073"/>
                  <a:pt x="200628" y="630824"/>
                  <a:pt x="219919" y="520865"/>
                </a:cubicBezTo>
                <a:cubicBezTo>
                  <a:pt x="239210" y="410906"/>
                  <a:pt x="250785" y="281656"/>
                  <a:pt x="266218" y="289372"/>
                </a:cubicBezTo>
                <a:cubicBezTo>
                  <a:pt x="281651" y="297088"/>
                  <a:pt x="287438" y="611534"/>
                  <a:pt x="312516" y="567164"/>
                </a:cubicBezTo>
                <a:cubicBezTo>
                  <a:pt x="337594" y="522794"/>
                  <a:pt x="391610" y="23154"/>
                  <a:pt x="416688" y="23154"/>
                </a:cubicBezTo>
                <a:cubicBezTo>
                  <a:pt x="441766" y="23154"/>
                  <a:pt x="445625" y="528582"/>
                  <a:pt x="462987" y="567164"/>
                </a:cubicBezTo>
                <a:cubicBezTo>
                  <a:pt x="480349" y="605746"/>
                  <a:pt x="486137" y="190987"/>
                  <a:pt x="520861" y="254648"/>
                </a:cubicBezTo>
                <a:cubicBezTo>
                  <a:pt x="555585" y="318309"/>
                  <a:pt x="648182" y="949129"/>
                  <a:pt x="671331" y="949129"/>
                </a:cubicBezTo>
                <a:cubicBezTo>
                  <a:pt x="694480" y="949129"/>
                  <a:pt x="644324" y="314451"/>
                  <a:pt x="659757" y="254648"/>
                </a:cubicBezTo>
                <a:cubicBezTo>
                  <a:pt x="675190" y="194845"/>
                  <a:pt x="729205" y="632754"/>
                  <a:pt x="763929" y="590313"/>
                </a:cubicBezTo>
                <a:cubicBezTo>
                  <a:pt x="798653" y="547872"/>
                  <a:pt x="841094" y="1934"/>
                  <a:pt x="868101" y="5"/>
                </a:cubicBezTo>
                <a:cubicBezTo>
                  <a:pt x="895108" y="-1924"/>
                  <a:pt x="904754" y="488071"/>
                  <a:pt x="925974" y="578739"/>
                </a:cubicBezTo>
              </a:path>
            </a:pathLst>
          </a:cu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任意形状 16">
            <a:extLst>
              <a:ext uri="{FF2B5EF4-FFF2-40B4-BE49-F238E27FC236}">
                <a16:creationId xmlns:a16="http://schemas.microsoft.com/office/drawing/2014/main" id="{4F9077C3-B1D1-0D4C-9703-9B89860F504D}"/>
              </a:ext>
            </a:extLst>
          </p:cNvPr>
          <p:cNvSpPr/>
          <p:nvPr/>
        </p:nvSpPr>
        <p:spPr>
          <a:xfrm>
            <a:off x="2626323" y="4482328"/>
            <a:ext cx="240574" cy="411511"/>
          </a:xfrm>
          <a:custGeom>
            <a:avLst/>
            <a:gdLst>
              <a:gd name="connsiteX0" fmla="*/ 0 w 92598"/>
              <a:gd name="connsiteY0" fmla="*/ 142357 h 272447"/>
              <a:gd name="connsiteX1" fmla="*/ 23150 w 92598"/>
              <a:gd name="connsiteY1" fmla="*/ 3461 h 272447"/>
              <a:gd name="connsiteX2" fmla="*/ 57874 w 92598"/>
              <a:gd name="connsiteY2" fmla="*/ 269679 h 272447"/>
              <a:gd name="connsiteX3" fmla="*/ 92598 w 92598"/>
              <a:gd name="connsiteY3" fmla="*/ 119208 h 272447"/>
            </a:gdLst>
            <a:ahLst/>
            <a:cxnLst>
              <a:cxn ang="0">
                <a:pos x="connsiteX0" y="connsiteY0"/>
              </a:cxn>
              <a:cxn ang="0">
                <a:pos x="connsiteX1" y="connsiteY1"/>
              </a:cxn>
              <a:cxn ang="0">
                <a:pos x="connsiteX2" y="connsiteY2"/>
              </a:cxn>
              <a:cxn ang="0">
                <a:pos x="connsiteX3" y="connsiteY3"/>
              </a:cxn>
            </a:cxnLst>
            <a:rect l="l" t="t" r="r" b="b"/>
            <a:pathLst>
              <a:path w="92598" h="272447">
                <a:moveTo>
                  <a:pt x="0" y="142357"/>
                </a:moveTo>
                <a:cubicBezTo>
                  <a:pt x="6752" y="62299"/>
                  <a:pt x="13504" y="-17759"/>
                  <a:pt x="23150" y="3461"/>
                </a:cubicBezTo>
                <a:cubicBezTo>
                  <a:pt x="32796" y="24681"/>
                  <a:pt x="46299" y="250388"/>
                  <a:pt x="57874" y="269679"/>
                </a:cubicBezTo>
                <a:cubicBezTo>
                  <a:pt x="69449" y="288970"/>
                  <a:pt x="81023" y="204089"/>
                  <a:pt x="92598" y="119208"/>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任意形状 17">
            <a:extLst>
              <a:ext uri="{FF2B5EF4-FFF2-40B4-BE49-F238E27FC236}">
                <a16:creationId xmlns:a16="http://schemas.microsoft.com/office/drawing/2014/main" id="{37E0D129-6C84-894D-A815-713D851AED3E}"/>
              </a:ext>
            </a:extLst>
          </p:cNvPr>
          <p:cNvSpPr/>
          <p:nvPr/>
        </p:nvSpPr>
        <p:spPr>
          <a:xfrm>
            <a:off x="2626322" y="2073505"/>
            <a:ext cx="832392" cy="768930"/>
          </a:xfrm>
          <a:custGeom>
            <a:avLst/>
            <a:gdLst>
              <a:gd name="connsiteX0" fmla="*/ 0 w 220718"/>
              <a:gd name="connsiteY0" fmla="*/ 171744 h 411511"/>
              <a:gd name="connsiteX1" fmla="*/ 25225 w 220718"/>
              <a:gd name="connsiteY1" fmla="*/ 51926 h 411511"/>
              <a:gd name="connsiteX2" fmla="*/ 44144 w 220718"/>
              <a:gd name="connsiteY2" fmla="*/ 241112 h 411511"/>
              <a:gd name="connsiteX3" fmla="*/ 69369 w 220718"/>
              <a:gd name="connsiteY3" fmla="*/ 89763 h 411511"/>
              <a:gd name="connsiteX4" fmla="*/ 81981 w 220718"/>
              <a:gd name="connsiteY4" fmla="*/ 411380 h 411511"/>
              <a:gd name="connsiteX5" fmla="*/ 107206 w 220718"/>
              <a:gd name="connsiteY5" fmla="*/ 127601 h 411511"/>
              <a:gd name="connsiteX6" fmla="*/ 138737 w 220718"/>
              <a:gd name="connsiteY6" fmla="*/ 1476 h 411511"/>
              <a:gd name="connsiteX7" fmla="*/ 151349 w 220718"/>
              <a:gd name="connsiteY7" fmla="*/ 203275 h 411511"/>
              <a:gd name="connsiteX8" fmla="*/ 189187 w 220718"/>
              <a:gd name="connsiteY8" fmla="*/ 14089 h 411511"/>
              <a:gd name="connsiteX9" fmla="*/ 220718 w 220718"/>
              <a:gd name="connsiteY9" fmla="*/ 133907 h 4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718" h="411511">
                <a:moveTo>
                  <a:pt x="0" y="171744"/>
                </a:moveTo>
                <a:cubicBezTo>
                  <a:pt x="8934" y="106054"/>
                  <a:pt x="17868" y="40365"/>
                  <a:pt x="25225" y="51926"/>
                </a:cubicBezTo>
                <a:cubicBezTo>
                  <a:pt x="32582" y="63487"/>
                  <a:pt x="36787" y="234806"/>
                  <a:pt x="44144" y="241112"/>
                </a:cubicBezTo>
                <a:cubicBezTo>
                  <a:pt x="51501" y="247418"/>
                  <a:pt x="63063" y="61385"/>
                  <a:pt x="69369" y="89763"/>
                </a:cubicBezTo>
                <a:cubicBezTo>
                  <a:pt x="75675" y="118141"/>
                  <a:pt x="75675" y="405074"/>
                  <a:pt x="81981" y="411380"/>
                </a:cubicBezTo>
                <a:cubicBezTo>
                  <a:pt x="88287" y="417686"/>
                  <a:pt x="97747" y="195918"/>
                  <a:pt x="107206" y="127601"/>
                </a:cubicBezTo>
                <a:cubicBezTo>
                  <a:pt x="116665" y="59284"/>
                  <a:pt x="131380" y="-11136"/>
                  <a:pt x="138737" y="1476"/>
                </a:cubicBezTo>
                <a:cubicBezTo>
                  <a:pt x="146094" y="14088"/>
                  <a:pt x="142941" y="201173"/>
                  <a:pt x="151349" y="203275"/>
                </a:cubicBezTo>
                <a:cubicBezTo>
                  <a:pt x="159757" y="205377"/>
                  <a:pt x="177626" y="25650"/>
                  <a:pt x="189187" y="14089"/>
                </a:cubicBezTo>
                <a:cubicBezTo>
                  <a:pt x="200748" y="2528"/>
                  <a:pt x="210733" y="68217"/>
                  <a:pt x="220718" y="133907"/>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任意形状 18">
            <a:extLst>
              <a:ext uri="{FF2B5EF4-FFF2-40B4-BE49-F238E27FC236}">
                <a16:creationId xmlns:a16="http://schemas.microsoft.com/office/drawing/2014/main" id="{3A929837-21B3-9B46-BCAD-24CAFDB87A50}"/>
              </a:ext>
            </a:extLst>
          </p:cNvPr>
          <p:cNvSpPr/>
          <p:nvPr/>
        </p:nvSpPr>
        <p:spPr>
          <a:xfrm>
            <a:off x="904239" y="4184701"/>
            <a:ext cx="1722083" cy="1006763"/>
          </a:xfrm>
          <a:custGeom>
            <a:avLst/>
            <a:gdLst>
              <a:gd name="connsiteX0" fmla="*/ 0 w 671332"/>
              <a:gd name="connsiteY0" fmla="*/ 791667 h 1258719"/>
              <a:gd name="connsiteX1" fmla="*/ 23149 w 671332"/>
              <a:gd name="connsiteY1" fmla="*/ 490725 h 1258719"/>
              <a:gd name="connsiteX2" fmla="*/ 69448 w 671332"/>
              <a:gd name="connsiteY2" fmla="*/ 791667 h 1258719"/>
              <a:gd name="connsiteX3" fmla="*/ 92597 w 671332"/>
              <a:gd name="connsiteY3" fmla="*/ 74036 h 1258719"/>
              <a:gd name="connsiteX4" fmla="*/ 162046 w 671332"/>
              <a:gd name="connsiteY4" fmla="*/ 1243079 h 1258719"/>
              <a:gd name="connsiteX5" fmla="*/ 208344 w 671332"/>
              <a:gd name="connsiteY5" fmla="*/ 687495 h 1258719"/>
              <a:gd name="connsiteX6" fmla="*/ 219919 w 671332"/>
              <a:gd name="connsiteY6" fmla="*/ 456001 h 1258719"/>
              <a:gd name="connsiteX7" fmla="*/ 266218 w 671332"/>
              <a:gd name="connsiteY7" fmla="*/ 756943 h 1258719"/>
              <a:gd name="connsiteX8" fmla="*/ 312516 w 671332"/>
              <a:gd name="connsiteY8" fmla="*/ 1243079 h 1258719"/>
              <a:gd name="connsiteX9" fmla="*/ 347241 w 671332"/>
              <a:gd name="connsiteY9" fmla="*/ 479150 h 1258719"/>
              <a:gd name="connsiteX10" fmla="*/ 370390 w 671332"/>
              <a:gd name="connsiteY10" fmla="*/ 4588 h 1258719"/>
              <a:gd name="connsiteX11" fmla="*/ 428263 w 671332"/>
              <a:gd name="connsiteY11" fmla="*/ 756943 h 1258719"/>
              <a:gd name="connsiteX12" fmla="*/ 451413 w 671332"/>
              <a:gd name="connsiteY12" fmla="*/ 432852 h 1258719"/>
              <a:gd name="connsiteX13" fmla="*/ 497711 w 671332"/>
              <a:gd name="connsiteY13" fmla="*/ 745368 h 1258719"/>
              <a:gd name="connsiteX14" fmla="*/ 544010 w 671332"/>
              <a:gd name="connsiteY14" fmla="*/ 27738 h 1258719"/>
              <a:gd name="connsiteX15" fmla="*/ 636608 w 671332"/>
              <a:gd name="connsiteY15" fmla="*/ 1243079 h 1258719"/>
              <a:gd name="connsiteX16" fmla="*/ 671332 w 671332"/>
              <a:gd name="connsiteY16" fmla="*/ 606472 h 125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332" h="1258719">
                <a:moveTo>
                  <a:pt x="0" y="791667"/>
                </a:moveTo>
                <a:cubicBezTo>
                  <a:pt x="5787" y="641196"/>
                  <a:pt x="11574" y="490725"/>
                  <a:pt x="23149" y="490725"/>
                </a:cubicBezTo>
                <a:cubicBezTo>
                  <a:pt x="34724" y="490725"/>
                  <a:pt x="57873" y="861115"/>
                  <a:pt x="69448" y="791667"/>
                </a:cubicBezTo>
                <a:cubicBezTo>
                  <a:pt x="81023" y="722219"/>
                  <a:pt x="77164" y="-1199"/>
                  <a:pt x="92597" y="74036"/>
                </a:cubicBezTo>
                <a:cubicBezTo>
                  <a:pt x="108030" y="149271"/>
                  <a:pt x="142755" y="1140836"/>
                  <a:pt x="162046" y="1243079"/>
                </a:cubicBezTo>
                <a:cubicBezTo>
                  <a:pt x="181337" y="1345322"/>
                  <a:pt x="198699" y="818675"/>
                  <a:pt x="208344" y="687495"/>
                </a:cubicBezTo>
                <a:cubicBezTo>
                  <a:pt x="217989" y="556315"/>
                  <a:pt x="210273" y="444426"/>
                  <a:pt x="219919" y="456001"/>
                </a:cubicBezTo>
                <a:cubicBezTo>
                  <a:pt x="229565" y="467576"/>
                  <a:pt x="250785" y="625763"/>
                  <a:pt x="266218" y="756943"/>
                </a:cubicBezTo>
                <a:cubicBezTo>
                  <a:pt x="281651" y="888123"/>
                  <a:pt x="299012" y="1289378"/>
                  <a:pt x="312516" y="1243079"/>
                </a:cubicBezTo>
                <a:cubicBezTo>
                  <a:pt x="326020" y="1196780"/>
                  <a:pt x="337595" y="685565"/>
                  <a:pt x="347241" y="479150"/>
                </a:cubicBezTo>
                <a:cubicBezTo>
                  <a:pt x="356887" y="272735"/>
                  <a:pt x="356886" y="-41711"/>
                  <a:pt x="370390" y="4588"/>
                </a:cubicBezTo>
                <a:cubicBezTo>
                  <a:pt x="383894" y="50887"/>
                  <a:pt x="414759" y="685566"/>
                  <a:pt x="428263" y="756943"/>
                </a:cubicBezTo>
                <a:cubicBezTo>
                  <a:pt x="441767" y="828320"/>
                  <a:pt x="439838" y="434781"/>
                  <a:pt x="451413" y="432852"/>
                </a:cubicBezTo>
                <a:cubicBezTo>
                  <a:pt x="462988" y="430923"/>
                  <a:pt x="482278" y="812887"/>
                  <a:pt x="497711" y="745368"/>
                </a:cubicBezTo>
                <a:cubicBezTo>
                  <a:pt x="513144" y="677849"/>
                  <a:pt x="520861" y="-55214"/>
                  <a:pt x="544010" y="27738"/>
                </a:cubicBezTo>
                <a:cubicBezTo>
                  <a:pt x="567159" y="110690"/>
                  <a:pt x="615388" y="1146623"/>
                  <a:pt x="636608" y="1243079"/>
                </a:cubicBezTo>
                <a:cubicBezTo>
                  <a:pt x="657828" y="1339535"/>
                  <a:pt x="664580" y="973003"/>
                  <a:pt x="671332" y="606472"/>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1" name="直线箭头连接符 20">
            <a:extLst>
              <a:ext uri="{FF2B5EF4-FFF2-40B4-BE49-F238E27FC236}">
                <a16:creationId xmlns:a16="http://schemas.microsoft.com/office/drawing/2014/main" id="{63F20256-117D-5644-9858-AF79D4713064}"/>
              </a:ext>
            </a:extLst>
          </p:cNvPr>
          <p:cNvCxnSpPr>
            <a:cxnSpLocks/>
          </p:cNvCxnSpPr>
          <p:nvPr/>
        </p:nvCxnSpPr>
        <p:spPr>
          <a:xfrm flipV="1">
            <a:off x="3149540" y="1797410"/>
            <a:ext cx="210880" cy="2486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60FE2ED4-C0C2-F34B-96A5-5DAF70B7ECE4}"/>
              </a:ext>
            </a:extLst>
          </p:cNvPr>
          <p:cNvSpPr txBox="1"/>
          <p:nvPr/>
        </p:nvSpPr>
        <p:spPr>
          <a:xfrm>
            <a:off x="2626322" y="1432209"/>
            <a:ext cx="1722083" cy="369332"/>
          </a:xfrm>
          <a:prstGeom prst="rect">
            <a:avLst/>
          </a:prstGeom>
          <a:noFill/>
        </p:spPr>
        <p:txBody>
          <a:bodyPr wrap="square">
            <a:spAutoFit/>
          </a:bodyPr>
          <a:lstStyle/>
          <a:p>
            <a:r>
              <a:rPr lang="en" altLang="zh-CN" b="1" dirty="0">
                <a:solidFill>
                  <a:schemeClr val="bg1"/>
                </a:solidFill>
                <a:latin typeface="微软雅黑" panose="020B0503020204020204" pitchFamily="34" charset="-122"/>
              </a:rPr>
              <a:t>Overlapping</a:t>
            </a:r>
            <a:endParaRPr lang="zh-CN" altLang="en-US" dirty="0"/>
          </a:p>
        </p:txBody>
      </p:sp>
      <p:cxnSp>
        <p:nvCxnSpPr>
          <p:cNvPr id="25" name="直线箭头连接符 24">
            <a:extLst>
              <a:ext uri="{FF2B5EF4-FFF2-40B4-BE49-F238E27FC236}">
                <a16:creationId xmlns:a16="http://schemas.microsoft.com/office/drawing/2014/main" id="{486BC507-58CA-AB4B-9336-50FDCC90858E}"/>
              </a:ext>
            </a:extLst>
          </p:cNvPr>
          <p:cNvCxnSpPr>
            <a:cxnSpLocks/>
            <a:stCxn id="17" idx="2"/>
          </p:cNvCxnSpPr>
          <p:nvPr/>
        </p:nvCxnSpPr>
        <p:spPr>
          <a:xfrm>
            <a:off x="2776682" y="4889658"/>
            <a:ext cx="265836" cy="3568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531A7E9-CCC5-BD42-9F34-A0089849B7C0}"/>
              </a:ext>
            </a:extLst>
          </p:cNvPr>
          <p:cNvSpPr txBox="1"/>
          <p:nvPr/>
        </p:nvSpPr>
        <p:spPr>
          <a:xfrm>
            <a:off x="2393938" y="5246462"/>
            <a:ext cx="1722083" cy="369332"/>
          </a:xfrm>
          <a:prstGeom prst="rect">
            <a:avLst/>
          </a:prstGeom>
          <a:noFill/>
        </p:spPr>
        <p:txBody>
          <a:bodyPr wrap="square">
            <a:spAutoFit/>
          </a:bodyPr>
          <a:lstStyle/>
          <a:p>
            <a:r>
              <a:rPr lang="en" altLang="zh-CN" b="1" dirty="0">
                <a:solidFill>
                  <a:schemeClr val="bg1"/>
                </a:solidFill>
                <a:latin typeface="微软雅黑" panose="020B0503020204020204" pitchFamily="34" charset="-122"/>
              </a:rPr>
              <a:t>Overlapping</a:t>
            </a:r>
            <a:endParaRPr lang="zh-CN" altLang="en-US" dirty="0"/>
          </a:p>
        </p:txBody>
      </p:sp>
      <p:sp>
        <p:nvSpPr>
          <p:cNvPr id="32" name="文本框 31">
            <a:extLst>
              <a:ext uri="{FF2B5EF4-FFF2-40B4-BE49-F238E27FC236}">
                <a16:creationId xmlns:a16="http://schemas.microsoft.com/office/drawing/2014/main" id="{D16A2DCF-4BF2-FA4C-BDDA-CC520ED84EB6}"/>
              </a:ext>
            </a:extLst>
          </p:cNvPr>
          <p:cNvSpPr txBox="1"/>
          <p:nvPr/>
        </p:nvSpPr>
        <p:spPr>
          <a:xfrm>
            <a:off x="1402041" y="3175854"/>
            <a:ext cx="726478"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rPr>
              <a:t>“</a:t>
            </a:r>
            <a:r>
              <a:rPr lang="en-US" altLang="zh-CN" b="1" dirty="0">
                <a:solidFill>
                  <a:schemeClr val="bg1"/>
                </a:solidFill>
                <a:latin typeface="微软雅黑" panose="020B0503020204020204" pitchFamily="34" charset="-122"/>
              </a:rPr>
              <a:t>A</a:t>
            </a:r>
            <a:r>
              <a:rPr lang="zh-CN" altLang="en-US" b="1" dirty="0">
                <a:solidFill>
                  <a:schemeClr val="bg1"/>
                </a:solidFill>
                <a:latin typeface="微软雅黑" panose="020B0503020204020204" pitchFamily="34" charset="-122"/>
              </a:rPr>
              <a:t>”</a:t>
            </a:r>
            <a:endParaRPr lang="zh-CN" altLang="en-US" dirty="0"/>
          </a:p>
        </p:txBody>
      </p:sp>
      <p:sp>
        <p:nvSpPr>
          <p:cNvPr id="33" name="文本框 32">
            <a:extLst>
              <a:ext uri="{FF2B5EF4-FFF2-40B4-BE49-F238E27FC236}">
                <a16:creationId xmlns:a16="http://schemas.microsoft.com/office/drawing/2014/main" id="{3F45D8BA-7123-DA42-BFDF-0D57A4A4133B}"/>
              </a:ext>
            </a:extLst>
          </p:cNvPr>
          <p:cNvSpPr txBox="1"/>
          <p:nvPr/>
        </p:nvSpPr>
        <p:spPr>
          <a:xfrm>
            <a:off x="3752782" y="3158603"/>
            <a:ext cx="726478"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rPr>
              <a:t>“</a:t>
            </a:r>
            <a:r>
              <a:rPr lang="en-US" altLang="zh-CN" b="1" dirty="0">
                <a:solidFill>
                  <a:schemeClr val="bg1"/>
                </a:solidFill>
                <a:latin typeface="微软雅黑" panose="020B0503020204020204" pitchFamily="34" charset="-122"/>
              </a:rPr>
              <a:t>B</a:t>
            </a:r>
            <a:r>
              <a:rPr lang="zh-CN" altLang="en-US" b="1" dirty="0">
                <a:solidFill>
                  <a:schemeClr val="bg1"/>
                </a:solidFill>
                <a:latin typeface="微软雅黑" panose="020B0503020204020204" pitchFamily="34" charset="-122"/>
              </a:rPr>
              <a:t>”</a:t>
            </a:r>
            <a:endParaRPr lang="zh-CN" altLang="en-US" dirty="0"/>
          </a:p>
        </p:txBody>
      </p:sp>
      <p:sp>
        <p:nvSpPr>
          <p:cNvPr id="34" name="文本框 33">
            <a:extLst>
              <a:ext uri="{FF2B5EF4-FFF2-40B4-BE49-F238E27FC236}">
                <a16:creationId xmlns:a16="http://schemas.microsoft.com/office/drawing/2014/main" id="{DE0C2D34-DAEE-7940-9A44-F6011E05D762}"/>
              </a:ext>
            </a:extLst>
          </p:cNvPr>
          <p:cNvSpPr txBox="1"/>
          <p:nvPr/>
        </p:nvSpPr>
        <p:spPr>
          <a:xfrm>
            <a:off x="1402041" y="5476567"/>
            <a:ext cx="726478"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rPr>
              <a:t>“</a:t>
            </a:r>
            <a:r>
              <a:rPr lang="en-US" altLang="zh-CN" b="1" dirty="0">
                <a:solidFill>
                  <a:schemeClr val="bg1"/>
                </a:solidFill>
                <a:latin typeface="微软雅黑" panose="020B0503020204020204" pitchFamily="34" charset="-122"/>
              </a:rPr>
              <a:t>A</a:t>
            </a:r>
            <a:r>
              <a:rPr lang="zh-CN" altLang="en-US" b="1" dirty="0">
                <a:solidFill>
                  <a:schemeClr val="bg1"/>
                </a:solidFill>
                <a:latin typeface="微软雅黑" panose="020B0503020204020204" pitchFamily="34" charset="-122"/>
              </a:rPr>
              <a:t>”</a:t>
            </a:r>
            <a:endParaRPr lang="zh-CN" altLang="en-US" dirty="0"/>
          </a:p>
        </p:txBody>
      </p:sp>
      <p:sp>
        <p:nvSpPr>
          <p:cNvPr id="35" name="文本框 34">
            <a:extLst>
              <a:ext uri="{FF2B5EF4-FFF2-40B4-BE49-F238E27FC236}">
                <a16:creationId xmlns:a16="http://schemas.microsoft.com/office/drawing/2014/main" id="{44FD9544-ACBC-6146-B24A-51852A4F7FE0}"/>
              </a:ext>
            </a:extLst>
          </p:cNvPr>
          <p:cNvSpPr txBox="1"/>
          <p:nvPr/>
        </p:nvSpPr>
        <p:spPr>
          <a:xfrm>
            <a:off x="3752782" y="5476567"/>
            <a:ext cx="726478"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rPr>
              <a:t>“</a:t>
            </a:r>
            <a:r>
              <a:rPr lang="en-US" altLang="zh-CN" b="1" dirty="0">
                <a:solidFill>
                  <a:schemeClr val="bg1"/>
                </a:solidFill>
                <a:latin typeface="微软雅黑" panose="020B0503020204020204" pitchFamily="34" charset="-122"/>
              </a:rPr>
              <a:t>C</a:t>
            </a:r>
            <a:r>
              <a:rPr lang="zh-CN" altLang="en-US" b="1" dirty="0">
                <a:solidFill>
                  <a:schemeClr val="bg1"/>
                </a:solidFill>
                <a:latin typeface="微软雅黑" panose="020B0503020204020204" pitchFamily="34" charset="-122"/>
              </a:rPr>
              <a:t>”</a:t>
            </a:r>
            <a:endParaRPr lang="zh-CN" altLang="en-US" dirty="0"/>
          </a:p>
        </p:txBody>
      </p:sp>
      <p:sp>
        <p:nvSpPr>
          <p:cNvPr id="49" name="矩形 48">
            <a:extLst>
              <a:ext uri="{FF2B5EF4-FFF2-40B4-BE49-F238E27FC236}">
                <a16:creationId xmlns:a16="http://schemas.microsoft.com/office/drawing/2014/main" id="{6501E278-33A4-9E49-B8CA-CDF3A7208584}"/>
              </a:ext>
            </a:extLst>
          </p:cNvPr>
          <p:cNvSpPr/>
          <p:nvPr/>
        </p:nvSpPr>
        <p:spPr>
          <a:xfrm>
            <a:off x="2522306" y="2280863"/>
            <a:ext cx="254376" cy="241443"/>
          </a:xfrm>
          <a:prstGeom prst="rect">
            <a:avLst/>
          </a:pr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a:extLst>
              <a:ext uri="{FF2B5EF4-FFF2-40B4-BE49-F238E27FC236}">
                <a16:creationId xmlns:a16="http://schemas.microsoft.com/office/drawing/2014/main" id="{80A8DD5E-D0A1-9140-BA07-5F4BD128B3AA}"/>
              </a:ext>
            </a:extLst>
          </p:cNvPr>
          <p:cNvSpPr/>
          <p:nvPr/>
        </p:nvSpPr>
        <p:spPr>
          <a:xfrm>
            <a:off x="3350359" y="2199848"/>
            <a:ext cx="254376" cy="241443"/>
          </a:xfrm>
          <a:prstGeom prst="rect">
            <a:avLst/>
          </a:pr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文本框 57">
            <a:extLst>
              <a:ext uri="{FF2B5EF4-FFF2-40B4-BE49-F238E27FC236}">
                <a16:creationId xmlns:a16="http://schemas.microsoft.com/office/drawing/2014/main" id="{81F77FE7-400C-9A42-AFFD-AA45EAFF1487}"/>
              </a:ext>
            </a:extLst>
          </p:cNvPr>
          <p:cNvSpPr txBox="1"/>
          <p:nvPr/>
        </p:nvSpPr>
        <p:spPr>
          <a:xfrm>
            <a:off x="5250885" y="1359545"/>
            <a:ext cx="6729825" cy="400110"/>
          </a:xfrm>
          <a:prstGeom prst="rect">
            <a:avLst/>
          </a:prstGeom>
          <a:noFill/>
        </p:spPr>
        <p:txBody>
          <a:bodyPr wrap="square">
            <a:spAutoFit/>
          </a:bodyPr>
          <a:lstStyle/>
          <a:p>
            <a:r>
              <a:rPr lang="en" altLang="zh-CN" sz="2000" b="1" dirty="0">
                <a:solidFill>
                  <a:schemeClr val="bg1"/>
                </a:solidFill>
                <a:latin typeface="微软雅黑" panose="020B0503020204020204" pitchFamily="34" charset="-122"/>
              </a:rPr>
              <a:t>Naïve solutions: A dataset rich in various sentences</a:t>
            </a:r>
            <a:endParaRPr lang="zh-CN" altLang="en-US" sz="2000" dirty="0"/>
          </a:p>
        </p:txBody>
      </p:sp>
      <p:sp>
        <p:nvSpPr>
          <p:cNvPr id="60" name="文本框 59">
            <a:extLst>
              <a:ext uri="{FF2B5EF4-FFF2-40B4-BE49-F238E27FC236}">
                <a16:creationId xmlns:a16="http://schemas.microsoft.com/office/drawing/2014/main" id="{41C45061-756C-B444-B262-3B3F3A4C9530}"/>
              </a:ext>
            </a:extLst>
          </p:cNvPr>
          <p:cNvSpPr txBox="1"/>
          <p:nvPr/>
        </p:nvSpPr>
        <p:spPr>
          <a:xfrm>
            <a:off x="6770398" y="1802566"/>
            <a:ext cx="4668328" cy="400110"/>
          </a:xfrm>
          <a:prstGeom prst="rect">
            <a:avLst/>
          </a:prstGeom>
          <a:noFill/>
        </p:spPr>
        <p:txBody>
          <a:bodyPr wrap="square">
            <a:spAutoFit/>
          </a:bodyPr>
          <a:lstStyle/>
          <a:p>
            <a:r>
              <a:rPr lang="zh-CN" altLang="en-US" sz="2000" b="1" dirty="0">
                <a:solidFill>
                  <a:srgbClr val="C00000"/>
                </a:solidFill>
                <a:latin typeface="微软雅黑" panose="020B0503020204020204" pitchFamily="34" charset="-122"/>
              </a:rPr>
              <a:t>High data collection overhead！</a:t>
            </a:r>
          </a:p>
        </p:txBody>
      </p:sp>
      <p:sp>
        <p:nvSpPr>
          <p:cNvPr id="62" name="文本框 61">
            <a:extLst>
              <a:ext uri="{FF2B5EF4-FFF2-40B4-BE49-F238E27FC236}">
                <a16:creationId xmlns:a16="http://schemas.microsoft.com/office/drawing/2014/main" id="{A0996E2C-F099-BC4D-A6C6-4E00CCB25557}"/>
              </a:ext>
            </a:extLst>
          </p:cNvPr>
          <p:cNvSpPr txBox="1"/>
          <p:nvPr/>
        </p:nvSpPr>
        <p:spPr>
          <a:xfrm>
            <a:off x="6942596" y="2169866"/>
            <a:ext cx="3992104"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rPr>
              <a:t>Data pairs:</a:t>
            </a:r>
            <a:r>
              <a:rPr lang="zh-CN" altLang="en-US" b="1" dirty="0">
                <a:solidFill>
                  <a:schemeClr val="bg1"/>
                </a:solidFill>
                <a:latin typeface="微软雅黑" panose="020B0503020204020204" pitchFamily="34" charset="-122"/>
              </a:rPr>
              <a:t>（</a:t>
            </a:r>
            <a:r>
              <a:rPr lang="en-US" altLang="zh-CN" b="1" dirty="0">
                <a:solidFill>
                  <a:schemeClr val="bg1"/>
                </a:solidFill>
                <a:latin typeface="微软雅黑" panose="020B0503020204020204" pitchFamily="34" charset="-122"/>
              </a:rPr>
              <a:t>Ultrasound, Audio</a:t>
            </a:r>
            <a:r>
              <a:rPr lang="zh-CN" altLang="en-US" b="1" dirty="0">
                <a:solidFill>
                  <a:schemeClr val="bg1"/>
                </a:solidFill>
                <a:latin typeface="微软雅黑" panose="020B0503020204020204" pitchFamily="34" charset="-122"/>
              </a:rPr>
              <a:t>）</a:t>
            </a:r>
            <a:endParaRPr lang="zh-CN" altLang="en-US" dirty="0"/>
          </a:p>
        </p:txBody>
      </p:sp>
      <p:sp>
        <p:nvSpPr>
          <p:cNvPr id="65" name="三角形 64">
            <a:extLst>
              <a:ext uri="{FF2B5EF4-FFF2-40B4-BE49-F238E27FC236}">
                <a16:creationId xmlns:a16="http://schemas.microsoft.com/office/drawing/2014/main" id="{5D1DD2AC-6599-7244-9790-4CF7076BB386}"/>
              </a:ext>
            </a:extLst>
          </p:cNvPr>
          <p:cNvSpPr/>
          <p:nvPr/>
        </p:nvSpPr>
        <p:spPr>
          <a:xfrm>
            <a:off x="10128025" y="2525454"/>
            <a:ext cx="277217" cy="25693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文本框 66">
            <a:extLst>
              <a:ext uri="{FF2B5EF4-FFF2-40B4-BE49-F238E27FC236}">
                <a16:creationId xmlns:a16="http://schemas.microsoft.com/office/drawing/2014/main" id="{591C001E-317C-4E4A-A91D-60F235D02739}"/>
              </a:ext>
            </a:extLst>
          </p:cNvPr>
          <p:cNvSpPr txBox="1"/>
          <p:nvPr/>
        </p:nvSpPr>
        <p:spPr>
          <a:xfrm>
            <a:off x="9417658" y="2826305"/>
            <a:ext cx="1975168"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rPr>
              <a:t>Easy to collect</a:t>
            </a:r>
            <a:endParaRPr lang="zh-CN" altLang="en-US" dirty="0"/>
          </a:p>
        </p:txBody>
      </p:sp>
      <p:sp>
        <p:nvSpPr>
          <p:cNvPr id="69" name="文本框 68">
            <a:extLst>
              <a:ext uri="{FF2B5EF4-FFF2-40B4-BE49-F238E27FC236}">
                <a16:creationId xmlns:a16="http://schemas.microsoft.com/office/drawing/2014/main" id="{5E550DD7-AB9E-AC45-B14B-2F9C7E904600}"/>
              </a:ext>
            </a:extLst>
          </p:cNvPr>
          <p:cNvSpPr txBox="1"/>
          <p:nvPr/>
        </p:nvSpPr>
        <p:spPr>
          <a:xfrm>
            <a:off x="7275523" y="3238773"/>
            <a:ext cx="2676614" cy="400110"/>
          </a:xfrm>
          <a:prstGeom prst="rect">
            <a:avLst/>
          </a:prstGeom>
          <a:noFill/>
        </p:spPr>
        <p:txBody>
          <a:bodyPr wrap="square">
            <a:spAutoFit/>
          </a:bodyPr>
          <a:lstStyle/>
          <a:p>
            <a:r>
              <a:rPr lang="en" altLang="zh-CN" sz="2000" b="1" dirty="0">
                <a:solidFill>
                  <a:srgbClr val="C00000"/>
                </a:solidFill>
                <a:latin typeface="微软雅黑" panose="020B0503020204020204" pitchFamily="34" charset="-122"/>
              </a:rPr>
              <a:t>Ba</a:t>
            </a:r>
            <a:r>
              <a:rPr lang="en-US" altLang="zh-CN" sz="2000" b="1" dirty="0">
                <a:solidFill>
                  <a:srgbClr val="C00000"/>
                </a:solidFill>
                <a:latin typeface="微软雅黑" panose="020B0503020204020204" pitchFamily="34" charset="-122"/>
              </a:rPr>
              <a:t>ck-translation!</a:t>
            </a:r>
            <a:endParaRPr lang="zh-CN" altLang="en-US" sz="2000" dirty="0">
              <a:solidFill>
                <a:srgbClr val="C00000"/>
              </a:solidFill>
            </a:endParaRPr>
          </a:p>
        </p:txBody>
      </p:sp>
      <p:cxnSp>
        <p:nvCxnSpPr>
          <p:cNvPr id="87" name="直线箭头连接符 86">
            <a:extLst>
              <a:ext uri="{FF2B5EF4-FFF2-40B4-BE49-F238E27FC236}">
                <a16:creationId xmlns:a16="http://schemas.microsoft.com/office/drawing/2014/main" id="{FD80499F-B149-B042-B816-C43F5CEBD80D}"/>
              </a:ext>
            </a:extLst>
          </p:cNvPr>
          <p:cNvCxnSpPr/>
          <p:nvPr/>
        </p:nvCxnSpPr>
        <p:spPr>
          <a:xfrm>
            <a:off x="7845553" y="4070336"/>
            <a:ext cx="117348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8" name="圆角矩形 87">
            <a:extLst>
              <a:ext uri="{FF2B5EF4-FFF2-40B4-BE49-F238E27FC236}">
                <a16:creationId xmlns:a16="http://schemas.microsoft.com/office/drawing/2014/main" id="{E5A16173-9840-EB4B-A716-5CF370E7E172}"/>
              </a:ext>
            </a:extLst>
          </p:cNvPr>
          <p:cNvSpPr/>
          <p:nvPr/>
        </p:nvSpPr>
        <p:spPr>
          <a:xfrm>
            <a:off x="6877813" y="3750296"/>
            <a:ext cx="693420" cy="64008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文本框 88">
            <a:extLst>
              <a:ext uri="{FF2B5EF4-FFF2-40B4-BE49-F238E27FC236}">
                <a16:creationId xmlns:a16="http://schemas.microsoft.com/office/drawing/2014/main" id="{3C9943E5-53ED-6645-B695-4471454880DF}"/>
              </a:ext>
            </a:extLst>
          </p:cNvPr>
          <p:cNvSpPr txBox="1"/>
          <p:nvPr/>
        </p:nvSpPr>
        <p:spPr>
          <a:xfrm>
            <a:off x="6936623" y="3870281"/>
            <a:ext cx="575799" cy="400110"/>
          </a:xfrm>
          <a:prstGeom prst="rect">
            <a:avLst/>
          </a:prstGeom>
          <a:noFill/>
        </p:spPr>
        <p:txBody>
          <a:bodyPr wrap="none" rtlCol="0">
            <a:spAutoFit/>
          </a:bodyPr>
          <a:lstStyle/>
          <a:p>
            <a:r>
              <a:rPr kumimoji="1" lang="en-US" altLang="zh-CN" sz="2000" b="1" dirty="0">
                <a:solidFill>
                  <a:schemeClr val="bg1"/>
                </a:solidFill>
                <a:latin typeface="Microsoft YaHei" panose="020B0503020204020204" pitchFamily="34" charset="-122"/>
                <a:ea typeface="Microsoft YaHei" panose="020B0503020204020204" pitchFamily="34" charset="-122"/>
              </a:rPr>
              <a:t>CN</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90" name="圆角矩形 89">
            <a:extLst>
              <a:ext uri="{FF2B5EF4-FFF2-40B4-BE49-F238E27FC236}">
                <a16:creationId xmlns:a16="http://schemas.microsoft.com/office/drawing/2014/main" id="{F1D2E5E3-0476-3141-8311-D641D35DA1F3}"/>
              </a:ext>
            </a:extLst>
          </p:cNvPr>
          <p:cNvSpPr/>
          <p:nvPr/>
        </p:nvSpPr>
        <p:spPr>
          <a:xfrm>
            <a:off x="9232393" y="3750296"/>
            <a:ext cx="693420" cy="64008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文本框 90">
            <a:extLst>
              <a:ext uri="{FF2B5EF4-FFF2-40B4-BE49-F238E27FC236}">
                <a16:creationId xmlns:a16="http://schemas.microsoft.com/office/drawing/2014/main" id="{C603F1D6-060F-9246-A4E8-0753FC576902}"/>
              </a:ext>
            </a:extLst>
          </p:cNvPr>
          <p:cNvSpPr txBox="1"/>
          <p:nvPr/>
        </p:nvSpPr>
        <p:spPr>
          <a:xfrm>
            <a:off x="9291203" y="3870281"/>
            <a:ext cx="548548" cy="400110"/>
          </a:xfrm>
          <a:prstGeom prst="rect">
            <a:avLst/>
          </a:prstGeom>
          <a:noFill/>
        </p:spPr>
        <p:txBody>
          <a:bodyPr wrap="none" rtlCol="0">
            <a:spAutoFit/>
          </a:bodyPr>
          <a:lstStyle/>
          <a:p>
            <a:r>
              <a:rPr kumimoji="1" lang="en-US" altLang="zh-CN" sz="2000" b="1" dirty="0">
                <a:solidFill>
                  <a:schemeClr val="bg1"/>
                </a:solidFill>
                <a:latin typeface="Microsoft YaHei" panose="020B0503020204020204" pitchFamily="34" charset="-122"/>
                <a:ea typeface="Microsoft YaHei" panose="020B0503020204020204" pitchFamily="34" charset="-122"/>
              </a:rPr>
              <a:t>EN</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92" name="文本框 91">
            <a:extLst>
              <a:ext uri="{FF2B5EF4-FFF2-40B4-BE49-F238E27FC236}">
                <a16:creationId xmlns:a16="http://schemas.microsoft.com/office/drawing/2014/main" id="{BDDD74AC-5DB7-9343-B1B1-1EFD1B08C37B}"/>
              </a:ext>
            </a:extLst>
          </p:cNvPr>
          <p:cNvSpPr txBox="1"/>
          <p:nvPr/>
        </p:nvSpPr>
        <p:spPr>
          <a:xfrm>
            <a:off x="7769353" y="3701004"/>
            <a:ext cx="1463040" cy="369332"/>
          </a:xfrm>
          <a:prstGeom prst="rect">
            <a:avLst/>
          </a:prstGeom>
          <a:noFill/>
        </p:spPr>
        <p:txBody>
          <a:bodyPr wrap="square">
            <a:spAutoFit/>
          </a:bodyPr>
          <a:lstStyle/>
          <a:p>
            <a:r>
              <a:rPr lang="zh-CN" altLang="en-US" b="1" dirty="0">
                <a:solidFill>
                  <a:schemeClr val="bg1"/>
                </a:solidFill>
                <a:latin typeface="微软雅黑" panose="020B0503020204020204" pitchFamily="34" charset="-122"/>
              </a:rPr>
              <a:t>（</a:t>
            </a:r>
            <a:r>
              <a:rPr lang="en-US" altLang="zh-CN" b="1" dirty="0" err="1">
                <a:solidFill>
                  <a:schemeClr val="bg1"/>
                </a:solidFill>
                <a:latin typeface="微软雅黑" panose="020B0503020204020204" pitchFamily="34" charset="-122"/>
              </a:rPr>
              <a:t>cn</a:t>
            </a:r>
            <a:r>
              <a:rPr lang="en-US" altLang="zh-CN" b="1" dirty="0">
                <a:solidFill>
                  <a:schemeClr val="bg1"/>
                </a:solidFill>
                <a:latin typeface="微软雅黑" panose="020B0503020204020204" pitchFamily="34" charset="-122"/>
              </a:rPr>
              <a:t>, </a:t>
            </a:r>
            <a:r>
              <a:rPr lang="en-US" altLang="zh-CN" b="1" dirty="0" err="1">
                <a:solidFill>
                  <a:schemeClr val="bg1"/>
                </a:solidFill>
                <a:latin typeface="微软雅黑" panose="020B0503020204020204" pitchFamily="34" charset="-122"/>
              </a:rPr>
              <a:t>en</a:t>
            </a:r>
            <a:r>
              <a:rPr lang="zh-CN" altLang="en-US" b="1" dirty="0">
                <a:solidFill>
                  <a:schemeClr val="bg1"/>
                </a:solidFill>
                <a:latin typeface="微软雅黑" panose="020B0503020204020204" pitchFamily="34" charset="-122"/>
              </a:rPr>
              <a:t>）</a:t>
            </a:r>
            <a:endParaRPr lang="zh-CN" altLang="en-US" dirty="0"/>
          </a:p>
        </p:txBody>
      </p:sp>
      <p:cxnSp>
        <p:nvCxnSpPr>
          <p:cNvPr id="93" name="直线箭头连接符 92">
            <a:extLst>
              <a:ext uri="{FF2B5EF4-FFF2-40B4-BE49-F238E27FC236}">
                <a16:creationId xmlns:a16="http://schemas.microsoft.com/office/drawing/2014/main" id="{3CE2BC9B-B1B4-E64B-9A4C-F373D89A2C40}"/>
              </a:ext>
            </a:extLst>
          </p:cNvPr>
          <p:cNvCxnSpPr/>
          <p:nvPr/>
        </p:nvCxnSpPr>
        <p:spPr>
          <a:xfrm>
            <a:off x="7845553" y="5009933"/>
            <a:ext cx="117348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4" name="圆角矩形 93">
            <a:extLst>
              <a:ext uri="{FF2B5EF4-FFF2-40B4-BE49-F238E27FC236}">
                <a16:creationId xmlns:a16="http://schemas.microsoft.com/office/drawing/2014/main" id="{BF90A111-29A9-5A4E-91AE-2EDC63CC1404}"/>
              </a:ext>
            </a:extLst>
          </p:cNvPr>
          <p:cNvSpPr/>
          <p:nvPr/>
        </p:nvSpPr>
        <p:spPr>
          <a:xfrm>
            <a:off x="6877813" y="4689893"/>
            <a:ext cx="693420" cy="64008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文本框 94">
            <a:extLst>
              <a:ext uri="{FF2B5EF4-FFF2-40B4-BE49-F238E27FC236}">
                <a16:creationId xmlns:a16="http://schemas.microsoft.com/office/drawing/2014/main" id="{D2D046B5-A2F6-D64F-8E64-F183E352EA0C}"/>
              </a:ext>
            </a:extLst>
          </p:cNvPr>
          <p:cNvSpPr txBox="1"/>
          <p:nvPr/>
        </p:nvSpPr>
        <p:spPr>
          <a:xfrm>
            <a:off x="6936623" y="4809878"/>
            <a:ext cx="548548" cy="400110"/>
          </a:xfrm>
          <a:prstGeom prst="rect">
            <a:avLst/>
          </a:prstGeom>
          <a:noFill/>
        </p:spPr>
        <p:txBody>
          <a:bodyPr wrap="none" rtlCol="0">
            <a:spAutoFit/>
          </a:bodyPr>
          <a:lstStyle/>
          <a:p>
            <a:r>
              <a:rPr kumimoji="1" lang="en-US" altLang="zh-CN" sz="2000" b="1" dirty="0">
                <a:solidFill>
                  <a:schemeClr val="bg1"/>
                </a:solidFill>
                <a:latin typeface="Microsoft YaHei" panose="020B0503020204020204" pitchFamily="34" charset="-122"/>
                <a:ea typeface="Microsoft YaHei" panose="020B0503020204020204" pitchFamily="34" charset="-122"/>
              </a:rPr>
              <a:t>EN</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96" name="圆角矩形 95">
            <a:extLst>
              <a:ext uri="{FF2B5EF4-FFF2-40B4-BE49-F238E27FC236}">
                <a16:creationId xmlns:a16="http://schemas.microsoft.com/office/drawing/2014/main" id="{FF5179A8-0281-564C-A882-43AB4771BA5E}"/>
              </a:ext>
            </a:extLst>
          </p:cNvPr>
          <p:cNvSpPr/>
          <p:nvPr/>
        </p:nvSpPr>
        <p:spPr>
          <a:xfrm>
            <a:off x="9232393" y="4689893"/>
            <a:ext cx="693420" cy="64008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文本框 96">
            <a:extLst>
              <a:ext uri="{FF2B5EF4-FFF2-40B4-BE49-F238E27FC236}">
                <a16:creationId xmlns:a16="http://schemas.microsoft.com/office/drawing/2014/main" id="{F2A7F7B6-F34A-A74E-B1BC-2CB78B2F4120}"/>
              </a:ext>
            </a:extLst>
          </p:cNvPr>
          <p:cNvSpPr txBox="1"/>
          <p:nvPr/>
        </p:nvSpPr>
        <p:spPr>
          <a:xfrm>
            <a:off x="9291203" y="4809878"/>
            <a:ext cx="575799" cy="400110"/>
          </a:xfrm>
          <a:prstGeom prst="rect">
            <a:avLst/>
          </a:prstGeom>
          <a:noFill/>
        </p:spPr>
        <p:txBody>
          <a:bodyPr wrap="none" rtlCol="0">
            <a:spAutoFit/>
          </a:bodyPr>
          <a:lstStyle/>
          <a:p>
            <a:r>
              <a:rPr kumimoji="1" lang="en-US" altLang="zh-CN" sz="2000" b="1" dirty="0">
                <a:solidFill>
                  <a:schemeClr val="bg1"/>
                </a:solidFill>
                <a:latin typeface="Microsoft YaHei" panose="020B0503020204020204" pitchFamily="34" charset="-122"/>
                <a:ea typeface="Microsoft YaHei" panose="020B0503020204020204" pitchFamily="34" charset="-122"/>
              </a:rPr>
              <a:t>CN</a:t>
            </a:r>
            <a:endParaRPr kumimoji="1" lang="zh-CN" altLang="en-US" sz="2000" b="1" dirty="0">
              <a:solidFill>
                <a:schemeClr val="bg1"/>
              </a:solidFill>
              <a:latin typeface="Microsoft YaHei" panose="020B0503020204020204" pitchFamily="34" charset="-122"/>
              <a:ea typeface="Microsoft YaHei" panose="020B0503020204020204" pitchFamily="34" charset="-122"/>
            </a:endParaRPr>
          </a:p>
        </p:txBody>
      </p:sp>
      <p:sp>
        <p:nvSpPr>
          <p:cNvPr id="98" name="文本框 97">
            <a:extLst>
              <a:ext uri="{FF2B5EF4-FFF2-40B4-BE49-F238E27FC236}">
                <a16:creationId xmlns:a16="http://schemas.microsoft.com/office/drawing/2014/main" id="{76BB8835-31D1-9C40-9BC8-F06C848EA7DD}"/>
              </a:ext>
            </a:extLst>
          </p:cNvPr>
          <p:cNvSpPr txBox="1"/>
          <p:nvPr/>
        </p:nvSpPr>
        <p:spPr>
          <a:xfrm>
            <a:off x="6590794" y="5672684"/>
            <a:ext cx="1254759" cy="369332"/>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rPr>
              <a:t>wild </a:t>
            </a:r>
            <a:r>
              <a:rPr lang="en-US" altLang="zh-CN" b="1" dirty="0" err="1">
                <a:solidFill>
                  <a:schemeClr val="bg1"/>
                </a:solidFill>
                <a:latin typeface="微软雅黑" panose="020B0503020204020204" pitchFamily="34" charset="-122"/>
              </a:rPr>
              <a:t>en</a:t>
            </a:r>
            <a:endParaRPr lang="zh-CN" altLang="en-US" dirty="0"/>
          </a:p>
        </p:txBody>
      </p:sp>
      <p:cxnSp>
        <p:nvCxnSpPr>
          <p:cNvPr id="99" name="直线箭头连接符 98">
            <a:extLst>
              <a:ext uri="{FF2B5EF4-FFF2-40B4-BE49-F238E27FC236}">
                <a16:creationId xmlns:a16="http://schemas.microsoft.com/office/drawing/2014/main" id="{6BDBDD1C-2C3B-1243-9749-B5F9C1CBD501}"/>
              </a:ext>
            </a:extLst>
          </p:cNvPr>
          <p:cNvCxnSpPr>
            <a:cxnSpLocks/>
            <a:stCxn id="98" idx="0"/>
            <a:endCxn id="94" idx="2"/>
          </p:cNvCxnSpPr>
          <p:nvPr/>
        </p:nvCxnSpPr>
        <p:spPr>
          <a:xfrm flipV="1">
            <a:off x="7218174" y="5329973"/>
            <a:ext cx="6349" cy="34271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0" name="文本框 99">
            <a:extLst>
              <a:ext uri="{FF2B5EF4-FFF2-40B4-BE49-F238E27FC236}">
                <a16:creationId xmlns:a16="http://schemas.microsoft.com/office/drawing/2014/main" id="{9D3588A2-B474-C44D-962B-257EAC914A0A}"/>
              </a:ext>
            </a:extLst>
          </p:cNvPr>
          <p:cNvSpPr txBox="1"/>
          <p:nvPr/>
        </p:nvSpPr>
        <p:spPr>
          <a:xfrm>
            <a:off x="8936326" y="5664111"/>
            <a:ext cx="1254759" cy="369332"/>
          </a:xfrm>
          <a:prstGeom prst="rect">
            <a:avLst/>
          </a:prstGeom>
          <a:noFill/>
        </p:spPr>
        <p:txBody>
          <a:bodyPr wrap="square">
            <a:spAutoFit/>
          </a:bodyPr>
          <a:lstStyle/>
          <a:p>
            <a:pPr algn="ctr"/>
            <a:r>
              <a:rPr lang="en-US" altLang="zh-CN" b="1" dirty="0" err="1">
                <a:solidFill>
                  <a:schemeClr val="bg1"/>
                </a:solidFill>
                <a:latin typeface="微软雅黑" panose="020B0503020204020204" pitchFamily="34" charset="-122"/>
              </a:rPr>
              <a:t>cn</a:t>
            </a:r>
            <a:endParaRPr lang="zh-CN" altLang="en-US" dirty="0"/>
          </a:p>
        </p:txBody>
      </p:sp>
      <p:cxnSp>
        <p:nvCxnSpPr>
          <p:cNvPr id="101" name="直线箭头连接符 100">
            <a:extLst>
              <a:ext uri="{FF2B5EF4-FFF2-40B4-BE49-F238E27FC236}">
                <a16:creationId xmlns:a16="http://schemas.microsoft.com/office/drawing/2014/main" id="{DB2DFEF6-A17C-E646-96DA-E13EB364C213}"/>
              </a:ext>
            </a:extLst>
          </p:cNvPr>
          <p:cNvCxnSpPr>
            <a:cxnSpLocks/>
            <a:stCxn id="100" idx="0"/>
          </p:cNvCxnSpPr>
          <p:nvPr/>
        </p:nvCxnSpPr>
        <p:spPr>
          <a:xfrm flipV="1">
            <a:off x="9563706" y="5321401"/>
            <a:ext cx="6349" cy="342710"/>
          </a:xfrm>
          <a:prstGeom prst="straightConnector1">
            <a:avLst/>
          </a:prstGeom>
          <a:ln w="57150">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5644EBC9-EE62-4242-86E2-B657327735EB}"/>
              </a:ext>
            </a:extLst>
          </p:cNvPr>
          <p:cNvSpPr txBox="1"/>
          <p:nvPr/>
        </p:nvSpPr>
        <p:spPr>
          <a:xfrm>
            <a:off x="7700276" y="5992248"/>
            <a:ext cx="1464034" cy="646331"/>
          </a:xfrm>
          <a:prstGeom prst="rect">
            <a:avLst/>
          </a:prstGeom>
          <a:noFill/>
        </p:spPr>
        <p:txBody>
          <a:bodyPr wrap="square">
            <a:spAutoFit/>
          </a:bodyPr>
          <a:lstStyle/>
          <a:p>
            <a:pPr algn="ctr"/>
            <a:r>
              <a:rPr lang="zh-CN" altLang="en-US" b="1" dirty="0">
                <a:solidFill>
                  <a:srgbClr val="C00000"/>
                </a:solidFill>
                <a:latin typeface="微软雅黑" panose="020B0503020204020204" pitchFamily="34" charset="-122"/>
              </a:rPr>
              <a:t>（</a:t>
            </a:r>
            <a:r>
              <a:rPr lang="en-US" altLang="zh-CN" b="1" dirty="0" err="1">
                <a:solidFill>
                  <a:srgbClr val="C00000"/>
                </a:solidFill>
                <a:latin typeface="微软雅黑" panose="020B0503020204020204" pitchFamily="34" charset="-122"/>
              </a:rPr>
              <a:t>en</a:t>
            </a:r>
            <a:r>
              <a:rPr lang="en-US" altLang="zh-CN" b="1" dirty="0">
                <a:solidFill>
                  <a:srgbClr val="C00000"/>
                </a:solidFill>
                <a:latin typeface="微软雅黑" panose="020B0503020204020204" pitchFamily="34" charset="-122"/>
              </a:rPr>
              <a:t>, </a:t>
            </a:r>
            <a:r>
              <a:rPr lang="en-US" altLang="zh-CN" b="1" dirty="0" err="1">
                <a:solidFill>
                  <a:srgbClr val="C00000"/>
                </a:solidFill>
                <a:latin typeface="微软雅黑" panose="020B0503020204020204" pitchFamily="34" charset="-122"/>
              </a:rPr>
              <a:t>cn</a:t>
            </a:r>
            <a:r>
              <a:rPr lang="zh-CN" altLang="en-US" b="1" dirty="0">
                <a:solidFill>
                  <a:srgbClr val="C00000"/>
                </a:solidFill>
                <a:latin typeface="微软雅黑" panose="020B0503020204020204" pitchFamily="34" charset="-122"/>
              </a:rPr>
              <a:t>）</a:t>
            </a:r>
            <a:endParaRPr lang="en-US" altLang="zh-CN" b="1" dirty="0">
              <a:solidFill>
                <a:srgbClr val="C00000"/>
              </a:solidFill>
              <a:latin typeface="微软雅黑" panose="020B0503020204020204" pitchFamily="34" charset="-122"/>
            </a:endParaRPr>
          </a:p>
          <a:p>
            <a:pPr algn="ctr"/>
            <a:r>
              <a:rPr lang="en-US" altLang="zh-CN" b="1" dirty="0">
                <a:solidFill>
                  <a:srgbClr val="C00000"/>
                </a:solidFill>
                <a:latin typeface="微软雅黑" panose="020B0503020204020204" pitchFamily="34" charset="-122"/>
              </a:rPr>
              <a:t>new data</a:t>
            </a:r>
            <a:endParaRPr lang="zh-CN" altLang="en-US" dirty="0">
              <a:solidFill>
                <a:srgbClr val="C00000"/>
              </a:solidFill>
            </a:endParaRPr>
          </a:p>
        </p:txBody>
      </p:sp>
      <p:cxnSp>
        <p:nvCxnSpPr>
          <p:cNvPr id="103" name="直线箭头连接符 102">
            <a:extLst>
              <a:ext uri="{FF2B5EF4-FFF2-40B4-BE49-F238E27FC236}">
                <a16:creationId xmlns:a16="http://schemas.microsoft.com/office/drawing/2014/main" id="{03B0389F-AEEC-C549-88D0-CC0B30CF1BBE}"/>
              </a:ext>
            </a:extLst>
          </p:cNvPr>
          <p:cNvCxnSpPr>
            <a:cxnSpLocks/>
          </p:cNvCxnSpPr>
          <p:nvPr/>
        </p:nvCxnSpPr>
        <p:spPr>
          <a:xfrm>
            <a:off x="7316748" y="5988722"/>
            <a:ext cx="592803" cy="19103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线箭头连接符 103">
            <a:extLst>
              <a:ext uri="{FF2B5EF4-FFF2-40B4-BE49-F238E27FC236}">
                <a16:creationId xmlns:a16="http://schemas.microsoft.com/office/drawing/2014/main" id="{E2EB6B87-2360-BB44-8F9B-D52BED661858}"/>
              </a:ext>
            </a:extLst>
          </p:cNvPr>
          <p:cNvCxnSpPr>
            <a:cxnSpLocks/>
            <a:stCxn id="100" idx="2"/>
          </p:cNvCxnSpPr>
          <p:nvPr/>
        </p:nvCxnSpPr>
        <p:spPr>
          <a:xfrm flipH="1">
            <a:off x="9000324" y="6033443"/>
            <a:ext cx="563382" cy="20131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7" name="矩形 106">
            <a:extLst>
              <a:ext uri="{FF2B5EF4-FFF2-40B4-BE49-F238E27FC236}">
                <a16:creationId xmlns:a16="http://schemas.microsoft.com/office/drawing/2014/main" id="{E2A7B7B8-47DF-BB4D-80D6-E4A19A170D75}"/>
              </a:ext>
            </a:extLst>
          </p:cNvPr>
          <p:cNvSpPr/>
          <p:nvPr/>
        </p:nvSpPr>
        <p:spPr>
          <a:xfrm>
            <a:off x="2462161" y="4559174"/>
            <a:ext cx="254376" cy="241443"/>
          </a:xfrm>
          <a:prstGeom prst="rect">
            <a:avLst/>
          </a:pr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8" name="矩形 107">
            <a:extLst>
              <a:ext uri="{FF2B5EF4-FFF2-40B4-BE49-F238E27FC236}">
                <a16:creationId xmlns:a16="http://schemas.microsoft.com/office/drawing/2014/main" id="{66895DFE-5E2C-B448-AA97-CB0A46B1C48C}"/>
              </a:ext>
            </a:extLst>
          </p:cNvPr>
          <p:cNvSpPr/>
          <p:nvPr/>
        </p:nvSpPr>
        <p:spPr>
          <a:xfrm>
            <a:off x="2806752" y="4535232"/>
            <a:ext cx="254376" cy="241443"/>
          </a:xfrm>
          <a:prstGeom prst="rect">
            <a:avLst/>
          </a:pr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53882836"/>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7"/>
                                        </p:tgtEl>
                                        <p:attrNameLst>
                                          <p:attrName>style.visibility</p:attrName>
                                        </p:attrNameLst>
                                      </p:cBhvr>
                                      <p:to>
                                        <p:strVal val="visible"/>
                                      </p:to>
                                    </p:set>
                                    <p:animEffect transition="in" filter="fade">
                                      <p:cBhvr>
                                        <p:cTn id="56" dur="500"/>
                                        <p:tgtEl>
                                          <p:spTgt spid="10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fade">
                                      <p:cBhvr>
                                        <p:cTn id="64" dur="500"/>
                                        <p:tgtEl>
                                          <p:spTgt spid="10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fade">
                                      <p:cBhvr>
                                        <p:cTn id="90" dur="500"/>
                                        <p:tgtEl>
                                          <p:spTgt spid="8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Effect transition="in" filter="fade">
                                      <p:cBhvr>
                                        <p:cTn id="93" dur="500"/>
                                        <p:tgtEl>
                                          <p:spTgt spid="8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fade">
                                      <p:cBhvr>
                                        <p:cTn id="96" dur="500"/>
                                        <p:tgtEl>
                                          <p:spTgt spid="9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fade">
                                      <p:cBhvr>
                                        <p:cTn id="99" dur="500"/>
                                        <p:tgtEl>
                                          <p:spTgt spid="9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fade">
                                      <p:cBhvr>
                                        <p:cTn id="102" dur="500"/>
                                        <p:tgtEl>
                                          <p:spTgt spid="9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fade">
                                      <p:cBhvr>
                                        <p:cTn id="107" dur="500"/>
                                        <p:tgtEl>
                                          <p:spTgt spid="9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fade">
                                      <p:cBhvr>
                                        <p:cTn id="110" dur="500"/>
                                        <p:tgtEl>
                                          <p:spTgt spid="9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7"/>
                                        </p:tgtEl>
                                        <p:attrNameLst>
                                          <p:attrName>style.visibility</p:attrName>
                                        </p:attrNameLst>
                                      </p:cBhvr>
                                      <p:to>
                                        <p:strVal val="visible"/>
                                      </p:to>
                                    </p:set>
                                    <p:animEffect transition="in" filter="fade">
                                      <p:cBhvr>
                                        <p:cTn id="113" dur="500"/>
                                        <p:tgtEl>
                                          <p:spTgt spid="9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4"/>
                                        </p:tgtEl>
                                        <p:attrNameLst>
                                          <p:attrName>style.visibility</p:attrName>
                                        </p:attrNameLst>
                                      </p:cBhvr>
                                      <p:to>
                                        <p:strVal val="visible"/>
                                      </p:to>
                                    </p:set>
                                    <p:animEffect transition="in" filter="fade">
                                      <p:cBhvr>
                                        <p:cTn id="116" dur="500"/>
                                        <p:tgtEl>
                                          <p:spTgt spid="9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5"/>
                                        </p:tgtEl>
                                        <p:attrNameLst>
                                          <p:attrName>style.visibility</p:attrName>
                                        </p:attrNameLst>
                                      </p:cBhvr>
                                      <p:to>
                                        <p:strVal val="visible"/>
                                      </p:to>
                                    </p:set>
                                    <p:animEffect transition="in" filter="fade">
                                      <p:cBhvr>
                                        <p:cTn id="119" dur="500"/>
                                        <p:tgtEl>
                                          <p:spTgt spid="95"/>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99"/>
                                        </p:tgtEl>
                                        <p:attrNameLst>
                                          <p:attrName>style.visibility</p:attrName>
                                        </p:attrNameLst>
                                      </p:cBhvr>
                                      <p:to>
                                        <p:strVal val="visible"/>
                                      </p:to>
                                    </p:set>
                                    <p:animEffect transition="in" filter="wipe(down)">
                                      <p:cBhvr>
                                        <p:cTn id="124" dur="500"/>
                                        <p:tgtEl>
                                          <p:spTgt spid="99"/>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98"/>
                                        </p:tgtEl>
                                        <p:attrNameLst>
                                          <p:attrName>style.visibility</p:attrName>
                                        </p:attrNameLst>
                                      </p:cBhvr>
                                      <p:to>
                                        <p:strVal val="visible"/>
                                      </p:to>
                                    </p:set>
                                    <p:animEffect transition="in" filter="wipe(down)">
                                      <p:cBhvr>
                                        <p:cTn id="127" dur="500"/>
                                        <p:tgtEl>
                                          <p:spTgt spid="9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101"/>
                                        </p:tgtEl>
                                        <p:attrNameLst>
                                          <p:attrName>style.visibility</p:attrName>
                                        </p:attrNameLst>
                                      </p:cBhvr>
                                      <p:to>
                                        <p:strVal val="visible"/>
                                      </p:to>
                                    </p:set>
                                    <p:animEffect transition="in" filter="wipe(up)">
                                      <p:cBhvr>
                                        <p:cTn id="132" dur="500"/>
                                        <p:tgtEl>
                                          <p:spTgt spid="101"/>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100"/>
                                        </p:tgtEl>
                                        <p:attrNameLst>
                                          <p:attrName>style.visibility</p:attrName>
                                        </p:attrNameLst>
                                      </p:cBhvr>
                                      <p:to>
                                        <p:strVal val="visible"/>
                                      </p:to>
                                    </p:set>
                                    <p:animEffect transition="in" filter="wipe(up)">
                                      <p:cBhvr>
                                        <p:cTn id="135" dur="500"/>
                                        <p:tgtEl>
                                          <p:spTgt spid="10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04"/>
                                        </p:tgtEl>
                                        <p:attrNameLst>
                                          <p:attrName>style.visibility</p:attrName>
                                        </p:attrNameLst>
                                      </p:cBhvr>
                                      <p:to>
                                        <p:strVal val="visible"/>
                                      </p:to>
                                    </p:set>
                                    <p:animEffect transition="in" filter="fade">
                                      <p:cBhvr>
                                        <p:cTn id="140" dur="500"/>
                                        <p:tgtEl>
                                          <p:spTgt spid="104"/>
                                        </p:tgtEl>
                                      </p:cBhvr>
                                    </p:animEffect>
                                  </p:childTnLst>
                                </p:cTn>
                              </p:par>
                              <p:par>
                                <p:cTn id="141" presetID="10" presetClass="entr" presetSubtype="0" fill="hold" nodeType="withEffect">
                                  <p:stCondLst>
                                    <p:cond delay="0"/>
                                  </p:stCondLst>
                                  <p:childTnLst>
                                    <p:set>
                                      <p:cBhvr>
                                        <p:cTn id="142" dur="1" fill="hold">
                                          <p:stCondLst>
                                            <p:cond delay="0"/>
                                          </p:stCondLst>
                                        </p:cTn>
                                        <p:tgtEl>
                                          <p:spTgt spid="103"/>
                                        </p:tgtEl>
                                        <p:attrNameLst>
                                          <p:attrName>style.visibility</p:attrName>
                                        </p:attrNameLst>
                                      </p:cBhvr>
                                      <p:to>
                                        <p:strVal val="visible"/>
                                      </p:to>
                                    </p:set>
                                    <p:animEffect transition="in" filter="fade">
                                      <p:cBhvr>
                                        <p:cTn id="143" dur="500"/>
                                        <p:tgtEl>
                                          <p:spTgt spid="10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2"/>
                                        </p:tgtEl>
                                        <p:attrNameLst>
                                          <p:attrName>style.visibility</p:attrName>
                                        </p:attrNameLst>
                                      </p:cBhvr>
                                      <p:to>
                                        <p:strVal val="visible"/>
                                      </p:to>
                                    </p:set>
                                    <p:animEffect transition="in" filter="fade">
                                      <p:cBhvr>
                                        <p:cTn id="146" dur="500"/>
                                        <p:tgtEl>
                                          <p:spTgt spid="10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fade">
                                      <p:cBhvr>
                                        <p:cTn id="151" dur="500"/>
                                        <p:tgtEl>
                                          <p:spTgt spid="6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fade">
                                      <p:cBhvr>
                                        <p:cTn id="15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4" grpId="0"/>
      <p:bldP spid="26" grpId="0"/>
      <p:bldP spid="32" grpId="0"/>
      <p:bldP spid="33" grpId="0"/>
      <p:bldP spid="34" grpId="0"/>
      <p:bldP spid="35" grpId="0"/>
      <p:bldP spid="49" grpId="0" animBg="1"/>
      <p:bldP spid="52" grpId="0" animBg="1"/>
      <p:bldP spid="58" grpId="0"/>
      <p:bldP spid="60" grpId="0"/>
      <p:bldP spid="62" grpId="0"/>
      <p:bldP spid="65" grpId="0" animBg="1"/>
      <p:bldP spid="67" grpId="0"/>
      <p:bldP spid="69" grpId="0"/>
      <p:bldP spid="88" grpId="0" animBg="1"/>
      <p:bldP spid="89" grpId="0"/>
      <p:bldP spid="90" grpId="0" animBg="1"/>
      <p:bldP spid="91" grpId="0"/>
      <p:bldP spid="92" grpId="0"/>
      <p:bldP spid="94" grpId="0" animBg="1"/>
      <p:bldP spid="95" grpId="0"/>
      <p:bldP spid="96" grpId="0" animBg="1"/>
      <p:bldP spid="97" grpId="0"/>
      <p:bldP spid="98" grpId="0"/>
      <p:bldP spid="100" grpId="0"/>
      <p:bldP spid="102" grpId="0"/>
      <p:bldP spid="107" grpId="0" animBg="1"/>
      <p:bldP spid="10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Capture correspondence</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5</a:t>
            </a:r>
          </a:p>
        </p:txBody>
      </p:sp>
      <p:sp>
        <p:nvSpPr>
          <p:cNvPr id="68" name="文本框 67">
            <a:extLst>
              <a:ext uri="{FF2B5EF4-FFF2-40B4-BE49-F238E27FC236}">
                <a16:creationId xmlns:a16="http://schemas.microsoft.com/office/drawing/2014/main" id="{2C7367D4-CA2A-3143-9929-830E89F3FFBD}"/>
              </a:ext>
            </a:extLst>
          </p:cNvPr>
          <p:cNvSpPr txBox="1"/>
          <p:nvPr/>
        </p:nvSpPr>
        <p:spPr>
          <a:xfrm>
            <a:off x="1038297" y="2399491"/>
            <a:ext cx="1684868" cy="400110"/>
          </a:xfrm>
          <a:prstGeom prst="rect">
            <a:avLst/>
          </a:prstGeom>
          <a:noFill/>
        </p:spPr>
        <p:txBody>
          <a:bodyPr wrap="square">
            <a:spAutoFit/>
          </a:bodyPr>
          <a:lstStyle/>
          <a:p>
            <a:r>
              <a:rPr kumimoji="1" lang="en-US" altLang="zh-CN" sz="2000" b="1" dirty="0">
                <a:solidFill>
                  <a:srgbClr val="DF7564"/>
                </a:solidFill>
                <a:latin typeface="Microsoft YaHei" panose="020B0503020204020204" pitchFamily="34" charset="-122"/>
                <a:ea typeface="Microsoft YaHei" panose="020B0503020204020204" pitchFamily="34" charset="-122"/>
              </a:rPr>
              <a:t>Wild audio</a:t>
            </a:r>
            <a:endParaRPr kumimoji="1" lang="zh-CN" altLang="en-US" sz="2000" b="1" dirty="0">
              <a:solidFill>
                <a:srgbClr val="DF7564"/>
              </a:solidFill>
              <a:latin typeface="Microsoft YaHei" panose="020B0503020204020204" pitchFamily="34" charset="-122"/>
              <a:ea typeface="Microsoft YaHei" panose="020B0503020204020204" pitchFamily="34" charset="-122"/>
            </a:endParaRPr>
          </a:p>
        </p:txBody>
      </p:sp>
      <p:pic>
        <p:nvPicPr>
          <p:cNvPr id="69" name="图形 68">
            <a:extLst>
              <a:ext uri="{FF2B5EF4-FFF2-40B4-BE49-F238E27FC236}">
                <a16:creationId xmlns:a16="http://schemas.microsoft.com/office/drawing/2014/main" id="{0A33034C-6A8E-4E42-9E8E-7A55B56122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4373" y="1500541"/>
            <a:ext cx="787547" cy="951351"/>
          </a:xfrm>
          <a:prstGeom prst="rect">
            <a:avLst/>
          </a:prstGeom>
        </p:spPr>
      </p:pic>
      <p:cxnSp>
        <p:nvCxnSpPr>
          <p:cNvPr id="70" name="直线箭头连接符 69">
            <a:extLst>
              <a:ext uri="{FF2B5EF4-FFF2-40B4-BE49-F238E27FC236}">
                <a16:creationId xmlns:a16="http://schemas.microsoft.com/office/drawing/2014/main" id="{06B1DB47-6A74-F348-8DCB-74262C0BEC3C}"/>
              </a:ext>
            </a:extLst>
          </p:cNvPr>
          <p:cNvCxnSpPr/>
          <p:nvPr/>
        </p:nvCxnSpPr>
        <p:spPr>
          <a:xfrm>
            <a:off x="2473397" y="1933333"/>
            <a:ext cx="117348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任意形状 70">
            <a:extLst>
              <a:ext uri="{FF2B5EF4-FFF2-40B4-BE49-F238E27FC236}">
                <a16:creationId xmlns:a16="http://schemas.microsoft.com/office/drawing/2014/main" id="{0391C661-0AD9-D04D-9933-25313E9870B4}"/>
              </a:ext>
            </a:extLst>
          </p:cNvPr>
          <p:cNvSpPr/>
          <p:nvPr/>
        </p:nvSpPr>
        <p:spPr>
          <a:xfrm>
            <a:off x="3934562" y="1688680"/>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a:extLst>
              <a:ext uri="{FF2B5EF4-FFF2-40B4-BE49-F238E27FC236}">
                <a16:creationId xmlns:a16="http://schemas.microsoft.com/office/drawing/2014/main" id="{28384727-9F04-D14A-BAF1-BF558E402267}"/>
              </a:ext>
            </a:extLst>
          </p:cNvPr>
          <p:cNvSpPr txBox="1"/>
          <p:nvPr/>
        </p:nvSpPr>
        <p:spPr>
          <a:xfrm>
            <a:off x="3387513" y="2413279"/>
            <a:ext cx="2708487" cy="400110"/>
          </a:xfrm>
          <a:prstGeom prst="rect">
            <a:avLst/>
          </a:prstGeom>
          <a:noFill/>
        </p:spPr>
        <p:txBody>
          <a:bodyPr wrap="square">
            <a:spAutoFit/>
          </a:bodyPr>
          <a:lstStyle/>
          <a:p>
            <a:r>
              <a:rPr kumimoji="1" lang="en-US" altLang="zh-CN" sz="2000" b="1" dirty="0">
                <a:solidFill>
                  <a:schemeClr val="accent5">
                    <a:lumMod val="40000"/>
                    <a:lumOff val="60000"/>
                  </a:schemeClr>
                </a:solidFill>
                <a:latin typeface="Microsoft YaHei" panose="020B0503020204020204" pitchFamily="34" charset="-122"/>
                <a:ea typeface="Microsoft YaHei" panose="020B0503020204020204" pitchFamily="34" charset="-122"/>
              </a:rPr>
              <a:t>Virtual Gestures</a:t>
            </a:r>
            <a:endParaRPr kumimoji="1" lang="zh-CN" altLang="en-US" sz="2000" b="1" dirty="0">
              <a:solidFill>
                <a:schemeClr val="accent5">
                  <a:lumMod val="40000"/>
                  <a:lumOff val="60000"/>
                </a:schemeClr>
              </a:solidFill>
              <a:latin typeface="Microsoft YaHei" panose="020B0503020204020204" pitchFamily="34" charset="-122"/>
              <a:ea typeface="Microsoft YaHei" panose="020B0503020204020204" pitchFamily="34" charset="-122"/>
            </a:endParaRPr>
          </a:p>
        </p:txBody>
      </p:sp>
      <p:pic>
        <p:nvPicPr>
          <p:cNvPr id="149" name="图片 148" descr="图表, 折线图&#10;&#10;描述已自动生成">
            <a:extLst>
              <a:ext uri="{FF2B5EF4-FFF2-40B4-BE49-F238E27FC236}">
                <a16:creationId xmlns:a16="http://schemas.microsoft.com/office/drawing/2014/main" id="{54D05EEC-3889-3843-A7D3-ABA9F6A1A9C3}"/>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Lst>
          </a:blip>
          <a:stretch>
            <a:fillRect/>
          </a:stretch>
        </p:blipFill>
        <p:spPr>
          <a:xfrm>
            <a:off x="811058" y="3537750"/>
            <a:ext cx="5093979" cy="1450708"/>
          </a:xfrm>
          <a:prstGeom prst="rect">
            <a:avLst/>
          </a:prstGeom>
        </p:spPr>
      </p:pic>
      <p:pic>
        <p:nvPicPr>
          <p:cNvPr id="150" name="图片 149" descr="图表, 直方图&#10;&#10;描述已自动生成">
            <a:extLst>
              <a:ext uri="{FF2B5EF4-FFF2-40B4-BE49-F238E27FC236}">
                <a16:creationId xmlns:a16="http://schemas.microsoft.com/office/drawing/2014/main" id="{E4623A2D-50A4-C346-8CD7-4BE588AB39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25000"/>
                    </a14:imgEffect>
                    <a14:imgEffect>
                      <a14:colorTemperature colorTemp="8800"/>
                    </a14:imgEffect>
                    <a14:imgEffect>
                      <a14:brightnessContrast bright="-40000" contrast="40000"/>
                    </a14:imgEffect>
                  </a14:imgLayer>
                </a14:imgProps>
              </a:ext>
            </a:extLst>
          </a:blip>
          <a:stretch>
            <a:fillRect/>
          </a:stretch>
        </p:blipFill>
        <p:spPr>
          <a:xfrm>
            <a:off x="811059" y="3545258"/>
            <a:ext cx="5093975" cy="1310831"/>
          </a:xfrm>
          <a:prstGeom prst="rect">
            <a:avLst/>
          </a:prstGeom>
        </p:spPr>
      </p:pic>
      <p:grpSp>
        <p:nvGrpSpPr>
          <p:cNvPr id="194" name="组合 193">
            <a:extLst>
              <a:ext uri="{FF2B5EF4-FFF2-40B4-BE49-F238E27FC236}">
                <a16:creationId xmlns:a16="http://schemas.microsoft.com/office/drawing/2014/main" id="{414603E7-8143-F045-A6B4-BD4C3B57673C}"/>
              </a:ext>
            </a:extLst>
          </p:cNvPr>
          <p:cNvGrpSpPr/>
          <p:nvPr/>
        </p:nvGrpSpPr>
        <p:grpSpPr>
          <a:xfrm>
            <a:off x="327437" y="3234188"/>
            <a:ext cx="5677110" cy="2485274"/>
            <a:chOff x="327437" y="3234188"/>
            <a:chExt cx="5677110" cy="2485274"/>
          </a:xfrm>
        </p:grpSpPr>
        <p:grpSp>
          <p:nvGrpSpPr>
            <p:cNvPr id="123" name="组合 122">
              <a:extLst>
                <a:ext uri="{FF2B5EF4-FFF2-40B4-BE49-F238E27FC236}">
                  <a16:creationId xmlns:a16="http://schemas.microsoft.com/office/drawing/2014/main" id="{7B534ABD-661C-CF4F-AA8E-6BC811BD87A9}"/>
                </a:ext>
              </a:extLst>
            </p:cNvPr>
            <p:cNvGrpSpPr/>
            <p:nvPr/>
          </p:nvGrpSpPr>
          <p:grpSpPr>
            <a:xfrm>
              <a:off x="327437" y="3235608"/>
              <a:ext cx="5556193" cy="2483854"/>
              <a:chOff x="498659" y="3922113"/>
              <a:chExt cx="5544118" cy="2483854"/>
            </a:xfrm>
          </p:grpSpPr>
          <p:grpSp>
            <p:nvGrpSpPr>
              <p:cNvPr id="124" name="组合 123">
                <a:extLst>
                  <a:ext uri="{FF2B5EF4-FFF2-40B4-BE49-F238E27FC236}">
                    <a16:creationId xmlns:a16="http://schemas.microsoft.com/office/drawing/2014/main" id="{5EDCC2D1-ECAF-9D4E-8882-D17897968481}"/>
                  </a:ext>
                </a:extLst>
              </p:cNvPr>
              <p:cNvGrpSpPr/>
              <p:nvPr/>
            </p:nvGrpSpPr>
            <p:grpSpPr>
              <a:xfrm>
                <a:off x="498659" y="4165675"/>
                <a:ext cx="5544118" cy="2013967"/>
                <a:chOff x="569045" y="4325287"/>
                <a:chExt cx="5544118" cy="2013967"/>
              </a:xfrm>
            </p:grpSpPr>
            <p:sp>
              <p:nvSpPr>
                <p:cNvPr id="129" name="文本框 128">
                  <a:extLst>
                    <a:ext uri="{FF2B5EF4-FFF2-40B4-BE49-F238E27FC236}">
                      <a16:creationId xmlns:a16="http://schemas.microsoft.com/office/drawing/2014/main" id="{0C2A951F-1DF6-C543-8BC9-131B547D64B9}"/>
                    </a:ext>
                  </a:extLst>
                </p:cNvPr>
                <p:cNvSpPr txBox="1"/>
                <p:nvPr/>
              </p:nvSpPr>
              <p:spPr>
                <a:xfrm>
                  <a:off x="3088518" y="6062255"/>
                  <a:ext cx="1115803"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Time (sec)</a:t>
                  </a:r>
                  <a:endParaRPr lang="zh-CN" altLang="en-US" sz="1200" dirty="0"/>
                </a:p>
              </p:txBody>
            </p:sp>
            <p:sp>
              <p:nvSpPr>
                <p:cNvPr id="130" name="文本框 129">
                  <a:extLst>
                    <a:ext uri="{FF2B5EF4-FFF2-40B4-BE49-F238E27FC236}">
                      <a16:creationId xmlns:a16="http://schemas.microsoft.com/office/drawing/2014/main" id="{28D240F6-5E6B-554B-98E3-8B3677A08CB0}"/>
                    </a:ext>
                  </a:extLst>
                </p:cNvPr>
                <p:cNvSpPr txBox="1"/>
                <p:nvPr/>
              </p:nvSpPr>
              <p:spPr>
                <a:xfrm rot="16200000">
                  <a:off x="-16830" y="4911162"/>
                  <a:ext cx="1479528" cy="307777"/>
                </a:xfrm>
                <a:prstGeom prst="rect">
                  <a:avLst/>
                </a:prstGeom>
                <a:noFill/>
              </p:spPr>
              <p:txBody>
                <a:bodyPr wrap="square">
                  <a:spAutoFit/>
                </a:bodyPr>
                <a:lstStyle/>
                <a:p>
                  <a:pPr algn="ctr"/>
                  <a:r>
                    <a:rPr lang="en-US" altLang="zh-CN" sz="1400" dirty="0">
                      <a:solidFill>
                        <a:srgbClr val="FFFFFF"/>
                      </a:solidFill>
                      <a:latin typeface="微软雅黑" panose="020B0503020204020204" pitchFamily="34" charset="-122"/>
                    </a:rPr>
                    <a:t>Gradients</a:t>
                  </a:r>
                  <a:endParaRPr lang="zh-CN" altLang="en-US" sz="1400" dirty="0"/>
                </a:p>
              </p:txBody>
            </p:sp>
            <p:sp>
              <p:nvSpPr>
                <p:cNvPr id="131" name="矩形 130">
                  <a:extLst>
                    <a:ext uri="{FF2B5EF4-FFF2-40B4-BE49-F238E27FC236}">
                      <a16:creationId xmlns:a16="http://schemas.microsoft.com/office/drawing/2014/main" id="{B329B82A-525A-DF4A-989E-2EA489C33234}"/>
                    </a:ext>
                  </a:extLst>
                </p:cNvPr>
                <p:cNvSpPr/>
                <p:nvPr/>
              </p:nvSpPr>
              <p:spPr>
                <a:xfrm>
                  <a:off x="1186584" y="4402670"/>
                  <a:ext cx="4926579" cy="1450708"/>
                </a:xfrm>
                <a:prstGeom prst="rect">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132" name="直线连接符 131">
                  <a:extLst>
                    <a:ext uri="{FF2B5EF4-FFF2-40B4-BE49-F238E27FC236}">
                      <a16:creationId xmlns:a16="http://schemas.microsoft.com/office/drawing/2014/main" id="{EB711ABA-1B98-D64B-9FB3-23D48DAD3286}"/>
                    </a:ext>
                  </a:extLst>
                </p:cNvPr>
                <p:cNvCxnSpPr>
                  <a:cxnSpLocks/>
                </p:cNvCxnSpPr>
                <p:nvPr/>
              </p:nvCxnSpPr>
              <p:spPr>
                <a:xfrm>
                  <a:off x="1958273"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3" name="直线连接符 132">
                  <a:extLst>
                    <a:ext uri="{FF2B5EF4-FFF2-40B4-BE49-F238E27FC236}">
                      <a16:creationId xmlns:a16="http://schemas.microsoft.com/office/drawing/2014/main" id="{2ECE050F-2F29-3B46-A248-E6F31F44EB12}"/>
                    </a:ext>
                  </a:extLst>
                </p:cNvPr>
                <p:cNvCxnSpPr>
                  <a:cxnSpLocks/>
                </p:cNvCxnSpPr>
                <p:nvPr/>
              </p:nvCxnSpPr>
              <p:spPr>
                <a:xfrm>
                  <a:off x="2711571"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4" name="直线连接符 133">
                  <a:extLst>
                    <a:ext uri="{FF2B5EF4-FFF2-40B4-BE49-F238E27FC236}">
                      <a16:creationId xmlns:a16="http://schemas.microsoft.com/office/drawing/2014/main" id="{4E72074C-15E0-CD43-A229-1917FBE453EB}"/>
                    </a:ext>
                  </a:extLst>
                </p:cNvPr>
                <p:cNvCxnSpPr>
                  <a:cxnSpLocks/>
                </p:cNvCxnSpPr>
                <p:nvPr/>
              </p:nvCxnSpPr>
              <p:spPr>
                <a:xfrm>
                  <a:off x="3564823" y="5789315"/>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5" name="直线连接符 134">
                  <a:extLst>
                    <a:ext uri="{FF2B5EF4-FFF2-40B4-BE49-F238E27FC236}">
                      <a16:creationId xmlns:a16="http://schemas.microsoft.com/office/drawing/2014/main" id="{30C1F73C-2FFD-8C4F-A007-F52BE31A579B}"/>
                    </a:ext>
                  </a:extLst>
                </p:cNvPr>
                <p:cNvCxnSpPr>
                  <a:cxnSpLocks/>
                </p:cNvCxnSpPr>
                <p:nvPr/>
              </p:nvCxnSpPr>
              <p:spPr>
                <a:xfrm>
                  <a:off x="4418898" y="5788268"/>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6" name="直线连接符 135">
                  <a:extLst>
                    <a:ext uri="{FF2B5EF4-FFF2-40B4-BE49-F238E27FC236}">
                      <a16:creationId xmlns:a16="http://schemas.microsoft.com/office/drawing/2014/main" id="{7A5D7281-2202-DD46-A73F-6217EAFBB704}"/>
                    </a:ext>
                  </a:extLst>
                </p:cNvPr>
                <p:cNvCxnSpPr>
                  <a:cxnSpLocks/>
                </p:cNvCxnSpPr>
                <p:nvPr/>
              </p:nvCxnSpPr>
              <p:spPr>
                <a:xfrm>
                  <a:off x="5278236" y="5775856"/>
                  <a:ext cx="0" cy="6510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7" name="直线连接符 136">
                  <a:extLst>
                    <a:ext uri="{FF2B5EF4-FFF2-40B4-BE49-F238E27FC236}">
                      <a16:creationId xmlns:a16="http://schemas.microsoft.com/office/drawing/2014/main" id="{1E5B8745-69FE-C243-A967-49DEA7D4DE93}"/>
                    </a:ext>
                  </a:extLst>
                </p:cNvPr>
                <p:cNvCxnSpPr>
                  <a:cxnSpLocks/>
                </p:cNvCxnSpPr>
                <p:nvPr/>
              </p:nvCxnSpPr>
              <p:spPr>
                <a:xfrm flipH="1">
                  <a:off x="1186584" y="5511277"/>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8" name="直线连接符 137">
                  <a:extLst>
                    <a:ext uri="{FF2B5EF4-FFF2-40B4-BE49-F238E27FC236}">
                      <a16:creationId xmlns:a16="http://schemas.microsoft.com/office/drawing/2014/main" id="{F2921A43-C399-4647-AB05-7999B663043B}"/>
                    </a:ext>
                  </a:extLst>
                </p:cNvPr>
                <p:cNvCxnSpPr>
                  <a:cxnSpLocks/>
                </p:cNvCxnSpPr>
                <p:nvPr/>
              </p:nvCxnSpPr>
              <p:spPr>
                <a:xfrm flipH="1">
                  <a:off x="1186584" y="5142231"/>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9" name="直线连接符 138">
                  <a:extLst>
                    <a:ext uri="{FF2B5EF4-FFF2-40B4-BE49-F238E27FC236}">
                      <a16:creationId xmlns:a16="http://schemas.microsoft.com/office/drawing/2014/main" id="{3D9B6340-BFA6-A842-B1A1-B1E67BFB8967}"/>
                    </a:ext>
                  </a:extLst>
                </p:cNvPr>
                <p:cNvCxnSpPr>
                  <a:cxnSpLocks/>
                </p:cNvCxnSpPr>
                <p:nvPr/>
              </p:nvCxnSpPr>
              <p:spPr>
                <a:xfrm flipH="1">
                  <a:off x="1186584" y="4752452"/>
                  <a:ext cx="52758"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40" name="文本框 139">
                  <a:extLst>
                    <a:ext uri="{FF2B5EF4-FFF2-40B4-BE49-F238E27FC236}">
                      <a16:creationId xmlns:a16="http://schemas.microsoft.com/office/drawing/2014/main" id="{9194346E-2BA5-6649-8923-4D78F8CC8617}"/>
                    </a:ext>
                  </a:extLst>
                </p:cNvPr>
                <p:cNvSpPr txBox="1"/>
                <p:nvPr/>
              </p:nvSpPr>
              <p:spPr>
                <a:xfrm>
                  <a:off x="1819700" y="5858332"/>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1</a:t>
                  </a:r>
                  <a:endParaRPr lang="zh-CN" altLang="en-US" sz="1200" dirty="0"/>
                </a:p>
              </p:txBody>
            </p:sp>
            <p:sp>
              <p:nvSpPr>
                <p:cNvPr id="141" name="文本框 140">
                  <a:extLst>
                    <a:ext uri="{FF2B5EF4-FFF2-40B4-BE49-F238E27FC236}">
                      <a16:creationId xmlns:a16="http://schemas.microsoft.com/office/drawing/2014/main" id="{53B189D9-C075-A341-B306-CD3D5F7E514E}"/>
                    </a:ext>
                  </a:extLst>
                </p:cNvPr>
                <p:cNvSpPr txBox="1"/>
                <p:nvPr/>
              </p:nvSpPr>
              <p:spPr>
                <a:xfrm>
                  <a:off x="2582175" y="5858331"/>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2</a:t>
                  </a:r>
                  <a:endParaRPr lang="zh-CN" altLang="en-US" sz="1200" dirty="0"/>
                </a:p>
              </p:txBody>
            </p:sp>
            <p:sp>
              <p:nvSpPr>
                <p:cNvPr id="142" name="文本框 141">
                  <a:extLst>
                    <a:ext uri="{FF2B5EF4-FFF2-40B4-BE49-F238E27FC236}">
                      <a16:creationId xmlns:a16="http://schemas.microsoft.com/office/drawing/2014/main" id="{CCA1E45E-0F63-014A-A828-54ADED999DC6}"/>
                    </a:ext>
                  </a:extLst>
                </p:cNvPr>
                <p:cNvSpPr txBox="1"/>
                <p:nvPr/>
              </p:nvSpPr>
              <p:spPr>
                <a:xfrm>
                  <a:off x="3435838" y="5857394"/>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3</a:t>
                  </a:r>
                  <a:endParaRPr lang="zh-CN" altLang="en-US" sz="1200" dirty="0"/>
                </a:p>
              </p:txBody>
            </p:sp>
            <p:sp>
              <p:nvSpPr>
                <p:cNvPr id="143" name="文本框 142">
                  <a:extLst>
                    <a:ext uri="{FF2B5EF4-FFF2-40B4-BE49-F238E27FC236}">
                      <a16:creationId xmlns:a16="http://schemas.microsoft.com/office/drawing/2014/main" id="{747F76B2-05C4-3242-A356-8662D0A17AEC}"/>
                    </a:ext>
                  </a:extLst>
                </p:cNvPr>
                <p:cNvSpPr txBox="1"/>
                <p:nvPr/>
              </p:nvSpPr>
              <p:spPr>
                <a:xfrm>
                  <a:off x="4274877" y="585422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4</a:t>
                  </a:r>
                  <a:endParaRPr lang="zh-CN" altLang="en-US" sz="1200" dirty="0"/>
                </a:p>
              </p:txBody>
            </p:sp>
            <p:sp>
              <p:nvSpPr>
                <p:cNvPr id="144" name="文本框 143">
                  <a:extLst>
                    <a:ext uri="{FF2B5EF4-FFF2-40B4-BE49-F238E27FC236}">
                      <a16:creationId xmlns:a16="http://schemas.microsoft.com/office/drawing/2014/main" id="{121C518B-2C1F-B14E-9442-1395CAC51CCB}"/>
                    </a:ext>
                  </a:extLst>
                </p:cNvPr>
                <p:cNvSpPr txBox="1"/>
                <p:nvPr/>
              </p:nvSpPr>
              <p:spPr>
                <a:xfrm>
                  <a:off x="5136800" y="585422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5</a:t>
                  </a:r>
                  <a:endParaRPr lang="zh-CN" altLang="en-US" sz="1200" dirty="0"/>
                </a:p>
              </p:txBody>
            </p:sp>
            <p:sp>
              <p:nvSpPr>
                <p:cNvPr id="145" name="文本框 144">
                  <a:extLst>
                    <a:ext uri="{FF2B5EF4-FFF2-40B4-BE49-F238E27FC236}">
                      <a16:creationId xmlns:a16="http://schemas.microsoft.com/office/drawing/2014/main" id="{4C138292-E88E-A244-BB7D-BE2C0CE4BF39}"/>
                    </a:ext>
                  </a:extLst>
                </p:cNvPr>
                <p:cNvSpPr txBox="1"/>
                <p:nvPr/>
              </p:nvSpPr>
              <p:spPr>
                <a:xfrm rot="16200000">
                  <a:off x="840507" y="4641419"/>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0.5</a:t>
                  </a:r>
                  <a:endParaRPr lang="zh-CN" altLang="en-US" sz="1200" dirty="0"/>
                </a:p>
              </p:txBody>
            </p:sp>
            <p:sp>
              <p:nvSpPr>
                <p:cNvPr id="146" name="文本框 145">
                  <a:extLst>
                    <a:ext uri="{FF2B5EF4-FFF2-40B4-BE49-F238E27FC236}">
                      <a16:creationId xmlns:a16="http://schemas.microsoft.com/office/drawing/2014/main" id="{B95EED6A-1952-CF40-9AD7-D6BE2FF6A185}"/>
                    </a:ext>
                  </a:extLst>
                </p:cNvPr>
                <p:cNvSpPr txBox="1"/>
                <p:nvPr/>
              </p:nvSpPr>
              <p:spPr>
                <a:xfrm rot="16200000">
                  <a:off x="768664" y="5390163"/>
                  <a:ext cx="523167"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-0.5</a:t>
                  </a:r>
                  <a:endParaRPr lang="zh-CN" altLang="en-US" sz="1200" dirty="0"/>
                </a:p>
              </p:txBody>
            </p:sp>
            <p:sp>
              <p:nvSpPr>
                <p:cNvPr id="147" name="文本框 146">
                  <a:extLst>
                    <a:ext uri="{FF2B5EF4-FFF2-40B4-BE49-F238E27FC236}">
                      <a16:creationId xmlns:a16="http://schemas.microsoft.com/office/drawing/2014/main" id="{448F7639-8E0F-9F41-A81E-1A51F2DC2E13}"/>
                    </a:ext>
                  </a:extLst>
                </p:cNvPr>
                <p:cNvSpPr txBox="1"/>
                <p:nvPr/>
              </p:nvSpPr>
              <p:spPr>
                <a:xfrm rot="16200000">
                  <a:off x="822670" y="4935037"/>
                  <a:ext cx="415155" cy="276999"/>
                </a:xfrm>
                <a:prstGeom prst="rect">
                  <a:avLst/>
                </a:prstGeom>
                <a:noFill/>
              </p:spPr>
              <p:txBody>
                <a:bodyPr wrap="square">
                  <a:spAutoFit/>
                </a:bodyPr>
                <a:lstStyle/>
                <a:p>
                  <a:r>
                    <a:rPr lang="en-US" altLang="zh-CN" sz="1200" dirty="0">
                      <a:solidFill>
                        <a:srgbClr val="FFFFFF"/>
                      </a:solidFill>
                      <a:latin typeface="微软雅黑" panose="020B0503020204020204" pitchFamily="34" charset="-122"/>
                    </a:rPr>
                    <a:t>0</a:t>
                  </a:r>
                  <a:endParaRPr lang="zh-CN" altLang="en-US" sz="1200" dirty="0"/>
                </a:p>
              </p:txBody>
            </p:sp>
          </p:grpSp>
          <p:cxnSp>
            <p:nvCxnSpPr>
              <p:cNvPr id="125" name="直线连接符 124">
                <a:extLst>
                  <a:ext uri="{FF2B5EF4-FFF2-40B4-BE49-F238E27FC236}">
                    <a16:creationId xmlns:a16="http://schemas.microsoft.com/office/drawing/2014/main" id="{6DE3B231-E811-2E42-ADA6-C0AFDF5A134E}"/>
                  </a:ext>
                </a:extLst>
              </p:cNvPr>
              <p:cNvCxnSpPr>
                <a:cxnSpLocks/>
              </p:cNvCxnSpPr>
              <p:nvPr/>
            </p:nvCxnSpPr>
            <p:spPr>
              <a:xfrm>
                <a:off x="1351850" y="4061874"/>
                <a:ext cx="267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A4263549-E684-F248-AA74-7E50578C7A3B}"/>
                  </a:ext>
                </a:extLst>
              </p:cNvPr>
              <p:cNvSpPr txBox="1"/>
              <p:nvPr/>
            </p:nvSpPr>
            <p:spPr>
              <a:xfrm>
                <a:off x="1605128" y="3927067"/>
                <a:ext cx="1478628" cy="276999"/>
              </a:xfrm>
              <a:prstGeom prst="rect">
                <a:avLst/>
              </a:prstGeom>
              <a:noFill/>
            </p:spPr>
            <p:txBody>
              <a:bodyPr wrap="square">
                <a:spAutoFit/>
              </a:bodyPr>
              <a:lstStyle/>
              <a:p>
                <a:r>
                  <a:rPr lang="en-US" altLang="zh-CN" sz="1200" b="1" dirty="0">
                    <a:solidFill>
                      <a:srgbClr val="FFFFFF"/>
                    </a:solidFill>
                    <a:latin typeface="微软雅黑" panose="020B0503020204020204" pitchFamily="34" charset="-122"/>
                  </a:rPr>
                  <a:t>Ground truth</a:t>
                </a:r>
                <a:endParaRPr lang="zh-CN" altLang="en-US" sz="1200" b="1" dirty="0"/>
              </a:p>
            </p:txBody>
          </p:sp>
          <p:sp>
            <p:nvSpPr>
              <p:cNvPr id="127" name="文本框 126">
                <a:extLst>
                  <a:ext uri="{FF2B5EF4-FFF2-40B4-BE49-F238E27FC236}">
                    <a16:creationId xmlns:a16="http://schemas.microsoft.com/office/drawing/2014/main" id="{A8A111BD-E714-A648-9007-4EDA81550358}"/>
                  </a:ext>
                </a:extLst>
              </p:cNvPr>
              <p:cNvSpPr txBox="1"/>
              <p:nvPr/>
            </p:nvSpPr>
            <p:spPr>
              <a:xfrm>
                <a:off x="3082768" y="3922113"/>
                <a:ext cx="1713413" cy="276999"/>
              </a:xfrm>
              <a:prstGeom prst="rect">
                <a:avLst/>
              </a:prstGeom>
              <a:noFill/>
            </p:spPr>
            <p:txBody>
              <a:bodyPr wrap="square">
                <a:spAutoFit/>
              </a:bodyPr>
              <a:lstStyle/>
              <a:p>
                <a:r>
                  <a:rPr lang="en-US" altLang="zh-CN" sz="1200" b="1" dirty="0">
                    <a:solidFill>
                      <a:srgbClr val="D38E46"/>
                    </a:solidFill>
                    <a:latin typeface="微软雅黑" panose="020B0503020204020204" pitchFamily="34" charset="-122"/>
                  </a:rPr>
                  <a:t>Back translation</a:t>
                </a:r>
                <a:endParaRPr lang="zh-CN" altLang="en-US" sz="1200" b="1" dirty="0">
                  <a:solidFill>
                    <a:srgbClr val="D38E46"/>
                  </a:solidFill>
                </a:endParaRPr>
              </a:p>
            </p:txBody>
          </p:sp>
          <p:sp>
            <p:nvSpPr>
              <p:cNvPr id="128" name="文本框 127">
                <a:extLst>
                  <a:ext uri="{FF2B5EF4-FFF2-40B4-BE49-F238E27FC236}">
                    <a16:creationId xmlns:a16="http://schemas.microsoft.com/office/drawing/2014/main" id="{B7782F2A-A31F-EA40-8F2C-3A1A45C7CA8E}"/>
                  </a:ext>
                </a:extLst>
              </p:cNvPr>
              <p:cNvSpPr txBox="1"/>
              <p:nvPr/>
            </p:nvSpPr>
            <p:spPr>
              <a:xfrm>
                <a:off x="986527" y="6144357"/>
                <a:ext cx="4962560" cy="261610"/>
              </a:xfrm>
              <a:prstGeom prst="rect">
                <a:avLst/>
              </a:prstGeom>
              <a:noFill/>
            </p:spPr>
            <p:txBody>
              <a:bodyPr wrap="square">
                <a:spAutoFit/>
              </a:bodyPr>
              <a:lstStyle/>
              <a:p>
                <a:r>
                  <a:rPr lang="en-US" altLang="zh-CN" sz="1100" b="1" dirty="0">
                    <a:solidFill>
                      <a:srgbClr val="FFFFFF"/>
                    </a:solidFill>
                    <a:latin typeface="微软雅黑" panose="020B0503020204020204" pitchFamily="34" charset="-122"/>
                  </a:rPr>
                  <a:t>The generated virtual gesture signal corresponding to a wild audio</a:t>
                </a:r>
                <a:endParaRPr lang="zh-CN" altLang="en-US" sz="1100" b="1" dirty="0"/>
              </a:p>
            </p:txBody>
          </p:sp>
        </p:grpSp>
        <p:pic>
          <p:nvPicPr>
            <p:cNvPr id="148" name="图片 147" descr="图表, 直方图&#10;&#10;描述已自动生成">
              <a:extLst>
                <a:ext uri="{FF2B5EF4-FFF2-40B4-BE49-F238E27FC236}">
                  <a16:creationId xmlns:a16="http://schemas.microsoft.com/office/drawing/2014/main" id="{67BD02BF-72B8-BF4E-BC6F-0DB45BF577AF}"/>
                </a:ext>
              </a:extLst>
            </p:cNvPr>
            <p:cNvPicPr>
              <a:picLocks noChangeAspect="1"/>
            </p:cNvPicPr>
            <p:nvPr/>
          </p:nvPicPr>
          <p:blipFill>
            <a:blip r:embed="rId9">
              <a:biLevel thresh="25000"/>
            </a:blip>
            <a:stretch>
              <a:fillRect/>
            </a:stretch>
          </p:blipFill>
          <p:spPr>
            <a:xfrm>
              <a:off x="811053" y="3698551"/>
              <a:ext cx="5093981" cy="1310830"/>
            </a:xfrm>
            <a:prstGeom prst="rect">
              <a:avLst/>
            </a:prstGeom>
          </p:spPr>
        </p:pic>
        <p:sp>
          <p:nvSpPr>
            <p:cNvPr id="151" name="文本框 150">
              <a:extLst>
                <a:ext uri="{FF2B5EF4-FFF2-40B4-BE49-F238E27FC236}">
                  <a16:creationId xmlns:a16="http://schemas.microsoft.com/office/drawing/2014/main" id="{A488F4A3-C072-394D-80D8-81B760EB03BE}"/>
                </a:ext>
              </a:extLst>
            </p:cNvPr>
            <p:cNvSpPr txBox="1"/>
            <p:nvPr/>
          </p:nvSpPr>
          <p:spPr>
            <a:xfrm>
              <a:off x="4618856" y="3234188"/>
              <a:ext cx="1385691" cy="276999"/>
            </a:xfrm>
            <a:prstGeom prst="rect">
              <a:avLst/>
            </a:prstGeom>
            <a:noFill/>
          </p:spPr>
          <p:txBody>
            <a:bodyPr wrap="square">
              <a:spAutoFit/>
            </a:bodyPr>
            <a:lstStyle/>
            <a:p>
              <a:r>
                <a:rPr lang="en-US" altLang="zh-CN" sz="1200" b="1" dirty="0">
                  <a:solidFill>
                    <a:schemeClr val="accent6">
                      <a:lumMod val="40000"/>
                      <a:lumOff val="60000"/>
                    </a:schemeClr>
                  </a:solidFill>
                  <a:latin typeface="微软雅黑" panose="020B0503020204020204" pitchFamily="34" charset="-122"/>
                </a:rPr>
                <a:t>Our approach</a:t>
              </a:r>
              <a:endParaRPr lang="zh-CN" altLang="en-US" sz="1200" b="1" dirty="0">
                <a:solidFill>
                  <a:schemeClr val="accent6">
                    <a:lumMod val="40000"/>
                    <a:lumOff val="60000"/>
                  </a:schemeClr>
                </a:solidFill>
              </a:endParaRPr>
            </a:p>
          </p:txBody>
        </p:sp>
        <p:cxnSp>
          <p:nvCxnSpPr>
            <p:cNvPr id="152" name="直线连接符 151">
              <a:extLst>
                <a:ext uri="{FF2B5EF4-FFF2-40B4-BE49-F238E27FC236}">
                  <a16:creationId xmlns:a16="http://schemas.microsoft.com/office/drawing/2014/main" id="{6B75258E-29CE-F54F-AC4C-09C535FFC1FD}"/>
                </a:ext>
              </a:extLst>
            </p:cNvPr>
            <p:cNvCxnSpPr>
              <a:cxnSpLocks/>
            </p:cNvCxnSpPr>
            <p:nvPr/>
          </p:nvCxnSpPr>
          <p:spPr>
            <a:xfrm>
              <a:off x="2650851" y="3375369"/>
              <a:ext cx="268303" cy="0"/>
            </a:xfrm>
            <a:prstGeom prst="line">
              <a:avLst/>
            </a:prstGeom>
            <a:ln w="28575">
              <a:solidFill>
                <a:srgbClr val="D38E46"/>
              </a:solidFill>
            </a:ln>
          </p:spPr>
          <p:style>
            <a:lnRef idx="1">
              <a:schemeClr val="accent1"/>
            </a:lnRef>
            <a:fillRef idx="0">
              <a:schemeClr val="accent1"/>
            </a:fillRef>
            <a:effectRef idx="0">
              <a:schemeClr val="accent1"/>
            </a:effectRef>
            <a:fontRef idx="minor">
              <a:schemeClr val="tx1"/>
            </a:fontRef>
          </p:style>
        </p:cxnSp>
        <p:cxnSp>
          <p:nvCxnSpPr>
            <p:cNvPr id="153" name="直线连接符 152">
              <a:extLst>
                <a:ext uri="{FF2B5EF4-FFF2-40B4-BE49-F238E27FC236}">
                  <a16:creationId xmlns:a16="http://schemas.microsoft.com/office/drawing/2014/main" id="{05055D26-EA4C-B340-ABEB-A5D0314EBF51}"/>
                </a:ext>
              </a:extLst>
            </p:cNvPr>
            <p:cNvCxnSpPr>
              <a:cxnSpLocks/>
            </p:cNvCxnSpPr>
            <p:nvPr/>
          </p:nvCxnSpPr>
          <p:spPr>
            <a:xfrm>
              <a:off x="4366016" y="3377411"/>
              <a:ext cx="268303"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61" name="组合 160">
            <a:extLst>
              <a:ext uri="{FF2B5EF4-FFF2-40B4-BE49-F238E27FC236}">
                <a16:creationId xmlns:a16="http://schemas.microsoft.com/office/drawing/2014/main" id="{11D91F3D-D198-A74E-80CC-65C7B8E712F4}"/>
              </a:ext>
            </a:extLst>
          </p:cNvPr>
          <p:cNvGrpSpPr/>
          <p:nvPr/>
        </p:nvGrpSpPr>
        <p:grpSpPr>
          <a:xfrm>
            <a:off x="7588474" y="4895305"/>
            <a:ext cx="3095862" cy="886242"/>
            <a:chOff x="7907180" y="2156474"/>
            <a:chExt cx="1581845" cy="590838"/>
          </a:xfrm>
        </p:grpSpPr>
        <p:sp>
          <p:nvSpPr>
            <p:cNvPr id="155" name="圆角矩形 154">
              <a:extLst>
                <a:ext uri="{FF2B5EF4-FFF2-40B4-BE49-F238E27FC236}">
                  <a16:creationId xmlns:a16="http://schemas.microsoft.com/office/drawing/2014/main" id="{3CBE7F73-D4F4-F44E-9C7E-E51840F56294}"/>
                </a:ext>
              </a:extLst>
            </p:cNvPr>
            <p:cNvSpPr/>
            <p:nvPr/>
          </p:nvSpPr>
          <p:spPr>
            <a:xfrm>
              <a:off x="7907180" y="2156474"/>
              <a:ext cx="1581845" cy="59083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7" name="文本框 156">
              <a:extLst>
                <a:ext uri="{FF2B5EF4-FFF2-40B4-BE49-F238E27FC236}">
                  <a16:creationId xmlns:a16="http://schemas.microsoft.com/office/drawing/2014/main" id="{04E15189-54EA-9C41-AD1B-9A848A400DC3}"/>
                </a:ext>
              </a:extLst>
            </p:cNvPr>
            <p:cNvSpPr txBox="1"/>
            <p:nvPr/>
          </p:nvSpPr>
          <p:spPr>
            <a:xfrm>
              <a:off x="7960333" y="2359530"/>
              <a:ext cx="1481848" cy="369332"/>
            </a:xfrm>
            <a:prstGeom prst="rect">
              <a:avLst/>
            </a:prstGeom>
            <a:noFill/>
          </p:spPr>
          <p:txBody>
            <a:bodyPr wrap="square">
              <a:spAutoFit/>
            </a:bodyPr>
            <a:lstStyle/>
            <a:p>
              <a:pPr algn="ctr"/>
              <a:r>
                <a:rPr kumimoji="1" lang="en" altLang="zh-CN" b="1" dirty="0">
                  <a:solidFill>
                    <a:schemeClr val="bg1"/>
                  </a:solidFill>
                  <a:latin typeface="Microsoft YaHei" panose="020B0503020204020204" pitchFamily="34" charset="-122"/>
                  <a:ea typeface="Microsoft YaHei" panose="020B0503020204020204" pitchFamily="34" charset="-122"/>
                </a:rPr>
                <a:t>Discriminator</a:t>
              </a:r>
              <a:endParaRPr kumimoji="1" lang="zh-CN" altLang="en-US" b="1" dirty="0">
                <a:solidFill>
                  <a:schemeClr val="bg1"/>
                </a:solidFill>
                <a:latin typeface="Microsoft YaHei" panose="020B0503020204020204" pitchFamily="34" charset="-122"/>
                <a:ea typeface="Microsoft YaHei" panose="020B0503020204020204" pitchFamily="34" charset="-122"/>
              </a:endParaRPr>
            </a:p>
          </p:txBody>
        </p:sp>
      </p:grpSp>
      <p:pic>
        <p:nvPicPr>
          <p:cNvPr id="158" name="图形 157">
            <a:extLst>
              <a:ext uri="{FF2B5EF4-FFF2-40B4-BE49-F238E27FC236}">
                <a16:creationId xmlns:a16="http://schemas.microsoft.com/office/drawing/2014/main" id="{78948B6B-63F1-E245-9DE2-4C719EAB01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6619" y="1013836"/>
            <a:ext cx="888047" cy="951351"/>
          </a:xfrm>
          <a:prstGeom prst="rect">
            <a:avLst/>
          </a:prstGeom>
        </p:spPr>
      </p:pic>
      <p:sp>
        <p:nvSpPr>
          <p:cNvPr id="160" name="文本框 159">
            <a:extLst>
              <a:ext uri="{FF2B5EF4-FFF2-40B4-BE49-F238E27FC236}">
                <a16:creationId xmlns:a16="http://schemas.microsoft.com/office/drawing/2014/main" id="{A4F1E414-4321-2041-84E1-365F31FCADBA}"/>
              </a:ext>
            </a:extLst>
          </p:cNvPr>
          <p:cNvSpPr txBox="1"/>
          <p:nvPr/>
        </p:nvSpPr>
        <p:spPr>
          <a:xfrm>
            <a:off x="7843128" y="1771288"/>
            <a:ext cx="981472" cy="369332"/>
          </a:xfrm>
          <a:prstGeom prst="rect">
            <a:avLst/>
          </a:prstGeom>
          <a:noFill/>
        </p:spPr>
        <p:txBody>
          <a:bodyPr wrap="square">
            <a:spAutoFit/>
          </a:bodyPr>
          <a:lstStyle/>
          <a:p>
            <a:r>
              <a:rPr kumimoji="1" lang="en-US" altLang="zh-CN" sz="1800" b="1" dirty="0">
                <a:solidFill>
                  <a:srgbClr val="DF7564"/>
                </a:solidFill>
                <a:latin typeface="Microsoft YaHei" panose="020B0503020204020204" pitchFamily="34" charset="-122"/>
                <a:ea typeface="Microsoft YaHei" panose="020B0503020204020204" pitchFamily="34" charset="-122"/>
              </a:rPr>
              <a:t>audio</a:t>
            </a:r>
            <a:endParaRPr lang="zh-CN" altLang="en-US" dirty="0"/>
          </a:p>
        </p:txBody>
      </p:sp>
      <p:sp>
        <p:nvSpPr>
          <p:cNvPr id="162" name="任意形状 161">
            <a:extLst>
              <a:ext uri="{FF2B5EF4-FFF2-40B4-BE49-F238E27FC236}">
                <a16:creationId xmlns:a16="http://schemas.microsoft.com/office/drawing/2014/main" id="{61CCB65A-DFC5-F343-8357-AAA482B2C2C6}"/>
              </a:ext>
            </a:extLst>
          </p:cNvPr>
          <p:cNvSpPr/>
          <p:nvPr/>
        </p:nvSpPr>
        <p:spPr>
          <a:xfrm>
            <a:off x="8522378" y="3614515"/>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4" name="文本框 163">
            <a:extLst>
              <a:ext uri="{FF2B5EF4-FFF2-40B4-BE49-F238E27FC236}">
                <a16:creationId xmlns:a16="http://schemas.microsoft.com/office/drawing/2014/main" id="{72A5C219-9C4C-C045-A250-61AB1C44BD4C}"/>
              </a:ext>
            </a:extLst>
          </p:cNvPr>
          <p:cNvSpPr txBox="1"/>
          <p:nvPr/>
        </p:nvSpPr>
        <p:spPr>
          <a:xfrm>
            <a:off x="9013114" y="1748667"/>
            <a:ext cx="905912" cy="369332"/>
          </a:xfrm>
          <a:prstGeom prst="rect">
            <a:avLst/>
          </a:prstGeom>
          <a:noFill/>
        </p:spPr>
        <p:txBody>
          <a:bodyPr wrap="square">
            <a:spAutoFit/>
          </a:bodyPr>
          <a:lstStyle/>
          <a:p>
            <a:r>
              <a:rPr kumimoji="1" lang="en-US" altLang="zh-CN" sz="1800" b="1" dirty="0">
                <a:solidFill>
                  <a:schemeClr val="bg1"/>
                </a:solidFill>
                <a:latin typeface="Microsoft YaHei" panose="020B0503020204020204" pitchFamily="34" charset="-122"/>
                <a:ea typeface="Microsoft YaHei" panose="020B0503020204020204" pitchFamily="34" charset="-122"/>
              </a:rPr>
              <a:t>noise</a:t>
            </a:r>
            <a:endParaRPr lang="zh-CN" altLang="en-US" dirty="0">
              <a:solidFill>
                <a:schemeClr val="bg1"/>
              </a:solidFill>
            </a:endParaRPr>
          </a:p>
        </p:txBody>
      </p:sp>
      <p:sp>
        <p:nvSpPr>
          <p:cNvPr id="165" name="任意形状 164">
            <a:extLst>
              <a:ext uri="{FF2B5EF4-FFF2-40B4-BE49-F238E27FC236}">
                <a16:creationId xmlns:a16="http://schemas.microsoft.com/office/drawing/2014/main" id="{3BCB604B-4B3F-484C-8DAC-A625CC05C724}"/>
              </a:ext>
            </a:extLst>
          </p:cNvPr>
          <p:cNvSpPr/>
          <p:nvPr/>
        </p:nvSpPr>
        <p:spPr>
          <a:xfrm>
            <a:off x="9802356" y="3614513"/>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6" name="图形 165">
            <a:extLst>
              <a:ext uri="{FF2B5EF4-FFF2-40B4-BE49-F238E27FC236}">
                <a16:creationId xmlns:a16="http://schemas.microsoft.com/office/drawing/2014/main" id="{A1639AC3-43F2-3C42-9F13-0FE4260FD1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9465" y="3398880"/>
            <a:ext cx="888047" cy="951351"/>
          </a:xfrm>
          <a:prstGeom prst="rect">
            <a:avLst/>
          </a:prstGeom>
        </p:spPr>
      </p:pic>
      <p:grpSp>
        <p:nvGrpSpPr>
          <p:cNvPr id="167" name="组合 166">
            <a:extLst>
              <a:ext uri="{FF2B5EF4-FFF2-40B4-BE49-F238E27FC236}">
                <a16:creationId xmlns:a16="http://schemas.microsoft.com/office/drawing/2014/main" id="{E76ECB99-2149-3949-B7B9-810C4634B1D1}"/>
              </a:ext>
            </a:extLst>
          </p:cNvPr>
          <p:cNvGrpSpPr/>
          <p:nvPr/>
        </p:nvGrpSpPr>
        <p:grpSpPr>
          <a:xfrm>
            <a:off x="7756619" y="2514598"/>
            <a:ext cx="2390361" cy="590838"/>
            <a:chOff x="7907179" y="2156473"/>
            <a:chExt cx="1581845" cy="590838"/>
          </a:xfrm>
        </p:grpSpPr>
        <p:sp>
          <p:nvSpPr>
            <p:cNvPr id="168" name="圆角矩形 167">
              <a:extLst>
                <a:ext uri="{FF2B5EF4-FFF2-40B4-BE49-F238E27FC236}">
                  <a16:creationId xmlns:a16="http://schemas.microsoft.com/office/drawing/2014/main" id="{A987F5CA-8E45-DE46-B6ED-2D7E94B2DB0A}"/>
                </a:ext>
              </a:extLst>
            </p:cNvPr>
            <p:cNvSpPr/>
            <p:nvPr/>
          </p:nvSpPr>
          <p:spPr>
            <a:xfrm>
              <a:off x="7907179" y="2156473"/>
              <a:ext cx="1581845" cy="59083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9" name="文本框 168">
              <a:extLst>
                <a:ext uri="{FF2B5EF4-FFF2-40B4-BE49-F238E27FC236}">
                  <a16:creationId xmlns:a16="http://schemas.microsoft.com/office/drawing/2014/main" id="{889CB9B3-6BE9-7D46-9A68-CD563B94C0DF}"/>
                </a:ext>
              </a:extLst>
            </p:cNvPr>
            <p:cNvSpPr txBox="1"/>
            <p:nvPr/>
          </p:nvSpPr>
          <p:spPr>
            <a:xfrm>
              <a:off x="7957177" y="2267226"/>
              <a:ext cx="1481848" cy="369332"/>
            </a:xfrm>
            <a:prstGeom prst="rect">
              <a:avLst/>
            </a:prstGeom>
            <a:noFill/>
          </p:spPr>
          <p:txBody>
            <a:bodyPr wrap="square">
              <a:spAutoFit/>
            </a:bodyPr>
            <a:lstStyle/>
            <a:p>
              <a:pPr algn="ctr"/>
              <a:r>
                <a:rPr kumimoji="1" lang="en-US" altLang="zh-CN" sz="1800" b="1" dirty="0">
                  <a:solidFill>
                    <a:schemeClr val="bg1"/>
                  </a:solidFill>
                  <a:latin typeface="Microsoft YaHei" panose="020B0503020204020204" pitchFamily="34" charset="-122"/>
                  <a:ea typeface="Microsoft YaHei" panose="020B0503020204020204" pitchFamily="34" charset="-122"/>
                </a:rPr>
                <a:t>Generator</a:t>
              </a:r>
              <a:endParaRPr lang="zh-CN" altLang="en-US" dirty="0">
                <a:solidFill>
                  <a:schemeClr val="bg1"/>
                </a:solidFill>
              </a:endParaRPr>
            </a:p>
          </p:txBody>
        </p:sp>
      </p:grpSp>
      <p:cxnSp>
        <p:nvCxnSpPr>
          <p:cNvPr id="170" name="直线箭头连接符 169">
            <a:extLst>
              <a:ext uri="{FF2B5EF4-FFF2-40B4-BE49-F238E27FC236}">
                <a16:creationId xmlns:a16="http://schemas.microsoft.com/office/drawing/2014/main" id="{132E0EEA-7426-324D-A242-F26F77791708}"/>
              </a:ext>
            </a:extLst>
          </p:cNvPr>
          <p:cNvCxnSpPr>
            <a:cxnSpLocks/>
          </p:cNvCxnSpPr>
          <p:nvPr/>
        </p:nvCxnSpPr>
        <p:spPr>
          <a:xfrm>
            <a:off x="8325390" y="2094463"/>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直线箭头连接符 172">
            <a:extLst>
              <a:ext uri="{FF2B5EF4-FFF2-40B4-BE49-F238E27FC236}">
                <a16:creationId xmlns:a16="http://schemas.microsoft.com/office/drawing/2014/main" id="{FE52E427-2CFA-3B49-B440-AE76586861B7}"/>
              </a:ext>
            </a:extLst>
          </p:cNvPr>
          <p:cNvCxnSpPr>
            <a:cxnSpLocks/>
          </p:cNvCxnSpPr>
          <p:nvPr/>
        </p:nvCxnSpPr>
        <p:spPr>
          <a:xfrm>
            <a:off x="9466070" y="2117999"/>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直线箭头连接符 173">
            <a:extLst>
              <a:ext uri="{FF2B5EF4-FFF2-40B4-BE49-F238E27FC236}">
                <a16:creationId xmlns:a16="http://schemas.microsoft.com/office/drawing/2014/main" id="{9F160D80-157A-E64D-9E88-2B4CA92E97C8}"/>
              </a:ext>
            </a:extLst>
          </p:cNvPr>
          <p:cNvCxnSpPr>
            <a:cxnSpLocks/>
          </p:cNvCxnSpPr>
          <p:nvPr/>
        </p:nvCxnSpPr>
        <p:spPr>
          <a:xfrm>
            <a:off x="9005234" y="3105436"/>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6" name="文本框 175">
            <a:extLst>
              <a:ext uri="{FF2B5EF4-FFF2-40B4-BE49-F238E27FC236}">
                <a16:creationId xmlns:a16="http://schemas.microsoft.com/office/drawing/2014/main" id="{B9968FF5-8188-C34E-9CCF-A8EF27688F1B}"/>
              </a:ext>
            </a:extLst>
          </p:cNvPr>
          <p:cNvSpPr txBox="1"/>
          <p:nvPr/>
        </p:nvSpPr>
        <p:spPr>
          <a:xfrm>
            <a:off x="8522378" y="4154303"/>
            <a:ext cx="1371820" cy="369332"/>
          </a:xfrm>
          <a:prstGeom prst="rect">
            <a:avLst/>
          </a:prstGeom>
          <a:noFill/>
        </p:spPr>
        <p:txBody>
          <a:bodyPr wrap="square">
            <a:spAutoFit/>
          </a:bodyPr>
          <a:lstStyle/>
          <a:p>
            <a:r>
              <a:rPr kumimoji="1" lang="en-US" altLang="zh-CN" b="1" dirty="0">
                <a:solidFill>
                  <a:schemeClr val="accent5">
                    <a:lumMod val="40000"/>
                    <a:lumOff val="60000"/>
                  </a:schemeClr>
                </a:solidFill>
                <a:latin typeface="Microsoft YaHei" panose="020B0503020204020204" pitchFamily="34" charset="-122"/>
                <a:ea typeface="Microsoft YaHei" panose="020B0503020204020204" pitchFamily="34" charset="-122"/>
              </a:rPr>
              <a:t>Negative</a:t>
            </a:r>
            <a:endParaRPr lang="zh-CN" altLang="en-US" dirty="0">
              <a:solidFill>
                <a:schemeClr val="accent5">
                  <a:lumMod val="40000"/>
                  <a:lumOff val="60000"/>
                </a:schemeClr>
              </a:solidFill>
            </a:endParaRPr>
          </a:p>
        </p:txBody>
      </p:sp>
      <p:sp>
        <p:nvSpPr>
          <p:cNvPr id="177" name="文本框 176">
            <a:extLst>
              <a:ext uri="{FF2B5EF4-FFF2-40B4-BE49-F238E27FC236}">
                <a16:creationId xmlns:a16="http://schemas.microsoft.com/office/drawing/2014/main" id="{B9484DD2-089B-DF49-AB1F-7AF165C0AD75}"/>
              </a:ext>
            </a:extLst>
          </p:cNvPr>
          <p:cNvSpPr txBox="1"/>
          <p:nvPr/>
        </p:nvSpPr>
        <p:spPr>
          <a:xfrm>
            <a:off x="9802355" y="4141804"/>
            <a:ext cx="2183213" cy="369332"/>
          </a:xfrm>
          <a:prstGeom prst="rect">
            <a:avLst/>
          </a:prstGeom>
          <a:noFill/>
        </p:spPr>
        <p:txBody>
          <a:bodyPr wrap="square">
            <a:spAutoFit/>
          </a:bodyPr>
          <a:lstStyle/>
          <a:p>
            <a:r>
              <a:rPr kumimoji="1" lang="en-US" altLang="zh-CN" b="1" dirty="0">
                <a:solidFill>
                  <a:schemeClr val="accent6">
                    <a:lumMod val="40000"/>
                    <a:lumOff val="60000"/>
                  </a:schemeClr>
                </a:solidFill>
                <a:latin typeface="Microsoft YaHei" panose="020B0503020204020204" pitchFamily="34" charset="-122"/>
                <a:ea typeface="Microsoft YaHei" panose="020B0503020204020204" pitchFamily="34" charset="-122"/>
              </a:rPr>
              <a:t>Positive</a:t>
            </a:r>
            <a:r>
              <a:rPr kumimoji="1" lang="zh-CN" altLang="en-US" b="1" dirty="0">
                <a:solidFill>
                  <a:schemeClr val="accent6">
                    <a:lumMod val="40000"/>
                    <a:lumOff val="60000"/>
                  </a:schemeClr>
                </a:solidFill>
                <a:latin typeface="Microsoft YaHei" panose="020B0503020204020204" pitchFamily="34" charset="-122"/>
                <a:ea typeface="Microsoft YaHei" panose="020B0503020204020204" pitchFamily="34" charset="-122"/>
              </a:rPr>
              <a:t>（</a:t>
            </a:r>
            <a:r>
              <a:rPr kumimoji="1" lang="en-US" altLang="zh-CN" b="1" dirty="0">
                <a:solidFill>
                  <a:schemeClr val="accent6">
                    <a:lumMod val="40000"/>
                    <a:lumOff val="60000"/>
                  </a:schemeClr>
                </a:solidFill>
                <a:latin typeface="Microsoft YaHei" panose="020B0503020204020204" pitchFamily="34" charset="-122"/>
                <a:ea typeface="Microsoft YaHei" panose="020B0503020204020204" pitchFamily="34" charset="-122"/>
              </a:rPr>
              <a:t>label</a:t>
            </a:r>
            <a:r>
              <a:rPr kumimoji="1" lang="zh-CN" altLang="en-US" b="1" dirty="0">
                <a:solidFill>
                  <a:schemeClr val="accent6">
                    <a:lumMod val="40000"/>
                    <a:lumOff val="60000"/>
                  </a:schemeClr>
                </a:solidFill>
                <a:latin typeface="Microsoft YaHei" panose="020B0503020204020204" pitchFamily="34" charset="-122"/>
                <a:ea typeface="Microsoft YaHei" panose="020B0503020204020204" pitchFamily="34" charset="-122"/>
              </a:rPr>
              <a:t>）</a:t>
            </a:r>
            <a:endParaRPr lang="zh-CN" altLang="en-US" dirty="0">
              <a:solidFill>
                <a:schemeClr val="accent6">
                  <a:lumMod val="40000"/>
                  <a:lumOff val="60000"/>
                </a:schemeClr>
              </a:solidFill>
            </a:endParaRPr>
          </a:p>
        </p:txBody>
      </p:sp>
      <p:sp>
        <p:nvSpPr>
          <p:cNvPr id="179" name="文本框 178">
            <a:extLst>
              <a:ext uri="{FF2B5EF4-FFF2-40B4-BE49-F238E27FC236}">
                <a16:creationId xmlns:a16="http://schemas.microsoft.com/office/drawing/2014/main" id="{0A64F8A4-9CBA-BF49-8C50-C59BD7BF5A25}"/>
              </a:ext>
            </a:extLst>
          </p:cNvPr>
          <p:cNvSpPr txBox="1"/>
          <p:nvPr/>
        </p:nvSpPr>
        <p:spPr>
          <a:xfrm>
            <a:off x="7409764" y="4165565"/>
            <a:ext cx="1137670" cy="369332"/>
          </a:xfrm>
          <a:prstGeom prst="rect">
            <a:avLst/>
          </a:prstGeom>
          <a:noFill/>
        </p:spPr>
        <p:txBody>
          <a:bodyPr wrap="square">
            <a:spAutoFit/>
          </a:bodyPr>
          <a:lstStyle/>
          <a:p>
            <a:r>
              <a:rPr kumimoji="1" lang="en-US" altLang="zh-CN" b="1" dirty="0">
                <a:solidFill>
                  <a:srgbClr val="DF7564"/>
                </a:solidFill>
                <a:latin typeface="Microsoft YaHei" panose="020B0503020204020204" pitchFamily="34" charset="-122"/>
                <a:ea typeface="Microsoft YaHei" panose="020B0503020204020204" pitchFamily="34" charset="-122"/>
              </a:rPr>
              <a:t>Anchor</a:t>
            </a:r>
            <a:endParaRPr lang="zh-CN" altLang="en-US" dirty="0"/>
          </a:p>
        </p:txBody>
      </p:sp>
      <p:cxnSp>
        <p:nvCxnSpPr>
          <p:cNvPr id="180" name="直线箭头连接符 179">
            <a:extLst>
              <a:ext uri="{FF2B5EF4-FFF2-40B4-BE49-F238E27FC236}">
                <a16:creationId xmlns:a16="http://schemas.microsoft.com/office/drawing/2014/main" id="{D4CAC971-2930-E24E-8B7B-857D3989228C}"/>
              </a:ext>
            </a:extLst>
          </p:cNvPr>
          <p:cNvCxnSpPr>
            <a:cxnSpLocks/>
          </p:cNvCxnSpPr>
          <p:nvPr/>
        </p:nvCxnSpPr>
        <p:spPr>
          <a:xfrm>
            <a:off x="7863488" y="4477875"/>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线箭头连接符 180">
            <a:extLst>
              <a:ext uri="{FF2B5EF4-FFF2-40B4-BE49-F238E27FC236}">
                <a16:creationId xmlns:a16="http://schemas.microsoft.com/office/drawing/2014/main" id="{D3D7016D-629C-4846-99E8-D220EFE6B056}"/>
              </a:ext>
            </a:extLst>
          </p:cNvPr>
          <p:cNvCxnSpPr>
            <a:cxnSpLocks/>
          </p:cNvCxnSpPr>
          <p:nvPr/>
        </p:nvCxnSpPr>
        <p:spPr>
          <a:xfrm>
            <a:off x="9158672" y="4483560"/>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直线箭头连接符 181">
            <a:extLst>
              <a:ext uri="{FF2B5EF4-FFF2-40B4-BE49-F238E27FC236}">
                <a16:creationId xmlns:a16="http://schemas.microsoft.com/office/drawing/2014/main" id="{8D6FC752-A846-AC40-9F2A-D1660CEF6223}"/>
              </a:ext>
            </a:extLst>
          </p:cNvPr>
          <p:cNvCxnSpPr>
            <a:cxnSpLocks/>
          </p:cNvCxnSpPr>
          <p:nvPr/>
        </p:nvCxnSpPr>
        <p:spPr>
          <a:xfrm>
            <a:off x="10293092" y="4495434"/>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线箭头连接符 182">
            <a:extLst>
              <a:ext uri="{FF2B5EF4-FFF2-40B4-BE49-F238E27FC236}">
                <a16:creationId xmlns:a16="http://schemas.microsoft.com/office/drawing/2014/main" id="{96BED817-A553-754C-B6E0-D045655BDF59}"/>
              </a:ext>
            </a:extLst>
          </p:cNvPr>
          <p:cNvCxnSpPr>
            <a:cxnSpLocks/>
          </p:cNvCxnSpPr>
          <p:nvPr/>
        </p:nvCxnSpPr>
        <p:spPr>
          <a:xfrm>
            <a:off x="9158672" y="5781547"/>
            <a:ext cx="0" cy="3907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4" name="文本框 183">
            <a:extLst>
              <a:ext uri="{FF2B5EF4-FFF2-40B4-BE49-F238E27FC236}">
                <a16:creationId xmlns:a16="http://schemas.microsoft.com/office/drawing/2014/main" id="{088462DC-A574-6D4F-ABBB-6216402B48C3}"/>
              </a:ext>
            </a:extLst>
          </p:cNvPr>
          <p:cNvSpPr txBox="1"/>
          <p:nvPr/>
        </p:nvSpPr>
        <p:spPr>
          <a:xfrm>
            <a:off x="7756619" y="6153217"/>
            <a:ext cx="2900156" cy="369332"/>
          </a:xfrm>
          <a:prstGeom prst="rect">
            <a:avLst/>
          </a:prstGeom>
          <a:noFill/>
        </p:spPr>
        <p:txBody>
          <a:bodyPr wrap="square">
            <a:spAutoFit/>
          </a:bodyPr>
          <a:lstStyle/>
          <a:p>
            <a:pPr algn="ctr"/>
            <a:r>
              <a:rPr kumimoji="1" lang="en" altLang="zh-CN" b="1" dirty="0">
                <a:solidFill>
                  <a:schemeClr val="bg1"/>
                </a:solidFill>
                <a:latin typeface="Microsoft YaHei" panose="020B0503020204020204" pitchFamily="34" charset="-122"/>
                <a:ea typeface="Microsoft YaHei" panose="020B0503020204020204" pitchFamily="34" charset="-122"/>
              </a:rPr>
              <a:t>Real or Fake?</a:t>
            </a:r>
            <a:endParaRPr kumimoji="1" lang="zh-CN" altLang="en-US" b="1" dirty="0">
              <a:solidFill>
                <a:schemeClr val="bg1"/>
              </a:solidFill>
              <a:latin typeface="Microsoft YaHei" panose="020B0503020204020204" pitchFamily="34" charset="-122"/>
              <a:ea typeface="Microsoft YaHei" panose="020B0503020204020204" pitchFamily="34" charset="-122"/>
            </a:endParaRPr>
          </a:p>
        </p:txBody>
      </p:sp>
      <p:grpSp>
        <p:nvGrpSpPr>
          <p:cNvPr id="193" name="组合 192">
            <a:extLst>
              <a:ext uri="{FF2B5EF4-FFF2-40B4-BE49-F238E27FC236}">
                <a16:creationId xmlns:a16="http://schemas.microsoft.com/office/drawing/2014/main" id="{76C64BA0-820A-BD49-AA1D-CD99CD25C3B6}"/>
              </a:ext>
            </a:extLst>
          </p:cNvPr>
          <p:cNvGrpSpPr/>
          <p:nvPr/>
        </p:nvGrpSpPr>
        <p:grpSpPr>
          <a:xfrm>
            <a:off x="7577962" y="1489511"/>
            <a:ext cx="178657" cy="2163634"/>
            <a:chOff x="7577962" y="1489511"/>
            <a:chExt cx="178657" cy="2163634"/>
          </a:xfrm>
        </p:grpSpPr>
        <p:cxnSp>
          <p:nvCxnSpPr>
            <p:cNvPr id="185" name="直线箭头连接符 184">
              <a:extLst>
                <a:ext uri="{FF2B5EF4-FFF2-40B4-BE49-F238E27FC236}">
                  <a16:creationId xmlns:a16="http://schemas.microsoft.com/office/drawing/2014/main" id="{C2AC535C-8C74-C245-AEE9-5713482A7BF7}"/>
                </a:ext>
              </a:extLst>
            </p:cNvPr>
            <p:cNvCxnSpPr>
              <a:cxnSpLocks/>
            </p:cNvCxnSpPr>
            <p:nvPr/>
          </p:nvCxnSpPr>
          <p:spPr>
            <a:xfrm flipH="1">
              <a:off x="7591485" y="1489511"/>
              <a:ext cx="10512" cy="21636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直线连接符 188">
              <a:extLst>
                <a:ext uri="{FF2B5EF4-FFF2-40B4-BE49-F238E27FC236}">
                  <a16:creationId xmlns:a16="http://schemas.microsoft.com/office/drawing/2014/main" id="{ECC730ED-8FA2-F54F-8A25-E947F2A85911}"/>
                </a:ext>
              </a:extLst>
            </p:cNvPr>
            <p:cNvCxnSpPr>
              <a:cxnSpLocks/>
              <a:endCxn id="158" idx="1"/>
            </p:cNvCxnSpPr>
            <p:nvPr/>
          </p:nvCxnSpPr>
          <p:spPr>
            <a:xfrm>
              <a:off x="7577962" y="1489512"/>
              <a:ext cx="17865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1078195"/>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4"/>
                                        </p:tgtEl>
                                        <p:attrNameLst>
                                          <p:attrName>style.visibility</p:attrName>
                                        </p:attrNameLst>
                                      </p:cBhvr>
                                      <p:to>
                                        <p:strVal val="visible"/>
                                      </p:to>
                                    </p:set>
                                    <p:animEffect transition="in" filter="fade">
                                      <p:cBhvr>
                                        <p:cTn id="24" dur="500"/>
                                        <p:tgtEl>
                                          <p:spTgt spid="19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fade">
                                      <p:cBhvr>
                                        <p:cTn id="29" dur="500"/>
                                        <p:tgtEl>
                                          <p:spTgt spid="1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8"/>
                                        </p:tgtEl>
                                        <p:attrNameLst>
                                          <p:attrName>style.visibility</p:attrName>
                                        </p:attrNameLst>
                                      </p:cBhvr>
                                      <p:to>
                                        <p:strVal val="visible"/>
                                      </p:to>
                                    </p:set>
                                    <p:animEffect transition="in" filter="fade">
                                      <p:cBhvr>
                                        <p:cTn id="34" dur="500"/>
                                        <p:tgtEl>
                                          <p:spTgt spid="1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fade">
                                      <p:cBhvr>
                                        <p:cTn id="37" dur="500"/>
                                        <p:tgtEl>
                                          <p:spTgt spid="1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4"/>
                                        </p:tgtEl>
                                        <p:attrNameLst>
                                          <p:attrName>style.visibility</p:attrName>
                                        </p:attrNameLst>
                                      </p:cBhvr>
                                      <p:to>
                                        <p:strVal val="visible"/>
                                      </p:to>
                                    </p:set>
                                    <p:animEffect transition="in" filter="fade">
                                      <p:cBhvr>
                                        <p:cTn id="40" dur="500"/>
                                        <p:tgtEl>
                                          <p:spTgt spid="164"/>
                                        </p:tgtEl>
                                      </p:cBhvr>
                                    </p:animEffect>
                                  </p:childTnLst>
                                </p:cTn>
                              </p:par>
                            </p:childTnLst>
                          </p:cTn>
                        </p:par>
                        <p:par>
                          <p:cTn id="41" fill="hold">
                            <p:stCondLst>
                              <p:cond delay="500"/>
                            </p:stCondLst>
                            <p:childTnLst>
                              <p:par>
                                <p:cTn id="42" presetID="22" presetClass="entr" presetSubtype="1" fill="hold" nodeType="afterEffect">
                                  <p:stCondLst>
                                    <p:cond delay="0"/>
                                  </p:stCondLst>
                                  <p:childTnLst>
                                    <p:set>
                                      <p:cBhvr>
                                        <p:cTn id="43" dur="1" fill="hold">
                                          <p:stCondLst>
                                            <p:cond delay="0"/>
                                          </p:stCondLst>
                                        </p:cTn>
                                        <p:tgtEl>
                                          <p:spTgt spid="173"/>
                                        </p:tgtEl>
                                        <p:attrNameLst>
                                          <p:attrName>style.visibility</p:attrName>
                                        </p:attrNameLst>
                                      </p:cBhvr>
                                      <p:to>
                                        <p:strVal val="visible"/>
                                      </p:to>
                                    </p:set>
                                    <p:animEffect transition="in" filter="wipe(up)">
                                      <p:cBhvr>
                                        <p:cTn id="44" dur="500"/>
                                        <p:tgtEl>
                                          <p:spTgt spid="173"/>
                                        </p:tgtEl>
                                      </p:cBhvr>
                                    </p:animEffect>
                                  </p:childTnLst>
                                </p:cTn>
                              </p:par>
                              <p:par>
                                <p:cTn id="45" presetID="22" presetClass="entr" presetSubtype="1" fill="hold" nodeType="withEffect">
                                  <p:stCondLst>
                                    <p:cond delay="0"/>
                                  </p:stCondLst>
                                  <p:childTnLst>
                                    <p:set>
                                      <p:cBhvr>
                                        <p:cTn id="46" dur="1" fill="hold">
                                          <p:stCondLst>
                                            <p:cond delay="0"/>
                                          </p:stCondLst>
                                        </p:cTn>
                                        <p:tgtEl>
                                          <p:spTgt spid="170"/>
                                        </p:tgtEl>
                                        <p:attrNameLst>
                                          <p:attrName>style.visibility</p:attrName>
                                        </p:attrNameLst>
                                      </p:cBhvr>
                                      <p:to>
                                        <p:strVal val="visible"/>
                                      </p:to>
                                    </p:set>
                                    <p:animEffect transition="in" filter="wipe(up)">
                                      <p:cBhvr>
                                        <p:cTn id="47" dur="500"/>
                                        <p:tgtEl>
                                          <p:spTgt spid="170"/>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67"/>
                                        </p:tgtEl>
                                        <p:attrNameLst>
                                          <p:attrName>style.visibility</p:attrName>
                                        </p:attrNameLst>
                                      </p:cBhvr>
                                      <p:to>
                                        <p:strVal val="visible"/>
                                      </p:to>
                                    </p:set>
                                    <p:animEffect transition="in" filter="fade">
                                      <p:cBhvr>
                                        <p:cTn id="51" dur="500"/>
                                        <p:tgtEl>
                                          <p:spTgt spid="167"/>
                                        </p:tgtEl>
                                      </p:cBhvr>
                                    </p:animEffect>
                                  </p:childTnLst>
                                </p:cTn>
                              </p:par>
                            </p:childTnLst>
                          </p:cTn>
                        </p:par>
                        <p:par>
                          <p:cTn id="52" fill="hold">
                            <p:stCondLst>
                              <p:cond delay="1500"/>
                            </p:stCondLst>
                            <p:childTnLst>
                              <p:par>
                                <p:cTn id="53" presetID="22" presetClass="entr" presetSubtype="1" fill="hold" nodeType="afterEffect">
                                  <p:stCondLst>
                                    <p:cond delay="0"/>
                                  </p:stCondLst>
                                  <p:childTnLst>
                                    <p:set>
                                      <p:cBhvr>
                                        <p:cTn id="54" dur="1" fill="hold">
                                          <p:stCondLst>
                                            <p:cond delay="0"/>
                                          </p:stCondLst>
                                        </p:cTn>
                                        <p:tgtEl>
                                          <p:spTgt spid="174"/>
                                        </p:tgtEl>
                                        <p:attrNameLst>
                                          <p:attrName>style.visibility</p:attrName>
                                        </p:attrNameLst>
                                      </p:cBhvr>
                                      <p:to>
                                        <p:strVal val="visible"/>
                                      </p:to>
                                    </p:set>
                                    <p:animEffect transition="in" filter="wipe(up)">
                                      <p:cBhvr>
                                        <p:cTn id="55" dur="500"/>
                                        <p:tgtEl>
                                          <p:spTgt spid="174"/>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62"/>
                                        </p:tgtEl>
                                        <p:attrNameLst>
                                          <p:attrName>style.visibility</p:attrName>
                                        </p:attrNameLst>
                                      </p:cBhvr>
                                      <p:to>
                                        <p:strVal val="visible"/>
                                      </p:to>
                                    </p:set>
                                    <p:animEffect transition="in" filter="fade">
                                      <p:cBhvr>
                                        <p:cTn id="59" dur="500"/>
                                        <p:tgtEl>
                                          <p:spTgt spid="162"/>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176"/>
                                        </p:tgtEl>
                                        <p:attrNameLst>
                                          <p:attrName>style.visibility</p:attrName>
                                        </p:attrNameLst>
                                      </p:cBhvr>
                                      <p:to>
                                        <p:strVal val="visible"/>
                                      </p:to>
                                    </p:set>
                                    <p:animEffect transition="in" filter="fade">
                                      <p:cBhvr>
                                        <p:cTn id="63" dur="500"/>
                                        <p:tgtEl>
                                          <p:spTgt spid="17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93"/>
                                        </p:tgtEl>
                                        <p:attrNameLst>
                                          <p:attrName>style.visibility</p:attrName>
                                        </p:attrNameLst>
                                      </p:cBhvr>
                                      <p:to>
                                        <p:strVal val="visible"/>
                                      </p:to>
                                    </p:set>
                                    <p:animEffect transition="in" filter="wipe(up)">
                                      <p:cBhvr>
                                        <p:cTn id="68" dur="500"/>
                                        <p:tgtEl>
                                          <p:spTgt spid="193"/>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66"/>
                                        </p:tgtEl>
                                        <p:attrNameLst>
                                          <p:attrName>style.visibility</p:attrName>
                                        </p:attrNameLst>
                                      </p:cBhvr>
                                      <p:to>
                                        <p:strVal val="visible"/>
                                      </p:to>
                                    </p:set>
                                    <p:animEffect transition="in" filter="fade">
                                      <p:cBhvr>
                                        <p:cTn id="72" dur="500"/>
                                        <p:tgtEl>
                                          <p:spTgt spid="166"/>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179"/>
                                        </p:tgtEl>
                                        <p:attrNameLst>
                                          <p:attrName>style.visibility</p:attrName>
                                        </p:attrNameLst>
                                      </p:cBhvr>
                                      <p:to>
                                        <p:strVal val="visible"/>
                                      </p:to>
                                    </p:set>
                                    <p:animEffect transition="in" filter="fade">
                                      <p:cBhvr>
                                        <p:cTn id="76" dur="500"/>
                                        <p:tgtEl>
                                          <p:spTgt spid="17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5"/>
                                        </p:tgtEl>
                                        <p:attrNameLst>
                                          <p:attrName>style.visibility</p:attrName>
                                        </p:attrNameLst>
                                      </p:cBhvr>
                                      <p:to>
                                        <p:strVal val="visible"/>
                                      </p:to>
                                    </p:set>
                                    <p:animEffect transition="in" filter="fade">
                                      <p:cBhvr>
                                        <p:cTn id="79" dur="500"/>
                                        <p:tgtEl>
                                          <p:spTgt spid="1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77"/>
                                        </p:tgtEl>
                                        <p:attrNameLst>
                                          <p:attrName>style.visibility</p:attrName>
                                        </p:attrNameLst>
                                      </p:cBhvr>
                                      <p:to>
                                        <p:strVal val="visible"/>
                                      </p:to>
                                    </p:set>
                                    <p:animEffect transition="in" filter="fade">
                                      <p:cBhvr>
                                        <p:cTn id="82" dur="500"/>
                                        <p:tgtEl>
                                          <p:spTgt spid="17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82"/>
                                        </p:tgtEl>
                                        <p:attrNameLst>
                                          <p:attrName>style.visibility</p:attrName>
                                        </p:attrNameLst>
                                      </p:cBhvr>
                                      <p:to>
                                        <p:strVal val="visible"/>
                                      </p:to>
                                    </p:set>
                                    <p:animEffect transition="in" filter="wipe(up)">
                                      <p:cBhvr>
                                        <p:cTn id="87" dur="500"/>
                                        <p:tgtEl>
                                          <p:spTgt spid="182"/>
                                        </p:tgtEl>
                                      </p:cBhvr>
                                    </p:animEffect>
                                  </p:childTnLst>
                                </p:cTn>
                              </p:par>
                              <p:par>
                                <p:cTn id="88" presetID="22" presetClass="entr" presetSubtype="1" fill="hold" nodeType="withEffect">
                                  <p:stCondLst>
                                    <p:cond delay="0"/>
                                  </p:stCondLst>
                                  <p:childTnLst>
                                    <p:set>
                                      <p:cBhvr>
                                        <p:cTn id="89" dur="1" fill="hold">
                                          <p:stCondLst>
                                            <p:cond delay="0"/>
                                          </p:stCondLst>
                                        </p:cTn>
                                        <p:tgtEl>
                                          <p:spTgt spid="181"/>
                                        </p:tgtEl>
                                        <p:attrNameLst>
                                          <p:attrName>style.visibility</p:attrName>
                                        </p:attrNameLst>
                                      </p:cBhvr>
                                      <p:to>
                                        <p:strVal val="visible"/>
                                      </p:to>
                                    </p:set>
                                    <p:animEffect transition="in" filter="wipe(up)">
                                      <p:cBhvr>
                                        <p:cTn id="90" dur="500"/>
                                        <p:tgtEl>
                                          <p:spTgt spid="181"/>
                                        </p:tgtEl>
                                      </p:cBhvr>
                                    </p:animEffect>
                                  </p:childTnLst>
                                </p:cTn>
                              </p:par>
                              <p:par>
                                <p:cTn id="91" presetID="22" presetClass="entr" presetSubtype="1" fill="hold" nodeType="withEffect">
                                  <p:stCondLst>
                                    <p:cond delay="0"/>
                                  </p:stCondLst>
                                  <p:childTnLst>
                                    <p:set>
                                      <p:cBhvr>
                                        <p:cTn id="92" dur="1" fill="hold">
                                          <p:stCondLst>
                                            <p:cond delay="0"/>
                                          </p:stCondLst>
                                        </p:cTn>
                                        <p:tgtEl>
                                          <p:spTgt spid="180"/>
                                        </p:tgtEl>
                                        <p:attrNameLst>
                                          <p:attrName>style.visibility</p:attrName>
                                        </p:attrNameLst>
                                      </p:cBhvr>
                                      <p:to>
                                        <p:strVal val="visible"/>
                                      </p:to>
                                    </p:set>
                                    <p:animEffect transition="in" filter="wipe(up)">
                                      <p:cBhvr>
                                        <p:cTn id="93" dur="500"/>
                                        <p:tgtEl>
                                          <p:spTgt spid="180"/>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61"/>
                                        </p:tgtEl>
                                        <p:attrNameLst>
                                          <p:attrName>style.visibility</p:attrName>
                                        </p:attrNameLst>
                                      </p:cBhvr>
                                      <p:to>
                                        <p:strVal val="visible"/>
                                      </p:to>
                                    </p:set>
                                    <p:animEffect transition="in" filter="fade">
                                      <p:cBhvr>
                                        <p:cTn id="97" dur="500"/>
                                        <p:tgtEl>
                                          <p:spTgt spid="161"/>
                                        </p:tgtEl>
                                      </p:cBhvr>
                                    </p:animEffect>
                                  </p:childTnLst>
                                </p:cTn>
                              </p:par>
                            </p:childTnLst>
                          </p:cTn>
                        </p:par>
                        <p:par>
                          <p:cTn id="98" fill="hold">
                            <p:stCondLst>
                              <p:cond delay="1000"/>
                            </p:stCondLst>
                            <p:childTnLst>
                              <p:par>
                                <p:cTn id="99" presetID="22" presetClass="entr" presetSubtype="1" fill="hold" nodeType="afterEffect">
                                  <p:stCondLst>
                                    <p:cond delay="0"/>
                                  </p:stCondLst>
                                  <p:childTnLst>
                                    <p:set>
                                      <p:cBhvr>
                                        <p:cTn id="100" dur="1" fill="hold">
                                          <p:stCondLst>
                                            <p:cond delay="0"/>
                                          </p:stCondLst>
                                        </p:cTn>
                                        <p:tgtEl>
                                          <p:spTgt spid="183"/>
                                        </p:tgtEl>
                                        <p:attrNameLst>
                                          <p:attrName>style.visibility</p:attrName>
                                        </p:attrNameLst>
                                      </p:cBhvr>
                                      <p:to>
                                        <p:strVal val="visible"/>
                                      </p:to>
                                    </p:set>
                                    <p:animEffect transition="in" filter="wipe(up)">
                                      <p:cBhvr>
                                        <p:cTn id="101" dur="500"/>
                                        <p:tgtEl>
                                          <p:spTgt spid="183"/>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184"/>
                                        </p:tgtEl>
                                        <p:attrNameLst>
                                          <p:attrName>style.visibility</p:attrName>
                                        </p:attrNameLst>
                                      </p:cBhvr>
                                      <p:to>
                                        <p:strVal val="visible"/>
                                      </p:to>
                                    </p:set>
                                    <p:animEffect transition="in" filter="fade">
                                      <p:cBhvr>
                                        <p:cTn id="105" dur="500"/>
                                        <p:tgtEl>
                                          <p:spTgt spid="184"/>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49"/>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50"/>
                                        </p:tgtEl>
                                        <p:attrNameLst>
                                          <p:attrName>style.visibility</p:attrName>
                                        </p:attrNameLst>
                                      </p:cBhvr>
                                      <p:to>
                                        <p:strVal val="visible"/>
                                      </p:to>
                                    </p:set>
                                    <p:animEffect transition="in" filter="fade">
                                      <p:cBhvr>
                                        <p:cTn id="112"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1" grpId="0" animBg="1"/>
      <p:bldP spid="72" grpId="0"/>
      <p:bldP spid="160" grpId="0"/>
      <p:bldP spid="162" grpId="0" animBg="1"/>
      <p:bldP spid="164" grpId="0"/>
      <p:bldP spid="165" grpId="0" animBg="1"/>
      <p:bldP spid="176" grpId="0"/>
      <p:bldP spid="177" grpId="0"/>
      <p:bldP spid="179" grpId="0"/>
      <p:bldP spid="18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组合 11"/>
          <p:cNvGrpSpPr/>
          <p:nvPr/>
        </p:nvGrpSpPr>
        <p:grpSpPr>
          <a:xfrm>
            <a:off x="607059" y="253746"/>
            <a:ext cx="11157338" cy="706755"/>
            <a:chOff x="310557" y="292608"/>
            <a:chExt cx="14876452" cy="942341"/>
          </a:xfrm>
        </p:grpSpPr>
        <p:sp>
          <p:nvSpPr>
            <p:cNvPr id="15" name="图文框 14"/>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User adaptation</a:t>
              </a:r>
            </a:p>
          </p:txBody>
        </p:sp>
      </p:grpSp>
      <p:sp>
        <p:nvSpPr>
          <p:cNvPr id="17" name="文本框 16"/>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6</a:t>
            </a:r>
          </a:p>
        </p:txBody>
      </p:sp>
      <p:pic>
        <p:nvPicPr>
          <p:cNvPr id="11" name="图片 10" descr="图标&#10;&#10;描述已自动生成">
            <a:extLst>
              <a:ext uri="{FF2B5EF4-FFF2-40B4-BE49-F238E27FC236}">
                <a16:creationId xmlns:a16="http://schemas.microsoft.com/office/drawing/2014/main" id="{6E63C2BF-9BA0-A048-A4A8-799064ECD8D8}"/>
              </a:ext>
            </a:extLst>
          </p:cNvPr>
          <p:cNvPicPr>
            <a:picLocks noChangeAspect="1"/>
          </p:cNvPicPr>
          <p:nvPr/>
        </p:nvPicPr>
        <p:blipFill>
          <a:blip r:embed="rId3"/>
          <a:stretch>
            <a:fillRect/>
          </a:stretch>
        </p:blipFill>
        <p:spPr>
          <a:xfrm>
            <a:off x="7131548" y="2352799"/>
            <a:ext cx="3268727" cy="3268727"/>
          </a:xfrm>
          <a:prstGeom prst="rect">
            <a:avLst/>
          </a:prstGeom>
        </p:spPr>
      </p:pic>
      <p:grpSp>
        <p:nvGrpSpPr>
          <p:cNvPr id="26" name="组合 25">
            <a:extLst>
              <a:ext uri="{FF2B5EF4-FFF2-40B4-BE49-F238E27FC236}">
                <a16:creationId xmlns:a16="http://schemas.microsoft.com/office/drawing/2014/main" id="{F3BD8C84-2154-5244-B52F-370DDBA290E6}"/>
              </a:ext>
            </a:extLst>
          </p:cNvPr>
          <p:cNvGrpSpPr/>
          <p:nvPr/>
        </p:nvGrpSpPr>
        <p:grpSpPr>
          <a:xfrm>
            <a:off x="1753041" y="2080257"/>
            <a:ext cx="2710241" cy="1231903"/>
            <a:chOff x="1582151" y="1515121"/>
            <a:chExt cx="2710241" cy="1231903"/>
          </a:xfrm>
        </p:grpSpPr>
        <p:grpSp>
          <p:nvGrpSpPr>
            <p:cNvPr id="27" name="组合 26">
              <a:extLst>
                <a:ext uri="{FF2B5EF4-FFF2-40B4-BE49-F238E27FC236}">
                  <a16:creationId xmlns:a16="http://schemas.microsoft.com/office/drawing/2014/main" id="{B2CA5C11-C929-6246-B79F-A893E5D44867}"/>
                </a:ext>
              </a:extLst>
            </p:cNvPr>
            <p:cNvGrpSpPr/>
            <p:nvPr/>
          </p:nvGrpSpPr>
          <p:grpSpPr>
            <a:xfrm>
              <a:off x="1582151" y="1798501"/>
              <a:ext cx="2694265" cy="948523"/>
              <a:chOff x="1582151" y="1798501"/>
              <a:chExt cx="2694265" cy="948523"/>
            </a:xfrm>
          </p:grpSpPr>
          <p:pic>
            <p:nvPicPr>
              <p:cNvPr id="29" name="图形 28">
                <a:extLst>
                  <a:ext uri="{FF2B5EF4-FFF2-40B4-BE49-F238E27FC236}">
                    <a16:creationId xmlns:a16="http://schemas.microsoft.com/office/drawing/2014/main" id="{E2624FC0-5E34-754B-9913-84114E7696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2151" y="1798501"/>
                <a:ext cx="948523" cy="948523"/>
              </a:xfrm>
              <a:prstGeom prst="rect">
                <a:avLst/>
              </a:prstGeom>
            </p:spPr>
          </p:pic>
          <p:pic>
            <p:nvPicPr>
              <p:cNvPr id="30" name="图形 29">
                <a:extLst>
                  <a:ext uri="{FF2B5EF4-FFF2-40B4-BE49-F238E27FC236}">
                    <a16:creationId xmlns:a16="http://schemas.microsoft.com/office/drawing/2014/main" id="{33762ECD-4495-F54E-A96D-7961B0B4B1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5022" y="1798501"/>
                <a:ext cx="948523" cy="948523"/>
              </a:xfrm>
              <a:prstGeom prst="rect">
                <a:avLst/>
              </a:prstGeom>
            </p:spPr>
          </p:pic>
          <p:pic>
            <p:nvPicPr>
              <p:cNvPr id="31" name="图形 30">
                <a:extLst>
                  <a:ext uri="{FF2B5EF4-FFF2-40B4-BE49-F238E27FC236}">
                    <a16:creationId xmlns:a16="http://schemas.microsoft.com/office/drawing/2014/main" id="{697F275F-0783-7549-887D-2089E36F2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7893" y="1798501"/>
                <a:ext cx="948523" cy="948523"/>
              </a:xfrm>
              <a:prstGeom prst="rect">
                <a:avLst/>
              </a:prstGeom>
            </p:spPr>
          </p:pic>
        </p:grpSp>
        <p:sp>
          <p:nvSpPr>
            <p:cNvPr id="28" name="文本框 27">
              <a:extLst>
                <a:ext uri="{FF2B5EF4-FFF2-40B4-BE49-F238E27FC236}">
                  <a16:creationId xmlns:a16="http://schemas.microsoft.com/office/drawing/2014/main" id="{BC2359A3-80CD-D24B-8D7C-8769450870EE}"/>
                </a:ext>
              </a:extLst>
            </p:cNvPr>
            <p:cNvSpPr txBox="1"/>
            <p:nvPr/>
          </p:nvSpPr>
          <p:spPr>
            <a:xfrm>
              <a:off x="1939296" y="1515121"/>
              <a:ext cx="2353096" cy="369332"/>
            </a:xfrm>
            <a:prstGeom prst="rect">
              <a:avLst/>
            </a:prstGeom>
            <a:noFill/>
          </p:spPr>
          <p:txBody>
            <a:bodyPr wrap="square">
              <a:spAutoFit/>
            </a:bodyPr>
            <a:lstStyle/>
            <a:p>
              <a:r>
                <a:rPr lang="en-US" altLang="zh-CN" b="1" dirty="0">
                  <a:solidFill>
                    <a:srgbClr val="DF7564"/>
                  </a:solidFill>
                  <a:latin typeface="微软雅黑" panose="020B0503020204020204" pitchFamily="34" charset="-122"/>
                  <a:sym typeface="Arial" panose="020B0604020202020204" pitchFamily="34" charset="0"/>
                </a:rPr>
                <a:t>Audible Audio</a:t>
              </a:r>
              <a:endParaRPr lang="zh-CN" altLang="en-US" dirty="0">
                <a:solidFill>
                  <a:srgbClr val="DF7564"/>
                </a:solidFill>
              </a:endParaRPr>
            </a:p>
          </p:txBody>
        </p:sp>
      </p:grpSp>
      <p:grpSp>
        <p:nvGrpSpPr>
          <p:cNvPr id="49" name="组合 48">
            <a:extLst>
              <a:ext uri="{FF2B5EF4-FFF2-40B4-BE49-F238E27FC236}">
                <a16:creationId xmlns:a16="http://schemas.microsoft.com/office/drawing/2014/main" id="{31F06C20-71CD-AA44-B6BE-08FFB69ABD6C}"/>
              </a:ext>
            </a:extLst>
          </p:cNvPr>
          <p:cNvGrpSpPr/>
          <p:nvPr/>
        </p:nvGrpSpPr>
        <p:grpSpPr>
          <a:xfrm rot="21149607">
            <a:off x="4479771" y="1846284"/>
            <a:ext cx="1955257" cy="625275"/>
            <a:chOff x="4072894" y="1832045"/>
            <a:chExt cx="1955257" cy="625275"/>
          </a:xfrm>
        </p:grpSpPr>
        <p:cxnSp>
          <p:nvCxnSpPr>
            <p:cNvPr id="38" name="直线箭头连接符 37">
              <a:extLst>
                <a:ext uri="{FF2B5EF4-FFF2-40B4-BE49-F238E27FC236}">
                  <a16:creationId xmlns:a16="http://schemas.microsoft.com/office/drawing/2014/main" id="{A181B787-C8A4-3E4A-B60F-0EDC5838FE5F}"/>
                </a:ext>
              </a:extLst>
            </p:cNvPr>
            <p:cNvCxnSpPr>
              <a:cxnSpLocks/>
            </p:cNvCxnSpPr>
            <p:nvPr/>
          </p:nvCxnSpPr>
          <p:spPr>
            <a:xfrm flipH="1">
              <a:off x="4210702" y="2035901"/>
              <a:ext cx="1788065" cy="421419"/>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EB617B2F-624F-3042-B23D-EDDBA4345B9F}"/>
                </a:ext>
              </a:extLst>
            </p:cNvPr>
            <p:cNvSpPr txBox="1"/>
            <p:nvPr/>
          </p:nvSpPr>
          <p:spPr>
            <a:xfrm rot="20895222">
              <a:off x="4072894" y="1832045"/>
              <a:ext cx="1955257" cy="369332"/>
            </a:xfrm>
            <a:prstGeom prst="rect">
              <a:avLst/>
            </a:prstGeom>
            <a:noFill/>
          </p:spPr>
          <p:txBody>
            <a:bodyPr wrap="square">
              <a:spAutoFit/>
            </a:bodyPr>
            <a:lstStyle/>
            <a:p>
              <a:r>
                <a:rPr lang="en-US" altLang="zh-CN" b="1" dirty="0">
                  <a:solidFill>
                    <a:schemeClr val="accent6">
                      <a:lumMod val="60000"/>
                      <a:lumOff val="40000"/>
                    </a:schemeClr>
                  </a:solidFill>
                  <a:latin typeface="微软雅黑" panose="020B0503020204020204" pitchFamily="34" charset="-122"/>
                  <a:sym typeface="Arial" panose="020B0604020202020204" pitchFamily="34" charset="0"/>
                </a:rPr>
                <a:t>Reconstruction</a:t>
              </a:r>
              <a:endParaRPr lang="zh-CN" altLang="en-US" dirty="0">
                <a:solidFill>
                  <a:schemeClr val="accent6">
                    <a:lumMod val="60000"/>
                    <a:lumOff val="40000"/>
                  </a:schemeClr>
                </a:solidFill>
              </a:endParaRPr>
            </a:p>
          </p:txBody>
        </p:sp>
      </p:grpSp>
      <p:grpSp>
        <p:nvGrpSpPr>
          <p:cNvPr id="48" name="组合 47">
            <a:extLst>
              <a:ext uri="{FF2B5EF4-FFF2-40B4-BE49-F238E27FC236}">
                <a16:creationId xmlns:a16="http://schemas.microsoft.com/office/drawing/2014/main" id="{C837C618-469B-9246-B8EB-6BB9D09AF526}"/>
              </a:ext>
            </a:extLst>
          </p:cNvPr>
          <p:cNvGrpSpPr/>
          <p:nvPr/>
        </p:nvGrpSpPr>
        <p:grpSpPr>
          <a:xfrm>
            <a:off x="6817090" y="2096350"/>
            <a:ext cx="1009819" cy="2493815"/>
            <a:chOff x="6686460" y="2096350"/>
            <a:chExt cx="1009819" cy="2493815"/>
          </a:xfrm>
        </p:grpSpPr>
        <p:cxnSp>
          <p:nvCxnSpPr>
            <p:cNvPr id="36" name="直线箭头连接符 35">
              <a:extLst>
                <a:ext uri="{FF2B5EF4-FFF2-40B4-BE49-F238E27FC236}">
                  <a16:creationId xmlns:a16="http://schemas.microsoft.com/office/drawing/2014/main" id="{3B9E1074-EC91-C043-B819-22566C97F15C}"/>
                </a:ext>
              </a:extLst>
            </p:cNvPr>
            <p:cNvCxnSpPr>
              <a:cxnSpLocks/>
            </p:cNvCxnSpPr>
            <p:nvPr/>
          </p:nvCxnSpPr>
          <p:spPr>
            <a:xfrm flipH="1" flipV="1">
              <a:off x="6686460" y="2096350"/>
              <a:ext cx="731365" cy="173996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A43F2BF4-7818-4B48-9CA3-89253DDE789A}"/>
                </a:ext>
              </a:extLst>
            </p:cNvPr>
            <p:cNvSpPr txBox="1"/>
            <p:nvPr/>
          </p:nvSpPr>
          <p:spPr>
            <a:xfrm rot="3851564">
              <a:off x="6335065" y="3228951"/>
              <a:ext cx="2353096" cy="369332"/>
            </a:xfrm>
            <a:prstGeom prst="rect">
              <a:avLst/>
            </a:prstGeom>
            <a:noFill/>
          </p:spPr>
          <p:txBody>
            <a:bodyPr wrap="square">
              <a:spAutoFit/>
            </a:bodyPr>
            <a:lstStyle/>
            <a:p>
              <a:r>
                <a:rPr lang="en-US" altLang="zh-CN" b="1" dirty="0">
                  <a:solidFill>
                    <a:schemeClr val="accent6">
                      <a:lumMod val="60000"/>
                      <a:lumOff val="40000"/>
                    </a:schemeClr>
                  </a:solidFill>
                  <a:latin typeface="微软雅黑" panose="020B0503020204020204" pitchFamily="34" charset="-122"/>
                  <a:sym typeface="Arial" panose="020B0604020202020204" pitchFamily="34" charset="0"/>
                </a:rPr>
                <a:t>Sensing</a:t>
              </a:r>
              <a:endParaRPr lang="zh-CN" altLang="en-US" dirty="0">
                <a:solidFill>
                  <a:schemeClr val="accent6">
                    <a:lumMod val="60000"/>
                    <a:lumOff val="40000"/>
                  </a:schemeClr>
                </a:solidFill>
              </a:endParaRPr>
            </a:p>
          </p:txBody>
        </p:sp>
      </p:grpSp>
      <p:grpSp>
        <p:nvGrpSpPr>
          <p:cNvPr id="51" name="组合 50">
            <a:extLst>
              <a:ext uri="{FF2B5EF4-FFF2-40B4-BE49-F238E27FC236}">
                <a16:creationId xmlns:a16="http://schemas.microsoft.com/office/drawing/2014/main" id="{49F8C2D9-BB47-ED43-926C-447607D5AB4F}"/>
              </a:ext>
            </a:extLst>
          </p:cNvPr>
          <p:cNvGrpSpPr/>
          <p:nvPr/>
        </p:nvGrpSpPr>
        <p:grpSpPr>
          <a:xfrm>
            <a:off x="4488431" y="2749915"/>
            <a:ext cx="2911568" cy="1176182"/>
            <a:chOff x="4357801" y="2749915"/>
            <a:chExt cx="2911568" cy="1176182"/>
          </a:xfrm>
        </p:grpSpPr>
        <p:cxnSp>
          <p:nvCxnSpPr>
            <p:cNvPr id="32" name="直线箭头连接符 31">
              <a:extLst>
                <a:ext uri="{FF2B5EF4-FFF2-40B4-BE49-F238E27FC236}">
                  <a16:creationId xmlns:a16="http://schemas.microsoft.com/office/drawing/2014/main" id="{95450BF9-6A44-8B43-BBCD-944E7DFA1240}"/>
                </a:ext>
              </a:extLst>
            </p:cNvPr>
            <p:cNvCxnSpPr>
              <a:cxnSpLocks/>
            </p:cNvCxnSpPr>
            <p:nvPr/>
          </p:nvCxnSpPr>
          <p:spPr>
            <a:xfrm flipH="1" flipV="1">
              <a:off x="4357801" y="2749915"/>
              <a:ext cx="2911568" cy="1176182"/>
            </a:xfrm>
            <a:prstGeom prst="straightConnector1">
              <a:avLst/>
            </a:prstGeom>
            <a:ln w="76200">
              <a:solidFill>
                <a:schemeClr val="accent6">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3AB5B162-9811-5C4A-9878-532FECA9E548}"/>
                </a:ext>
              </a:extLst>
            </p:cNvPr>
            <p:cNvSpPr txBox="1"/>
            <p:nvPr/>
          </p:nvSpPr>
          <p:spPr>
            <a:xfrm rot="1252496">
              <a:off x="4691048" y="3419192"/>
              <a:ext cx="2353096" cy="369332"/>
            </a:xfrm>
            <a:prstGeom prst="rect">
              <a:avLst/>
            </a:prstGeom>
            <a:noFill/>
          </p:spPr>
          <p:txBody>
            <a:bodyPr wrap="square">
              <a:spAutoFit/>
            </a:bodyPr>
            <a:lstStyle/>
            <a:p>
              <a:r>
                <a:rPr lang="en-US" altLang="zh-CN" b="1" dirty="0">
                  <a:solidFill>
                    <a:schemeClr val="accent6">
                      <a:lumMod val="60000"/>
                      <a:lumOff val="40000"/>
                    </a:schemeClr>
                  </a:solidFill>
                  <a:latin typeface="微软雅黑" panose="020B0503020204020204" pitchFamily="34" charset="-122"/>
                  <a:sym typeface="Arial" panose="020B0604020202020204" pitchFamily="34" charset="0"/>
                </a:rPr>
                <a:t>Correspondence</a:t>
              </a:r>
              <a:endParaRPr lang="zh-CN" altLang="en-US" dirty="0">
                <a:solidFill>
                  <a:schemeClr val="accent6">
                    <a:lumMod val="60000"/>
                    <a:lumOff val="40000"/>
                  </a:schemeClr>
                </a:solidFill>
              </a:endParaRPr>
            </a:p>
          </p:txBody>
        </p:sp>
      </p:grpSp>
      <p:grpSp>
        <p:nvGrpSpPr>
          <p:cNvPr id="58" name="组合 57">
            <a:extLst>
              <a:ext uri="{FF2B5EF4-FFF2-40B4-BE49-F238E27FC236}">
                <a16:creationId xmlns:a16="http://schemas.microsoft.com/office/drawing/2014/main" id="{67E44B4F-E633-2844-9847-6E599E165A3A}"/>
              </a:ext>
            </a:extLst>
          </p:cNvPr>
          <p:cNvGrpSpPr/>
          <p:nvPr/>
        </p:nvGrpSpPr>
        <p:grpSpPr>
          <a:xfrm>
            <a:off x="5939050" y="1136351"/>
            <a:ext cx="2355804" cy="730164"/>
            <a:chOff x="5442569" y="3177171"/>
            <a:chExt cx="2355804" cy="730164"/>
          </a:xfrm>
        </p:grpSpPr>
        <p:pic>
          <p:nvPicPr>
            <p:cNvPr id="59" name="图片 58" descr="形状&#10;&#10;中度可信度描述已自动生成">
              <a:extLst>
                <a:ext uri="{FF2B5EF4-FFF2-40B4-BE49-F238E27FC236}">
                  <a16:creationId xmlns:a16="http://schemas.microsoft.com/office/drawing/2014/main" id="{DDC21493-77BC-F845-B466-9C97D289C289}"/>
                </a:ext>
              </a:extLst>
            </p:cNvPr>
            <p:cNvPicPr>
              <a:picLocks noChangeAspect="1"/>
            </p:cNvPicPr>
            <p:nvPr/>
          </p:nvPicPr>
          <p:blipFill rotWithShape="1">
            <a:blip r:embed="rId6">
              <a:lum bright="70000" contrast="-70000"/>
            </a:blip>
            <a:srcRect t="38995" b="25788"/>
            <a:stretch/>
          </p:blipFill>
          <p:spPr>
            <a:xfrm rot="498929">
              <a:off x="5442569" y="3508707"/>
              <a:ext cx="2076040" cy="398628"/>
            </a:xfrm>
            <a:prstGeom prst="rect">
              <a:avLst/>
            </a:prstGeom>
          </p:spPr>
        </p:pic>
        <p:sp>
          <p:nvSpPr>
            <p:cNvPr id="60" name="文本框 59">
              <a:extLst>
                <a:ext uri="{FF2B5EF4-FFF2-40B4-BE49-F238E27FC236}">
                  <a16:creationId xmlns:a16="http://schemas.microsoft.com/office/drawing/2014/main" id="{36EA0092-C57B-7844-A792-A959BAA3C57F}"/>
                </a:ext>
              </a:extLst>
            </p:cNvPr>
            <p:cNvSpPr txBox="1"/>
            <p:nvPr/>
          </p:nvSpPr>
          <p:spPr>
            <a:xfrm rot="516847">
              <a:off x="5445277" y="3177171"/>
              <a:ext cx="235309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Ultrasonic Signal</a:t>
              </a:r>
              <a:endParaRPr lang="zh-CN" altLang="en-US" dirty="0"/>
            </a:p>
          </p:txBody>
        </p:sp>
      </p:grpSp>
    </p:spTree>
    <p:extLst>
      <p:ext uri="{BB962C8B-B14F-4D97-AF65-F5344CB8AC3E}">
        <p14:creationId xmlns:p14="http://schemas.microsoft.com/office/powerpoint/2010/main" val="4237192616"/>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58"/>
                                        </p:tgtEl>
                                      </p:cBhvr>
                                    </p:animEffect>
                                    <p:animScale>
                                      <p:cBhvr>
                                        <p:cTn id="10" dur="250" autoRev="1" fill="hold"/>
                                        <p:tgtEl>
                                          <p:spTgt spid="5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User adaptation</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6</a:t>
            </a:r>
          </a:p>
        </p:txBody>
      </p:sp>
      <p:pic>
        <p:nvPicPr>
          <p:cNvPr id="66" name="图形 65">
            <a:extLst>
              <a:ext uri="{FF2B5EF4-FFF2-40B4-BE49-F238E27FC236}">
                <a16:creationId xmlns:a16="http://schemas.microsoft.com/office/drawing/2014/main" id="{81FE0344-8A6E-D540-9005-A062184D80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5754" y="2011820"/>
            <a:ext cx="888047" cy="951351"/>
          </a:xfrm>
          <a:prstGeom prst="rect">
            <a:avLst/>
          </a:prstGeom>
        </p:spPr>
      </p:pic>
      <p:sp>
        <p:nvSpPr>
          <p:cNvPr id="67" name="文本框 66">
            <a:extLst>
              <a:ext uri="{FF2B5EF4-FFF2-40B4-BE49-F238E27FC236}">
                <a16:creationId xmlns:a16="http://schemas.microsoft.com/office/drawing/2014/main" id="{C5E7E841-B8DB-AC45-9B7D-CB61869DD083}"/>
              </a:ext>
            </a:extLst>
          </p:cNvPr>
          <p:cNvSpPr txBox="1"/>
          <p:nvPr/>
        </p:nvSpPr>
        <p:spPr>
          <a:xfrm>
            <a:off x="3410167" y="2778505"/>
            <a:ext cx="981472" cy="369332"/>
          </a:xfrm>
          <a:prstGeom prst="rect">
            <a:avLst/>
          </a:prstGeom>
          <a:noFill/>
        </p:spPr>
        <p:txBody>
          <a:bodyPr wrap="square">
            <a:spAutoFit/>
          </a:bodyPr>
          <a:lstStyle/>
          <a:p>
            <a:r>
              <a:rPr kumimoji="1" lang="en-US" altLang="zh-CN" sz="1800" b="1" dirty="0">
                <a:solidFill>
                  <a:schemeClr val="accent2">
                    <a:lumMod val="60000"/>
                    <a:lumOff val="40000"/>
                  </a:schemeClr>
                </a:solidFill>
                <a:latin typeface="Microsoft YaHei" panose="020B0503020204020204" pitchFamily="34" charset="-122"/>
                <a:ea typeface="Microsoft YaHei" panose="020B0503020204020204" pitchFamily="34" charset="-122"/>
              </a:rPr>
              <a:t>audio</a:t>
            </a:r>
            <a:endParaRPr lang="zh-CN" altLang="en-US" dirty="0">
              <a:solidFill>
                <a:schemeClr val="accent2">
                  <a:lumMod val="60000"/>
                  <a:lumOff val="40000"/>
                </a:schemeClr>
              </a:solidFill>
            </a:endParaRPr>
          </a:p>
        </p:txBody>
      </p:sp>
      <p:sp>
        <p:nvSpPr>
          <p:cNvPr id="68" name="任意形状 67">
            <a:extLst>
              <a:ext uri="{FF2B5EF4-FFF2-40B4-BE49-F238E27FC236}">
                <a16:creationId xmlns:a16="http://schemas.microsoft.com/office/drawing/2014/main" id="{C5811CB4-F91B-8A46-BFB1-B0FA2F60104D}"/>
              </a:ext>
            </a:extLst>
          </p:cNvPr>
          <p:cNvSpPr/>
          <p:nvPr/>
        </p:nvSpPr>
        <p:spPr>
          <a:xfrm>
            <a:off x="1897634" y="2249189"/>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文本框 68">
            <a:extLst>
              <a:ext uri="{FF2B5EF4-FFF2-40B4-BE49-F238E27FC236}">
                <a16:creationId xmlns:a16="http://schemas.microsoft.com/office/drawing/2014/main" id="{26A02A4A-12DA-EC46-A776-32286D563AF9}"/>
              </a:ext>
            </a:extLst>
          </p:cNvPr>
          <p:cNvSpPr txBox="1"/>
          <p:nvPr/>
        </p:nvSpPr>
        <p:spPr>
          <a:xfrm>
            <a:off x="1707439" y="2778505"/>
            <a:ext cx="1473814" cy="369332"/>
          </a:xfrm>
          <a:prstGeom prst="rect">
            <a:avLst/>
          </a:prstGeom>
          <a:noFill/>
        </p:spPr>
        <p:txBody>
          <a:bodyPr wrap="square">
            <a:spAutoFit/>
          </a:bodyPr>
          <a:lstStyle/>
          <a:p>
            <a:r>
              <a:rPr kumimoji="1" lang="en-US" altLang="zh-CN" b="1" dirty="0">
                <a:solidFill>
                  <a:schemeClr val="accent2">
                    <a:lumMod val="60000"/>
                    <a:lumOff val="40000"/>
                  </a:schemeClr>
                </a:solidFill>
                <a:latin typeface="Microsoft YaHei" panose="020B0503020204020204" pitchFamily="34" charset="-122"/>
                <a:ea typeface="Microsoft YaHei" panose="020B0503020204020204" pitchFamily="34" charset="-122"/>
              </a:rPr>
              <a:t>ultrasound</a:t>
            </a:r>
            <a:endParaRPr lang="zh-CN" altLang="en-US" dirty="0">
              <a:solidFill>
                <a:schemeClr val="accent2">
                  <a:lumMod val="60000"/>
                  <a:lumOff val="40000"/>
                </a:schemeClr>
              </a:solidFill>
            </a:endParaRPr>
          </a:p>
        </p:txBody>
      </p:sp>
      <p:pic>
        <p:nvPicPr>
          <p:cNvPr id="71" name="图片 70" descr="图标&#10;&#10;描述已自动生成">
            <a:extLst>
              <a:ext uri="{FF2B5EF4-FFF2-40B4-BE49-F238E27FC236}">
                <a16:creationId xmlns:a16="http://schemas.microsoft.com/office/drawing/2014/main" id="{067932C6-FD4E-3F4E-934C-D7D1EC59331A}"/>
              </a:ext>
            </a:extLst>
          </p:cNvPr>
          <p:cNvPicPr>
            <a:picLocks noChangeAspect="1"/>
          </p:cNvPicPr>
          <p:nvPr/>
        </p:nvPicPr>
        <p:blipFill>
          <a:blip r:embed="rId5">
            <a:duotone>
              <a:prstClr val="black"/>
              <a:schemeClr val="accent2">
                <a:tint val="45000"/>
                <a:satMod val="400000"/>
              </a:schemeClr>
            </a:duotone>
          </a:blip>
          <a:stretch>
            <a:fillRect/>
          </a:stretch>
        </p:blipFill>
        <p:spPr>
          <a:xfrm>
            <a:off x="867938" y="2053503"/>
            <a:ext cx="635000" cy="635000"/>
          </a:xfrm>
          <a:prstGeom prst="rect">
            <a:avLst/>
          </a:prstGeom>
        </p:spPr>
      </p:pic>
      <p:grpSp>
        <p:nvGrpSpPr>
          <p:cNvPr id="113" name="组合 112">
            <a:extLst>
              <a:ext uri="{FF2B5EF4-FFF2-40B4-BE49-F238E27FC236}">
                <a16:creationId xmlns:a16="http://schemas.microsoft.com/office/drawing/2014/main" id="{42FF9208-1BAE-9D48-94DC-F9359E2FA022}"/>
              </a:ext>
            </a:extLst>
          </p:cNvPr>
          <p:cNvGrpSpPr/>
          <p:nvPr/>
        </p:nvGrpSpPr>
        <p:grpSpPr>
          <a:xfrm>
            <a:off x="6311739" y="2357828"/>
            <a:ext cx="1308847" cy="897913"/>
            <a:chOff x="5396753" y="3209026"/>
            <a:chExt cx="1398494" cy="960407"/>
          </a:xfrm>
        </p:grpSpPr>
        <p:sp>
          <p:nvSpPr>
            <p:cNvPr id="72" name="椭圆 71">
              <a:extLst>
                <a:ext uri="{FF2B5EF4-FFF2-40B4-BE49-F238E27FC236}">
                  <a16:creationId xmlns:a16="http://schemas.microsoft.com/office/drawing/2014/main" id="{5EB3D783-DFD9-264A-99D6-12B824C70227}"/>
                </a:ext>
              </a:extLst>
            </p:cNvPr>
            <p:cNvSpPr/>
            <p:nvPr/>
          </p:nvSpPr>
          <p:spPr>
            <a:xfrm>
              <a:off x="5396753" y="3209026"/>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椭圆 73">
              <a:extLst>
                <a:ext uri="{FF2B5EF4-FFF2-40B4-BE49-F238E27FC236}">
                  <a16:creationId xmlns:a16="http://schemas.microsoft.com/office/drawing/2014/main" id="{D682E909-6170-A243-A451-C29D5868B77A}"/>
                </a:ext>
              </a:extLst>
            </p:cNvPr>
            <p:cNvSpPr/>
            <p:nvPr/>
          </p:nvSpPr>
          <p:spPr>
            <a:xfrm>
              <a:off x="5396753" y="3577086"/>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椭圆 74">
              <a:extLst>
                <a:ext uri="{FF2B5EF4-FFF2-40B4-BE49-F238E27FC236}">
                  <a16:creationId xmlns:a16="http://schemas.microsoft.com/office/drawing/2014/main" id="{B51BB484-2B4D-6A48-BB27-17CB677964B6}"/>
                </a:ext>
              </a:extLst>
            </p:cNvPr>
            <p:cNvSpPr/>
            <p:nvPr/>
          </p:nvSpPr>
          <p:spPr>
            <a:xfrm>
              <a:off x="5396753" y="3949459"/>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a:extLst>
                <a:ext uri="{FF2B5EF4-FFF2-40B4-BE49-F238E27FC236}">
                  <a16:creationId xmlns:a16="http://schemas.microsoft.com/office/drawing/2014/main" id="{E288592C-F2B4-064C-99A3-84D0D11417AF}"/>
                </a:ext>
              </a:extLst>
            </p:cNvPr>
            <p:cNvSpPr/>
            <p:nvPr/>
          </p:nvSpPr>
          <p:spPr>
            <a:xfrm>
              <a:off x="5982165" y="3209026"/>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椭圆 79">
              <a:extLst>
                <a:ext uri="{FF2B5EF4-FFF2-40B4-BE49-F238E27FC236}">
                  <a16:creationId xmlns:a16="http://schemas.microsoft.com/office/drawing/2014/main" id="{28A56667-1B0E-6D42-B3A2-1F151DCB1239}"/>
                </a:ext>
              </a:extLst>
            </p:cNvPr>
            <p:cNvSpPr/>
            <p:nvPr/>
          </p:nvSpPr>
          <p:spPr>
            <a:xfrm>
              <a:off x="5982165" y="3577086"/>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椭圆 80">
              <a:extLst>
                <a:ext uri="{FF2B5EF4-FFF2-40B4-BE49-F238E27FC236}">
                  <a16:creationId xmlns:a16="http://schemas.microsoft.com/office/drawing/2014/main" id="{3466804C-30C8-5D43-9558-1749D104CA92}"/>
                </a:ext>
              </a:extLst>
            </p:cNvPr>
            <p:cNvSpPr/>
            <p:nvPr/>
          </p:nvSpPr>
          <p:spPr>
            <a:xfrm>
              <a:off x="5982165" y="3949459"/>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椭圆 81">
              <a:extLst>
                <a:ext uri="{FF2B5EF4-FFF2-40B4-BE49-F238E27FC236}">
                  <a16:creationId xmlns:a16="http://schemas.microsoft.com/office/drawing/2014/main" id="{52977D7F-DB42-094B-937C-A6C37D9F33A0}"/>
                </a:ext>
              </a:extLst>
            </p:cNvPr>
            <p:cNvSpPr/>
            <p:nvPr/>
          </p:nvSpPr>
          <p:spPr>
            <a:xfrm>
              <a:off x="6567577" y="3209026"/>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椭圆 82">
              <a:extLst>
                <a:ext uri="{FF2B5EF4-FFF2-40B4-BE49-F238E27FC236}">
                  <a16:creationId xmlns:a16="http://schemas.microsoft.com/office/drawing/2014/main" id="{C2C2E6DE-D684-074C-AC88-37744368D97A}"/>
                </a:ext>
              </a:extLst>
            </p:cNvPr>
            <p:cNvSpPr/>
            <p:nvPr/>
          </p:nvSpPr>
          <p:spPr>
            <a:xfrm>
              <a:off x="6567577" y="3577086"/>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椭圆 83">
              <a:extLst>
                <a:ext uri="{FF2B5EF4-FFF2-40B4-BE49-F238E27FC236}">
                  <a16:creationId xmlns:a16="http://schemas.microsoft.com/office/drawing/2014/main" id="{7C0CDF1C-2791-7445-B470-C9DCD98EC577}"/>
                </a:ext>
              </a:extLst>
            </p:cNvPr>
            <p:cNvSpPr/>
            <p:nvPr/>
          </p:nvSpPr>
          <p:spPr>
            <a:xfrm>
              <a:off x="6567577" y="3949459"/>
              <a:ext cx="227670" cy="21997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6" name="直线连接符 85">
              <a:extLst>
                <a:ext uri="{FF2B5EF4-FFF2-40B4-BE49-F238E27FC236}">
                  <a16:creationId xmlns:a16="http://schemas.microsoft.com/office/drawing/2014/main" id="{05B9F8E3-D8D4-0C4F-A820-1156B09E0099}"/>
                </a:ext>
              </a:extLst>
            </p:cNvPr>
            <p:cNvCxnSpPr>
              <a:stCxn id="72" idx="6"/>
              <a:endCxn id="79" idx="2"/>
            </p:cNvCxnSpPr>
            <p:nvPr/>
          </p:nvCxnSpPr>
          <p:spPr>
            <a:xfrm>
              <a:off x="5624423" y="331901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线连接符 86">
              <a:extLst>
                <a:ext uri="{FF2B5EF4-FFF2-40B4-BE49-F238E27FC236}">
                  <a16:creationId xmlns:a16="http://schemas.microsoft.com/office/drawing/2014/main" id="{51D945DA-69BF-4C44-9C97-D5F930C291A1}"/>
                </a:ext>
              </a:extLst>
            </p:cNvPr>
            <p:cNvCxnSpPr>
              <a:cxnSpLocks/>
              <a:stCxn id="72" idx="6"/>
              <a:endCxn id="80" idx="2"/>
            </p:cNvCxnSpPr>
            <p:nvPr/>
          </p:nvCxnSpPr>
          <p:spPr>
            <a:xfrm>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线连接符 89">
              <a:extLst>
                <a:ext uri="{FF2B5EF4-FFF2-40B4-BE49-F238E27FC236}">
                  <a16:creationId xmlns:a16="http://schemas.microsoft.com/office/drawing/2014/main" id="{CA9D381D-FE61-0E4F-8924-E912C9EC1B3A}"/>
                </a:ext>
              </a:extLst>
            </p:cNvPr>
            <p:cNvCxnSpPr/>
            <p:nvPr/>
          </p:nvCxnSpPr>
          <p:spPr>
            <a:xfrm>
              <a:off x="6209835" y="3296728"/>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线连接符 90">
              <a:extLst>
                <a:ext uri="{FF2B5EF4-FFF2-40B4-BE49-F238E27FC236}">
                  <a16:creationId xmlns:a16="http://schemas.microsoft.com/office/drawing/2014/main" id="{AC5DDE32-F002-9E4E-AFAD-50AD1F67C27E}"/>
                </a:ext>
              </a:extLst>
            </p:cNvPr>
            <p:cNvCxnSpPr/>
            <p:nvPr/>
          </p:nvCxnSpPr>
          <p:spPr>
            <a:xfrm>
              <a:off x="5624423" y="3690667"/>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线连接符 91">
              <a:extLst>
                <a:ext uri="{FF2B5EF4-FFF2-40B4-BE49-F238E27FC236}">
                  <a16:creationId xmlns:a16="http://schemas.microsoft.com/office/drawing/2014/main" id="{16EFF60E-7690-6D49-8A50-9A2CDA3A6067}"/>
                </a:ext>
              </a:extLst>
            </p:cNvPr>
            <p:cNvCxnSpPr/>
            <p:nvPr/>
          </p:nvCxnSpPr>
          <p:spPr>
            <a:xfrm>
              <a:off x="5624423" y="4083889"/>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线连接符 92">
              <a:extLst>
                <a:ext uri="{FF2B5EF4-FFF2-40B4-BE49-F238E27FC236}">
                  <a16:creationId xmlns:a16="http://schemas.microsoft.com/office/drawing/2014/main" id="{B21BA18B-F1FB-6C42-8B87-CEB5E7BD9E59}"/>
                </a:ext>
              </a:extLst>
            </p:cNvPr>
            <p:cNvCxnSpPr/>
            <p:nvPr/>
          </p:nvCxnSpPr>
          <p:spPr>
            <a:xfrm>
              <a:off x="6209835" y="4061604"/>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线连接符 93">
              <a:extLst>
                <a:ext uri="{FF2B5EF4-FFF2-40B4-BE49-F238E27FC236}">
                  <a16:creationId xmlns:a16="http://schemas.microsoft.com/office/drawing/2014/main" id="{97BCFDE8-B0F3-2C42-9A7A-60EA3926B810}"/>
                </a:ext>
              </a:extLst>
            </p:cNvPr>
            <p:cNvCxnSpPr/>
            <p:nvPr/>
          </p:nvCxnSpPr>
          <p:spPr>
            <a:xfrm>
              <a:off x="6209835" y="368707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线连接符 94">
              <a:extLst>
                <a:ext uri="{FF2B5EF4-FFF2-40B4-BE49-F238E27FC236}">
                  <a16:creationId xmlns:a16="http://schemas.microsoft.com/office/drawing/2014/main" id="{CC72D3C4-2B9C-C44B-9858-EC5118C74A39}"/>
                </a:ext>
              </a:extLst>
            </p:cNvPr>
            <p:cNvCxnSpPr>
              <a:cxnSpLocks/>
            </p:cNvCxnSpPr>
            <p:nvPr/>
          </p:nvCxnSpPr>
          <p:spPr>
            <a:xfrm>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线连接符 95">
              <a:extLst>
                <a:ext uri="{FF2B5EF4-FFF2-40B4-BE49-F238E27FC236}">
                  <a16:creationId xmlns:a16="http://schemas.microsoft.com/office/drawing/2014/main" id="{625403D6-D384-4441-8879-1468E6989ADF}"/>
                </a:ext>
              </a:extLst>
            </p:cNvPr>
            <p:cNvCxnSpPr>
              <a:cxnSpLocks/>
            </p:cNvCxnSpPr>
            <p:nvPr/>
          </p:nvCxnSpPr>
          <p:spPr>
            <a:xfrm>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线连接符 96">
              <a:extLst>
                <a:ext uri="{FF2B5EF4-FFF2-40B4-BE49-F238E27FC236}">
                  <a16:creationId xmlns:a16="http://schemas.microsoft.com/office/drawing/2014/main" id="{7D281E2D-D69A-604B-A14D-23A3E5C60E0C}"/>
                </a:ext>
              </a:extLst>
            </p:cNvPr>
            <p:cNvCxnSpPr>
              <a:cxnSpLocks/>
            </p:cNvCxnSpPr>
            <p:nvPr/>
          </p:nvCxnSpPr>
          <p:spPr>
            <a:xfrm>
              <a:off x="6209835"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线连接符 97">
              <a:extLst>
                <a:ext uri="{FF2B5EF4-FFF2-40B4-BE49-F238E27FC236}">
                  <a16:creationId xmlns:a16="http://schemas.microsoft.com/office/drawing/2014/main" id="{36FACB95-F400-6A46-991D-2F1CF56FE9D2}"/>
                </a:ext>
              </a:extLst>
            </p:cNvPr>
            <p:cNvCxnSpPr>
              <a:cxnSpLocks/>
              <a:stCxn id="74" idx="6"/>
              <a:endCxn id="79" idx="2"/>
            </p:cNvCxnSpPr>
            <p:nvPr/>
          </p:nvCxnSpPr>
          <p:spPr>
            <a:xfrm flipV="1">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1">
              <a:extLst>
                <a:ext uri="{FF2B5EF4-FFF2-40B4-BE49-F238E27FC236}">
                  <a16:creationId xmlns:a16="http://schemas.microsoft.com/office/drawing/2014/main" id="{43D446A8-81B9-AF46-8F29-DB314A8E8C87}"/>
                </a:ext>
              </a:extLst>
            </p:cNvPr>
            <p:cNvCxnSpPr>
              <a:cxnSpLocks/>
            </p:cNvCxnSpPr>
            <p:nvPr/>
          </p:nvCxnSpPr>
          <p:spPr>
            <a:xfrm flipV="1">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直线连接符 102">
              <a:extLst>
                <a:ext uri="{FF2B5EF4-FFF2-40B4-BE49-F238E27FC236}">
                  <a16:creationId xmlns:a16="http://schemas.microsoft.com/office/drawing/2014/main" id="{B898C311-22EE-EF4B-9193-1DEC401048AD}"/>
                </a:ext>
              </a:extLst>
            </p:cNvPr>
            <p:cNvCxnSpPr>
              <a:cxnSpLocks/>
            </p:cNvCxnSpPr>
            <p:nvPr/>
          </p:nvCxnSpPr>
          <p:spPr>
            <a:xfrm flipV="1">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线连接符 103">
              <a:extLst>
                <a:ext uri="{FF2B5EF4-FFF2-40B4-BE49-F238E27FC236}">
                  <a16:creationId xmlns:a16="http://schemas.microsoft.com/office/drawing/2014/main" id="{2022F282-5ADA-DA46-8010-3E049EFFD262}"/>
                </a:ext>
              </a:extLst>
            </p:cNvPr>
            <p:cNvCxnSpPr>
              <a:cxnSpLocks/>
            </p:cNvCxnSpPr>
            <p:nvPr/>
          </p:nvCxnSpPr>
          <p:spPr>
            <a:xfrm flipV="1">
              <a:off x="6209835" y="3715829"/>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线连接符 104">
              <a:extLst>
                <a:ext uri="{FF2B5EF4-FFF2-40B4-BE49-F238E27FC236}">
                  <a16:creationId xmlns:a16="http://schemas.microsoft.com/office/drawing/2014/main" id="{7CA796B1-F409-9742-A831-E5F8930EC294}"/>
                </a:ext>
              </a:extLst>
            </p:cNvPr>
            <p:cNvCxnSpPr>
              <a:cxnSpLocks/>
              <a:stCxn id="72" idx="6"/>
              <a:endCxn id="81" idx="2"/>
            </p:cNvCxnSpPr>
            <p:nvPr/>
          </p:nvCxnSpPr>
          <p:spPr>
            <a:xfrm>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107">
              <a:extLst>
                <a:ext uri="{FF2B5EF4-FFF2-40B4-BE49-F238E27FC236}">
                  <a16:creationId xmlns:a16="http://schemas.microsoft.com/office/drawing/2014/main" id="{125B329C-90E3-3046-B33B-9814ECAC174C}"/>
                </a:ext>
              </a:extLst>
            </p:cNvPr>
            <p:cNvCxnSpPr>
              <a:cxnSpLocks/>
            </p:cNvCxnSpPr>
            <p:nvPr/>
          </p:nvCxnSpPr>
          <p:spPr>
            <a:xfrm>
              <a:off x="6209835" y="3316856"/>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线连接符 108">
              <a:extLst>
                <a:ext uri="{FF2B5EF4-FFF2-40B4-BE49-F238E27FC236}">
                  <a16:creationId xmlns:a16="http://schemas.microsoft.com/office/drawing/2014/main" id="{6286CF7C-95B5-7442-A88D-58D786D42F63}"/>
                </a:ext>
              </a:extLst>
            </p:cNvPr>
            <p:cNvCxnSpPr>
              <a:cxnSpLocks/>
              <a:stCxn id="75" idx="6"/>
              <a:endCxn id="79" idx="2"/>
            </p:cNvCxnSpPr>
            <p:nvPr/>
          </p:nvCxnSpPr>
          <p:spPr>
            <a:xfrm flipV="1">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直线连接符 111">
              <a:extLst>
                <a:ext uri="{FF2B5EF4-FFF2-40B4-BE49-F238E27FC236}">
                  <a16:creationId xmlns:a16="http://schemas.microsoft.com/office/drawing/2014/main" id="{E92F73D1-295C-1249-859E-CD21E3D455B9}"/>
                </a:ext>
              </a:extLst>
            </p:cNvPr>
            <p:cNvCxnSpPr>
              <a:cxnSpLocks/>
            </p:cNvCxnSpPr>
            <p:nvPr/>
          </p:nvCxnSpPr>
          <p:spPr>
            <a:xfrm flipV="1">
              <a:off x="6209835" y="3325841"/>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5" name="文本框 114">
            <a:extLst>
              <a:ext uri="{FF2B5EF4-FFF2-40B4-BE49-F238E27FC236}">
                <a16:creationId xmlns:a16="http://schemas.microsoft.com/office/drawing/2014/main" id="{6E50DEB5-279A-B643-9020-221A9994DBE1}"/>
              </a:ext>
            </a:extLst>
          </p:cNvPr>
          <p:cNvSpPr txBox="1"/>
          <p:nvPr/>
        </p:nvSpPr>
        <p:spPr>
          <a:xfrm>
            <a:off x="5933065" y="3282984"/>
            <a:ext cx="2279269" cy="369332"/>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Feature extractor</a:t>
            </a:r>
            <a:endParaRPr lang="zh-CN" altLang="en-US" dirty="0">
              <a:solidFill>
                <a:schemeClr val="bg1"/>
              </a:solidFill>
            </a:endParaRPr>
          </a:p>
        </p:txBody>
      </p:sp>
      <p:pic>
        <p:nvPicPr>
          <p:cNvPr id="116" name="图形 115">
            <a:extLst>
              <a:ext uri="{FF2B5EF4-FFF2-40B4-BE49-F238E27FC236}">
                <a16:creationId xmlns:a16="http://schemas.microsoft.com/office/drawing/2014/main" id="{5E182BD9-45D4-D94D-82CA-B80A4011FF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5845" y="3217328"/>
            <a:ext cx="888047" cy="951351"/>
          </a:xfrm>
          <a:prstGeom prst="rect">
            <a:avLst/>
          </a:prstGeom>
        </p:spPr>
      </p:pic>
      <p:sp>
        <p:nvSpPr>
          <p:cNvPr id="117" name="文本框 116">
            <a:extLst>
              <a:ext uri="{FF2B5EF4-FFF2-40B4-BE49-F238E27FC236}">
                <a16:creationId xmlns:a16="http://schemas.microsoft.com/office/drawing/2014/main" id="{05EFBB14-1F80-2B41-A472-F1D41E5D3617}"/>
              </a:ext>
            </a:extLst>
          </p:cNvPr>
          <p:cNvSpPr txBox="1"/>
          <p:nvPr/>
        </p:nvSpPr>
        <p:spPr>
          <a:xfrm>
            <a:off x="3450258" y="3984013"/>
            <a:ext cx="981472" cy="369332"/>
          </a:xfrm>
          <a:prstGeom prst="rect">
            <a:avLst/>
          </a:prstGeom>
          <a:noFill/>
        </p:spPr>
        <p:txBody>
          <a:bodyPr wrap="square">
            <a:spAutoFit/>
          </a:bodyPr>
          <a:lstStyle/>
          <a:p>
            <a:r>
              <a:rPr kumimoji="1" lang="en-US" altLang="zh-CN" sz="1800" b="1" dirty="0">
                <a:solidFill>
                  <a:schemeClr val="accent5">
                    <a:lumMod val="40000"/>
                    <a:lumOff val="60000"/>
                  </a:schemeClr>
                </a:solidFill>
                <a:latin typeface="Microsoft YaHei" panose="020B0503020204020204" pitchFamily="34" charset="-122"/>
                <a:ea typeface="Microsoft YaHei" panose="020B0503020204020204" pitchFamily="34" charset="-122"/>
              </a:rPr>
              <a:t>audio</a:t>
            </a:r>
            <a:endParaRPr lang="zh-CN" altLang="en-US" dirty="0">
              <a:solidFill>
                <a:schemeClr val="accent5">
                  <a:lumMod val="40000"/>
                  <a:lumOff val="60000"/>
                </a:schemeClr>
              </a:solidFill>
            </a:endParaRPr>
          </a:p>
        </p:txBody>
      </p:sp>
      <p:sp>
        <p:nvSpPr>
          <p:cNvPr id="118" name="任意形状 117">
            <a:extLst>
              <a:ext uri="{FF2B5EF4-FFF2-40B4-BE49-F238E27FC236}">
                <a16:creationId xmlns:a16="http://schemas.microsoft.com/office/drawing/2014/main" id="{C4FF2F35-1BCD-5740-BFD5-4CADA6FCEE8E}"/>
              </a:ext>
            </a:extLst>
          </p:cNvPr>
          <p:cNvSpPr/>
          <p:nvPr/>
        </p:nvSpPr>
        <p:spPr>
          <a:xfrm>
            <a:off x="1937725" y="3454697"/>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文本框 118">
            <a:extLst>
              <a:ext uri="{FF2B5EF4-FFF2-40B4-BE49-F238E27FC236}">
                <a16:creationId xmlns:a16="http://schemas.microsoft.com/office/drawing/2014/main" id="{C66E4434-B9EA-794D-A3F6-C2DFD8E1676E}"/>
              </a:ext>
            </a:extLst>
          </p:cNvPr>
          <p:cNvSpPr txBox="1"/>
          <p:nvPr/>
        </p:nvSpPr>
        <p:spPr>
          <a:xfrm>
            <a:off x="1747530" y="3984013"/>
            <a:ext cx="1473814" cy="369332"/>
          </a:xfrm>
          <a:prstGeom prst="rect">
            <a:avLst/>
          </a:prstGeom>
          <a:noFill/>
        </p:spPr>
        <p:txBody>
          <a:bodyPr wrap="square">
            <a:spAutoFit/>
          </a:bodyPr>
          <a:lstStyle/>
          <a:p>
            <a:r>
              <a:rPr kumimoji="1" lang="en-US" altLang="zh-CN" b="1" dirty="0">
                <a:solidFill>
                  <a:schemeClr val="accent5">
                    <a:lumMod val="40000"/>
                    <a:lumOff val="60000"/>
                  </a:schemeClr>
                </a:solidFill>
                <a:latin typeface="Microsoft YaHei" panose="020B0503020204020204" pitchFamily="34" charset="-122"/>
                <a:ea typeface="Microsoft YaHei" panose="020B0503020204020204" pitchFamily="34" charset="-122"/>
              </a:rPr>
              <a:t>ultrasound</a:t>
            </a:r>
            <a:endParaRPr lang="zh-CN" altLang="en-US" dirty="0">
              <a:solidFill>
                <a:schemeClr val="accent5">
                  <a:lumMod val="40000"/>
                  <a:lumOff val="60000"/>
                </a:schemeClr>
              </a:solidFill>
            </a:endParaRPr>
          </a:p>
        </p:txBody>
      </p:sp>
      <p:pic>
        <p:nvPicPr>
          <p:cNvPr id="120" name="图片 119" descr="图标&#10;&#10;描述已自动生成">
            <a:extLst>
              <a:ext uri="{FF2B5EF4-FFF2-40B4-BE49-F238E27FC236}">
                <a16:creationId xmlns:a16="http://schemas.microsoft.com/office/drawing/2014/main" id="{BB74CF19-DD37-E74A-B180-4FCE62F877A1}"/>
              </a:ext>
            </a:extLst>
          </p:cNvPr>
          <p:cNvPicPr>
            <a:picLocks noChangeAspect="1"/>
          </p:cNvPicPr>
          <p:nvPr/>
        </p:nvPicPr>
        <p:blipFill>
          <a:blip r:embed="rId5">
            <a:duotone>
              <a:prstClr val="black"/>
              <a:schemeClr val="accent5">
                <a:tint val="45000"/>
                <a:satMod val="400000"/>
              </a:schemeClr>
            </a:duotone>
          </a:blip>
          <a:stretch>
            <a:fillRect/>
          </a:stretch>
        </p:blipFill>
        <p:spPr>
          <a:xfrm>
            <a:off x="908029" y="3366381"/>
            <a:ext cx="635000" cy="635000"/>
          </a:xfrm>
          <a:prstGeom prst="rect">
            <a:avLst/>
          </a:prstGeom>
        </p:spPr>
      </p:pic>
      <p:pic>
        <p:nvPicPr>
          <p:cNvPr id="121" name="图形 120">
            <a:extLst>
              <a:ext uri="{FF2B5EF4-FFF2-40B4-BE49-F238E27FC236}">
                <a16:creationId xmlns:a16="http://schemas.microsoft.com/office/drawing/2014/main" id="{39553E99-2691-C24B-9FD2-475514C673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61143" y="4382047"/>
            <a:ext cx="888047" cy="951351"/>
          </a:xfrm>
          <a:prstGeom prst="rect">
            <a:avLst/>
          </a:prstGeom>
        </p:spPr>
      </p:pic>
      <p:sp>
        <p:nvSpPr>
          <p:cNvPr id="122" name="文本框 121">
            <a:extLst>
              <a:ext uri="{FF2B5EF4-FFF2-40B4-BE49-F238E27FC236}">
                <a16:creationId xmlns:a16="http://schemas.microsoft.com/office/drawing/2014/main" id="{AF27BEE1-1765-7F4F-B9FB-3D379455CBA7}"/>
              </a:ext>
            </a:extLst>
          </p:cNvPr>
          <p:cNvSpPr txBox="1"/>
          <p:nvPr/>
        </p:nvSpPr>
        <p:spPr>
          <a:xfrm>
            <a:off x="3481448" y="5148732"/>
            <a:ext cx="981472" cy="369332"/>
          </a:xfrm>
          <a:prstGeom prst="rect">
            <a:avLst/>
          </a:prstGeom>
          <a:noFill/>
        </p:spPr>
        <p:txBody>
          <a:bodyPr wrap="square">
            <a:spAutoFit/>
          </a:bodyPr>
          <a:lstStyle/>
          <a:p>
            <a:r>
              <a:rPr kumimoji="1" lang="en-US" altLang="zh-CN" sz="1800" b="1" dirty="0">
                <a:solidFill>
                  <a:srgbClr val="EADAA5"/>
                </a:solidFill>
                <a:latin typeface="Microsoft YaHei" panose="020B0503020204020204" pitchFamily="34" charset="-122"/>
                <a:ea typeface="Microsoft YaHei" panose="020B0503020204020204" pitchFamily="34" charset="-122"/>
              </a:rPr>
              <a:t>audio</a:t>
            </a:r>
            <a:endParaRPr lang="zh-CN" altLang="en-US" dirty="0">
              <a:solidFill>
                <a:srgbClr val="EADAA5"/>
              </a:solidFill>
            </a:endParaRPr>
          </a:p>
        </p:txBody>
      </p:sp>
      <p:sp>
        <p:nvSpPr>
          <p:cNvPr id="123" name="任意形状 122">
            <a:extLst>
              <a:ext uri="{FF2B5EF4-FFF2-40B4-BE49-F238E27FC236}">
                <a16:creationId xmlns:a16="http://schemas.microsoft.com/office/drawing/2014/main" id="{002A13C1-848B-254C-BC2F-168021CFC4F9}"/>
              </a:ext>
            </a:extLst>
          </p:cNvPr>
          <p:cNvSpPr/>
          <p:nvPr/>
        </p:nvSpPr>
        <p:spPr>
          <a:xfrm>
            <a:off x="1897634" y="4609180"/>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4" name="文本框 123">
            <a:extLst>
              <a:ext uri="{FF2B5EF4-FFF2-40B4-BE49-F238E27FC236}">
                <a16:creationId xmlns:a16="http://schemas.microsoft.com/office/drawing/2014/main" id="{8DE03E26-2A82-234C-8AF1-AD5D17CB4687}"/>
              </a:ext>
            </a:extLst>
          </p:cNvPr>
          <p:cNvSpPr txBox="1"/>
          <p:nvPr/>
        </p:nvSpPr>
        <p:spPr>
          <a:xfrm>
            <a:off x="1707439" y="5138496"/>
            <a:ext cx="1473814" cy="369332"/>
          </a:xfrm>
          <a:prstGeom prst="rect">
            <a:avLst/>
          </a:prstGeom>
          <a:noFill/>
        </p:spPr>
        <p:txBody>
          <a:bodyPr wrap="square">
            <a:spAutoFit/>
          </a:bodyPr>
          <a:lstStyle/>
          <a:p>
            <a:r>
              <a:rPr kumimoji="1" lang="en-US" altLang="zh-CN" b="1" dirty="0">
                <a:solidFill>
                  <a:srgbClr val="EADAA5"/>
                </a:solidFill>
                <a:latin typeface="Microsoft YaHei" panose="020B0503020204020204" pitchFamily="34" charset="-122"/>
                <a:ea typeface="Microsoft YaHei" panose="020B0503020204020204" pitchFamily="34" charset="-122"/>
              </a:rPr>
              <a:t>ultrasound</a:t>
            </a:r>
            <a:endParaRPr lang="zh-CN" altLang="en-US" dirty="0">
              <a:solidFill>
                <a:srgbClr val="EADAA5"/>
              </a:solidFill>
            </a:endParaRPr>
          </a:p>
        </p:txBody>
      </p:sp>
      <p:pic>
        <p:nvPicPr>
          <p:cNvPr id="125" name="图片 124" descr="图标&#10;&#10;描述已自动生成">
            <a:extLst>
              <a:ext uri="{FF2B5EF4-FFF2-40B4-BE49-F238E27FC236}">
                <a16:creationId xmlns:a16="http://schemas.microsoft.com/office/drawing/2014/main" id="{2353F0B1-663C-6D4E-B735-47B6420E054E}"/>
              </a:ext>
            </a:extLst>
          </p:cNvPr>
          <p:cNvPicPr>
            <a:picLocks noChangeAspect="1"/>
          </p:cNvPicPr>
          <p:nvPr/>
        </p:nvPicPr>
        <p:blipFill>
          <a:blip r:embed="rId10">
            <a:duotone>
              <a:prstClr val="black"/>
              <a:srgbClr val="D9C3A5">
                <a:tint val="50000"/>
                <a:satMod val="180000"/>
              </a:srgbClr>
            </a:duotone>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867938" y="4494263"/>
            <a:ext cx="635000" cy="635000"/>
          </a:xfrm>
          <a:prstGeom prst="rect">
            <a:avLst/>
          </a:prstGeom>
        </p:spPr>
      </p:pic>
      <p:pic>
        <p:nvPicPr>
          <p:cNvPr id="132" name="图片 131" descr="图标&#10;&#10;描述已自动生成">
            <a:extLst>
              <a:ext uri="{FF2B5EF4-FFF2-40B4-BE49-F238E27FC236}">
                <a16:creationId xmlns:a16="http://schemas.microsoft.com/office/drawing/2014/main" id="{AD6F4288-C6D0-5C4A-A135-2B6FD4D7C544}"/>
              </a:ext>
            </a:extLst>
          </p:cNvPr>
          <p:cNvPicPr>
            <a:picLocks noChangeAspect="1"/>
          </p:cNvPicPr>
          <p:nvPr/>
        </p:nvPicPr>
        <p:blipFill>
          <a:blip r:embed="rId5">
            <a:duotone>
              <a:prstClr val="black"/>
              <a:schemeClr val="accent2">
                <a:tint val="45000"/>
                <a:satMod val="400000"/>
              </a:schemeClr>
            </a:duotone>
          </a:blip>
          <a:stretch>
            <a:fillRect/>
          </a:stretch>
        </p:blipFill>
        <p:spPr>
          <a:xfrm>
            <a:off x="5300160" y="2296381"/>
            <a:ext cx="635000" cy="635000"/>
          </a:xfrm>
          <a:prstGeom prst="rect">
            <a:avLst/>
          </a:prstGeom>
        </p:spPr>
      </p:pic>
      <p:pic>
        <p:nvPicPr>
          <p:cNvPr id="133" name="图片 132" descr="图标&#10;&#10;描述已自动生成">
            <a:extLst>
              <a:ext uri="{FF2B5EF4-FFF2-40B4-BE49-F238E27FC236}">
                <a16:creationId xmlns:a16="http://schemas.microsoft.com/office/drawing/2014/main" id="{E48A7EED-11D0-D945-80F1-346F9D8E01AF}"/>
              </a:ext>
            </a:extLst>
          </p:cNvPr>
          <p:cNvPicPr>
            <a:picLocks noChangeAspect="1"/>
          </p:cNvPicPr>
          <p:nvPr/>
        </p:nvPicPr>
        <p:blipFill>
          <a:blip r:embed="rId5">
            <a:duotone>
              <a:prstClr val="black"/>
              <a:schemeClr val="accent5">
                <a:tint val="45000"/>
                <a:satMod val="400000"/>
              </a:schemeClr>
            </a:duotone>
          </a:blip>
          <a:stretch>
            <a:fillRect/>
          </a:stretch>
        </p:blipFill>
        <p:spPr>
          <a:xfrm>
            <a:off x="5403251" y="2430588"/>
            <a:ext cx="635000" cy="635000"/>
          </a:xfrm>
          <a:prstGeom prst="rect">
            <a:avLst/>
          </a:prstGeom>
        </p:spPr>
      </p:pic>
      <p:pic>
        <p:nvPicPr>
          <p:cNvPr id="134" name="图片 133" descr="图标&#10;&#10;描述已自动生成">
            <a:extLst>
              <a:ext uri="{FF2B5EF4-FFF2-40B4-BE49-F238E27FC236}">
                <a16:creationId xmlns:a16="http://schemas.microsoft.com/office/drawing/2014/main" id="{F0B4C239-39D6-F840-97A8-79C623F7A381}"/>
              </a:ext>
            </a:extLst>
          </p:cNvPr>
          <p:cNvPicPr>
            <a:picLocks noChangeAspect="1"/>
          </p:cNvPicPr>
          <p:nvPr/>
        </p:nvPicPr>
        <p:blipFill>
          <a:blip r:embed="rId10">
            <a:duotone>
              <a:prstClr val="black"/>
              <a:srgbClr val="D9C3A5">
                <a:tint val="50000"/>
                <a:satMod val="180000"/>
              </a:srgbClr>
            </a:duotone>
            <a:extLst>
              <a:ext uri="{BEBA8EAE-BF5A-486C-A8C5-ECC9F3942E4B}">
                <a14:imgProps xmlns:a14="http://schemas.microsoft.com/office/drawing/2010/main">
                  <a14:imgLayer r:embed="rId12">
                    <a14:imgEffect>
                      <a14:brightnessContrast contrast="20000"/>
                    </a14:imgEffect>
                  </a14:imgLayer>
                </a14:imgProps>
              </a:ext>
            </a:extLst>
          </a:blip>
          <a:stretch>
            <a:fillRect/>
          </a:stretch>
        </p:blipFill>
        <p:spPr>
          <a:xfrm>
            <a:off x="5526210" y="2589139"/>
            <a:ext cx="635000" cy="635000"/>
          </a:xfrm>
          <a:prstGeom prst="rect">
            <a:avLst/>
          </a:prstGeom>
        </p:spPr>
      </p:pic>
      <p:grpSp>
        <p:nvGrpSpPr>
          <p:cNvPr id="135" name="组合 134">
            <a:extLst>
              <a:ext uri="{FF2B5EF4-FFF2-40B4-BE49-F238E27FC236}">
                <a16:creationId xmlns:a16="http://schemas.microsoft.com/office/drawing/2014/main" id="{F9D3ADD4-FE56-2243-B4A6-A741EEB3CB12}"/>
              </a:ext>
            </a:extLst>
          </p:cNvPr>
          <p:cNvGrpSpPr/>
          <p:nvPr/>
        </p:nvGrpSpPr>
        <p:grpSpPr>
          <a:xfrm>
            <a:off x="8673825" y="2345394"/>
            <a:ext cx="1308847" cy="897913"/>
            <a:chOff x="5396753" y="3209026"/>
            <a:chExt cx="1398494" cy="960407"/>
          </a:xfrm>
        </p:grpSpPr>
        <p:sp>
          <p:nvSpPr>
            <p:cNvPr id="136" name="椭圆 135">
              <a:extLst>
                <a:ext uri="{FF2B5EF4-FFF2-40B4-BE49-F238E27FC236}">
                  <a16:creationId xmlns:a16="http://schemas.microsoft.com/office/drawing/2014/main" id="{6F343615-64D6-7C40-AB50-285547B4622F}"/>
                </a:ext>
              </a:extLst>
            </p:cNvPr>
            <p:cNvSpPr/>
            <p:nvPr/>
          </p:nvSpPr>
          <p:spPr>
            <a:xfrm>
              <a:off x="5396753" y="3209026"/>
              <a:ext cx="227670" cy="219974"/>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7" name="椭圆 136">
              <a:extLst>
                <a:ext uri="{FF2B5EF4-FFF2-40B4-BE49-F238E27FC236}">
                  <a16:creationId xmlns:a16="http://schemas.microsoft.com/office/drawing/2014/main" id="{20B9D4FD-675A-0C42-9432-90C77406965F}"/>
                </a:ext>
              </a:extLst>
            </p:cNvPr>
            <p:cNvSpPr/>
            <p:nvPr/>
          </p:nvSpPr>
          <p:spPr>
            <a:xfrm>
              <a:off x="5396753" y="3577086"/>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8" name="椭圆 137">
              <a:extLst>
                <a:ext uri="{FF2B5EF4-FFF2-40B4-BE49-F238E27FC236}">
                  <a16:creationId xmlns:a16="http://schemas.microsoft.com/office/drawing/2014/main" id="{8ACD1F49-052B-C048-8842-2416DE6DA0C7}"/>
                </a:ext>
              </a:extLst>
            </p:cNvPr>
            <p:cNvSpPr/>
            <p:nvPr/>
          </p:nvSpPr>
          <p:spPr>
            <a:xfrm>
              <a:off x="5396753" y="3949459"/>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9" name="椭圆 138">
              <a:extLst>
                <a:ext uri="{FF2B5EF4-FFF2-40B4-BE49-F238E27FC236}">
                  <a16:creationId xmlns:a16="http://schemas.microsoft.com/office/drawing/2014/main" id="{D72078E3-D645-5C4F-925F-A089BDEFFF57}"/>
                </a:ext>
              </a:extLst>
            </p:cNvPr>
            <p:cNvSpPr/>
            <p:nvPr/>
          </p:nvSpPr>
          <p:spPr>
            <a:xfrm>
              <a:off x="5982165" y="3209026"/>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椭圆 139">
              <a:extLst>
                <a:ext uri="{FF2B5EF4-FFF2-40B4-BE49-F238E27FC236}">
                  <a16:creationId xmlns:a16="http://schemas.microsoft.com/office/drawing/2014/main" id="{0693F887-DE67-044A-A7A7-837F58DEFA54}"/>
                </a:ext>
              </a:extLst>
            </p:cNvPr>
            <p:cNvSpPr/>
            <p:nvPr/>
          </p:nvSpPr>
          <p:spPr>
            <a:xfrm>
              <a:off x="5982165" y="3577086"/>
              <a:ext cx="227670" cy="219974"/>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椭圆 140">
              <a:extLst>
                <a:ext uri="{FF2B5EF4-FFF2-40B4-BE49-F238E27FC236}">
                  <a16:creationId xmlns:a16="http://schemas.microsoft.com/office/drawing/2014/main" id="{B79D5957-B394-C943-8E04-2E7B150A8D7E}"/>
                </a:ext>
              </a:extLst>
            </p:cNvPr>
            <p:cNvSpPr/>
            <p:nvPr/>
          </p:nvSpPr>
          <p:spPr>
            <a:xfrm>
              <a:off x="5982165" y="3949459"/>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2" name="椭圆 141">
              <a:extLst>
                <a:ext uri="{FF2B5EF4-FFF2-40B4-BE49-F238E27FC236}">
                  <a16:creationId xmlns:a16="http://schemas.microsoft.com/office/drawing/2014/main" id="{BDDEAF29-9DAF-BD4C-8CA8-D0BF3821E8E7}"/>
                </a:ext>
              </a:extLst>
            </p:cNvPr>
            <p:cNvSpPr/>
            <p:nvPr/>
          </p:nvSpPr>
          <p:spPr>
            <a:xfrm>
              <a:off x="6567577" y="3209026"/>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3" name="椭圆 142">
              <a:extLst>
                <a:ext uri="{FF2B5EF4-FFF2-40B4-BE49-F238E27FC236}">
                  <a16:creationId xmlns:a16="http://schemas.microsoft.com/office/drawing/2014/main" id="{B352792D-1777-234B-BD77-ECD0F5C8F458}"/>
                </a:ext>
              </a:extLst>
            </p:cNvPr>
            <p:cNvSpPr/>
            <p:nvPr/>
          </p:nvSpPr>
          <p:spPr>
            <a:xfrm>
              <a:off x="6567577" y="3577086"/>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4" name="椭圆 143">
              <a:extLst>
                <a:ext uri="{FF2B5EF4-FFF2-40B4-BE49-F238E27FC236}">
                  <a16:creationId xmlns:a16="http://schemas.microsoft.com/office/drawing/2014/main" id="{9C286E5A-6E38-8A49-B631-0D638B741357}"/>
                </a:ext>
              </a:extLst>
            </p:cNvPr>
            <p:cNvSpPr/>
            <p:nvPr/>
          </p:nvSpPr>
          <p:spPr>
            <a:xfrm>
              <a:off x="6567577" y="3949459"/>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45" name="直线连接符 144">
              <a:extLst>
                <a:ext uri="{FF2B5EF4-FFF2-40B4-BE49-F238E27FC236}">
                  <a16:creationId xmlns:a16="http://schemas.microsoft.com/office/drawing/2014/main" id="{F45D444B-82FF-FE47-913D-7BDE6832AEF8}"/>
                </a:ext>
              </a:extLst>
            </p:cNvPr>
            <p:cNvCxnSpPr>
              <a:stCxn id="136" idx="6"/>
              <a:endCxn id="139" idx="2"/>
            </p:cNvCxnSpPr>
            <p:nvPr/>
          </p:nvCxnSpPr>
          <p:spPr>
            <a:xfrm>
              <a:off x="5624423" y="331901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线连接符 145">
              <a:extLst>
                <a:ext uri="{FF2B5EF4-FFF2-40B4-BE49-F238E27FC236}">
                  <a16:creationId xmlns:a16="http://schemas.microsoft.com/office/drawing/2014/main" id="{53D15908-6806-AD46-826B-5CE447B40B40}"/>
                </a:ext>
              </a:extLst>
            </p:cNvPr>
            <p:cNvCxnSpPr>
              <a:cxnSpLocks/>
              <a:stCxn id="136" idx="6"/>
              <a:endCxn id="140" idx="2"/>
            </p:cNvCxnSpPr>
            <p:nvPr/>
          </p:nvCxnSpPr>
          <p:spPr>
            <a:xfrm>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线连接符 146">
              <a:extLst>
                <a:ext uri="{FF2B5EF4-FFF2-40B4-BE49-F238E27FC236}">
                  <a16:creationId xmlns:a16="http://schemas.microsoft.com/office/drawing/2014/main" id="{77902E53-DA08-1F4F-A5CD-17414EE1277A}"/>
                </a:ext>
              </a:extLst>
            </p:cNvPr>
            <p:cNvCxnSpPr/>
            <p:nvPr/>
          </p:nvCxnSpPr>
          <p:spPr>
            <a:xfrm>
              <a:off x="6209835" y="3296728"/>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线连接符 147">
              <a:extLst>
                <a:ext uri="{FF2B5EF4-FFF2-40B4-BE49-F238E27FC236}">
                  <a16:creationId xmlns:a16="http://schemas.microsoft.com/office/drawing/2014/main" id="{5DFF90F1-7197-8846-B959-33615D91C7CB}"/>
                </a:ext>
              </a:extLst>
            </p:cNvPr>
            <p:cNvCxnSpPr/>
            <p:nvPr/>
          </p:nvCxnSpPr>
          <p:spPr>
            <a:xfrm>
              <a:off x="5624423" y="3690667"/>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线连接符 148">
              <a:extLst>
                <a:ext uri="{FF2B5EF4-FFF2-40B4-BE49-F238E27FC236}">
                  <a16:creationId xmlns:a16="http://schemas.microsoft.com/office/drawing/2014/main" id="{1BC8DC64-CCEB-EC42-9EEA-E76613A423E3}"/>
                </a:ext>
              </a:extLst>
            </p:cNvPr>
            <p:cNvCxnSpPr/>
            <p:nvPr/>
          </p:nvCxnSpPr>
          <p:spPr>
            <a:xfrm>
              <a:off x="5624423" y="4083889"/>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直线连接符 149">
              <a:extLst>
                <a:ext uri="{FF2B5EF4-FFF2-40B4-BE49-F238E27FC236}">
                  <a16:creationId xmlns:a16="http://schemas.microsoft.com/office/drawing/2014/main" id="{0AB46BA5-A3E6-CC40-B069-62DFDFC6E948}"/>
                </a:ext>
              </a:extLst>
            </p:cNvPr>
            <p:cNvCxnSpPr/>
            <p:nvPr/>
          </p:nvCxnSpPr>
          <p:spPr>
            <a:xfrm>
              <a:off x="6209835" y="4061604"/>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线连接符 150">
              <a:extLst>
                <a:ext uri="{FF2B5EF4-FFF2-40B4-BE49-F238E27FC236}">
                  <a16:creationId xmlns:a16="http://schemas.microsoft.com/office/drawing/2014/main" id="{AD5304B0-E1B4-F241-91A5-3D186D19CBB3}"/>
                </a:ext>
              </a:extLst>
            </p:cNvPr>
            <p:cNvCxnSpPr/>
            <p:nvPr/>
          </p:nvCxnSpPr>
          <p:spPr>
            <a:xfrm>
              <a:off x="6209835" y="368707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直线连接符 151">
              <a:extLst>
                <a:ext uri="{FF2B5EF4-FFF2-40B4-BE49-F238E27FC236}">
                  <a16:creationId xmlns:a16="http://schemas.microsoft.com/office/drawing/2014/main" id="{46BC6E9A-4476-694C-BD60-77388E6F9B3F}"/>
                </a:ext>
              </a:extLst>
            </p:cNvPr>
            <p:cNvCxnSpPr>
              <a:cxnSpLocks/>
            </p:cNvCxnSpPr>
            <p:nvPr/>
          </p:nvCxnSpPr>
          <p:spPr>
            <a:xfrm>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直线连接符 152">
              <a:extLst>
                <a:ext uri="{FF2B5EF4-FFF2-40B4-BE49-F238E27FC236}">
                  <a16:creationId xmlns:a16="http://schemas.microsoft.com/office/drawing/2014/main" id="{9CB7FB59-6A80-C046-9573-1778059CA739}"/>
                </a:ext>
              </a:extLst>
            </p:cNvPr>
            <p:cNvCxnSpPr>
              <a:cxnSpLocks/>
            </p:cNvCxnSpPr>
            <p:nvPr/>
          </p:nvCxnSpPr>
          <p:spPr>
            <a:xfrm>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直线连接符 153">
              <a:extLst>
                <a:ext uri="{FF2B5EF4-FFF2-40B4-BE49-F238E27FC236}">
                  <a16:creationId xmlns:a16="http://schemas.microsoft.com/office/drawing/2014/main" id="{EDB8D326-E47F-D142-B3D3-775F113544D9}"/>
                </a:ext>
              </a:extLst>
            </p:cNvPr>
            <p:cNvCxnSpPr>
              <a:cxnSpLocks/>
            </p:cNvCxnSpPr>
            <p:nvPr/>
          </p:nvCxnSpPr>
          <p:spPr>
            <a:xfrm>
              <a:off x="6209835"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线连接符 154">
              <a:extLst>
                <a:ext uri="{FF2B5EF4-FFF2-40B4-BE49-F238E27FC236}">
                  <a16:creationId xmlns:a16="http://schemas.microsoft.com/office/drawing/2014/main" id="{C74F34F2-D413-6E42-9555-3CE2EABB5957}"/>
                </a:ext>
              </a:extLst>
            </p:cNvPr>
            <p:cNvCxnSpPr>
              <a:cxnSpLocks/>
              <a:stCxn id="137" idx="6"/>
              <a:endCxn id="139" idx="2"/>
            </p:cNvCxnSpPr>
            <p:nvPr/>
          </p:nvCxnSpPr>
          <p:spPr>
            <a:xfrm flipV="1">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直线连接符 155">
              <a:extLst>
                <a:ext uri="{FF2B5EF4-FFF2-40B4-BE49-F238E27FC236}">
                  <a16:creationId xmlns:a16="http://schemas.microsoft.com/office/drawing/2014/main" id="{C01B8770-3A21-B64B-B264-73F1E921729A}"/>
                </a:ext>
              </a:extLst>
            </p:cNvPr>
            <p:cNvCxnSpPr>
              <a:cxnSpLocks/>
            </p:cNvCxnSpPr>
            <p:nvPr/>
          </p:nvCxnSpPr>
          <p:spPr>
            <a:xfrm flipV="1">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直线连接符 156">
              <a:extLst>
                <a:ext uri="{FF2B5EF4-FFF2-40B4-BE49-F238E27FC236}">
                  <a16:creationId xmlns:a16="http://schemas.microsoft.com/office/drawing/2014/main" id="{CFF90BAD-AED5-004D-82D5-BCE086129241}"/>
                </a:ext>
              </a:extLst>
            </p:cNvPr>
            <p:cNvCxnSpPr>
              <a:cxnSpLocks/>
            </p:cNvCxnSpPr>
            <p:nvPr/>
          </p:nvCxnSpPr>
          <p:spPr>
            <a:xfrm flipV="1">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直线连接符 157">
              <a:extLst>
                <a:ext uri="{FF2B5EF4-FFF2-40B4-BE49-F238E27FC236}">
                  <a16:creationId xmlns:a16="http://schemas.microsoft.com/office/drawing/2014/main" id="{F51E50CB-76C0-534F-A83C-6403F5F52D90}"/>
                </a:ext>
              </a:extLst>
            </p:cNvPr>
            <p:cNvCxnSpPr>
              <a:cxnSpLocks/>
            </p:cNvCxnSpPr>
            <p:nvPr/>
          </p:nvCxnSpPr>
          <p:spPr>
            <a:xfrm flipV="1">
              <a:off x="6209835" y="3715829"/>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直线连接符 158">
              <a:extLst>
                <a:ext uri="{FF2B5EF4-FFF2-40B4-BE49-F238E27FC236}">
                  <a16:creationId xmlns:a16="http://schemas.microsoft.com/office/drawing/2014/main" id="{D794EE63-DFB7-AD49-80A2-C3F7901D7A85}"/>
                </a:ext>
              </a:extLst>
            </p:cNvPr>
            <p:cNvCxnSpPr>
              <a:cxnSpLocks/>
              <a:stCxn id="136" idx="6"/>
              <a:endCxn id="141" idx="2"/>
            </p:cNvCxnSpPr>
            <p:nvPr/>
          </p:nvCxnSpPr>
          <p:spPr>
            <a:xfrm>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直线连接符 159">
              <a:extLst>
                <a:ext uri="{FF2B5EF4-FFF2-40B4-BE49-F238E27FC236}">
                  <a16:creationId xmlns:a16="http://schemas.microsoft.com/office/drawing/2014/main" id="{6AFD7AA6-9939-3A4D-A67C-BAA2EF20750D}"/>
                </a:ext>
              </a:extLst>
            </p:cNvPr>
            <p:cNvCxnSpPr>
              <a:cxnSpLocks/>
            </p:cNvCxnSpPr>
            <p:nvPr/>
          </p:nvCxnSpPr>
          <p:spPr>
            <a:xfrm>
              <a:off x="6209835" y="3316856"/>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直线连接符 160">
              <a:extLst>
                <a:ext uri="{FF2B5EF4-FFF2-40B4-BE49-F238E27FC236}">
                  <a16:creationId xmlns:a16="http://schemas.microsoft.com/office/drawing/2014/main" id="{9580E319-E5BE-B54D-9C9A-477D6DCCB2E1}"/>
                </a:ext>
              </a:extLst>
            </p:cNvPr>
            <p:cNvCxnSpPr>
              <a:cxnSpLocks/>
              <a:stCxn id="138" idx="6"/>
              <a:endCxn id="139" idx="2"/>
            </p:cNvCxnSpPr>
            <p:nvPr/>
          </p:nvCxnSpPr>
          <p:spPr>
            <a:xfrm flipV="1">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直线连接符 161">
              <a:extLst>
                <a:ext uri="{FF2B5EF4-FFF2-40B4-BE49-F238E27FC236}">
                  <a16:creationId xmlns:a16="http://schemas.microsoft.com/office/drawing/2014/main" id="{A342F30B-09C2-CB4B-BCDE-E4739010CBDA}"/>
                </a:ext>
              </a:extLst>
            </p:cNvPr>
            <p:cNvCxnSpPr>
              <a:cxnSpLocks/>
            </p:cNvCxnSpPr>
            <p:nvPr/>
          </p:nvCxnSpPr>
          <p:spPr>
            <a:xfrm flipV="1">
              <a:off x="6209835" y="3325841"/>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3" name="右箭头 162">
            <a:extLst>
              <a:ext uri="{FF2B5EF4-FFF2-40B4-BE49-F238E27FC236}">
                <a16:creationId xmlns:a16="http://schemas.microsoft.com/office/drawing/2014/main" id="{479FF0B4-511C-B64F-9D87-845FDFC4B830}"/>
              </a:ext>
            </a:extLst>
          </p:cNvPr>
          <p:cNvSpPr/>
          <p:nvPr/>
        </p:nvSpPr>
        <p:spPr>
          <a:xfrm>
            <a:off x="7921388" y="2626874"/>
            <a:ext cx="451635" cy="36933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64" name="图片 163" descr="图标&#10;&#10;描述已自动生成">
            <a:extLst>
              <a:ext uri="{FF2B5EF4-FFF2-40B4-BE49-F238E27FC236}">
                <a16:creationId xmlns:a16="http://schemas.microsoft.com/office/drawing/2014/main" id="{456EA534-EF29-A34D-AD85-8F5F57CDCD10}"/>
              </a:ext>
            </a:extLst>
          </p:cNvPr>
          <p:cNvPicPr>
            <a:picLocks noChangeAspect="1"/>
          </p:cNvPicPr>
          <p:nvPr/>
        </p:nvPicPr>
        <p:blipFill>
          <a:blip r:embed="rId13">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20000"/>
                    </a14:imgEffect>
                  </a14:imgLayer>
                </a14:imgProps>
              </a:ext>
            </a:extLst>
          </a:blip>
          <a:stretch>
            <a:fillRect/>
          </a:stretch>
        </p:blipFill>
        <p:spPr>
          <a:xfrm>
            <a:off x="9010749" y="1200757"/>
            <a:ext cx="635000" cy="635000"/>
          </a:xfrm>
          <a:prstGeom prst="rect">
            <a:avLst/>
          </a:prstGeom>
        </p:spPr>
      </p:pic>
      <p:cxnSp>
        <p:nvCxnSpPr>
          <p:cNvPr id="166" name="直线箭头连接符 165">
            <a:extLst>
              <a:ext uri="{FF2B5EF4-FFF2-40B4-BE49-F238E27FC236}">
                <a16:creationId xmlns:a16="http://schemas.microsoft.com/office/drawing/2014/main" id="{8EFABC03-73FD-9049-9FEE-E3544F7939E4}"/>
              </a:ext>
            </a:extLst>
          </p:cNvPr>
          <p:cNvCxnSpPr>
            <a:cxnSpLocks/>
          </p:cNvCxnSpPr>
          <p:nvPr/>
        </p:nvCxnSpPr>
        <p:spPr>
          <a:xfrm>
            <a:off x="9328249" y="1926620"/>
            <a:ext cx="0" cy="37668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9" name="文本框 168">
            <a:extLst>
              <a:ext uri="{FF2B5EF4-FFF2-40B4-BE49-F238E27FC236}">
                <a16:creationId xmlns:a16="http://schemas.microsoft.com/office/drawing/2014/main" id="{C37CC57E-D4E6-E14D-BC87-BBCCBB8E3062}"/>
              </a:ext>
            </a:extLst>
          </p:cNvPr>
          <p:cNvSpPr txBox="1"/>
          <p:nvPr/>
        </p:nvSpPr>
        <p:spPr>
          <a:xfrm>
            <a:off x="9434786" y="1900471"/>
            <a:ext cx="1687519" cy="368080"/>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fine-tuning</a:t>
            </a:r>
            <a:endParaRPr lang="zh-CN" altLang="en-US" dirty="0"/>
          </a:p>
        </p:txBody>
      </p:sp>
      <p:sp>
        <p:nvSpPr>
          <p:cNvPr id="170" name="任意形状 169">
            <a:extLst>
              <a:ext uri="{FF2B5EF4-FFF2-40B4-BE49-F238E27FC236}">
                <a16:creationId xmlns:a16="http://schemas.microsoft.com/office/drawing/2014/main" id="{F3EC4491-0C31-9541-80F2-1631556EEE2E}"/>
              </a:ext>
            </a:extLst>
          </p:cNvPr>
          <p:cNvSpPr/>
          <p:nvPr/>
        </p:nvSpPr>
        <p:spPr>
          <a:xfrm>
            <a:off x="9787809" y="1307854"/>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1" name="文本框 170">
            <a:extLst>
              <a:ext uri="{FF2B5EF4-FFF2-40B4-BE49-F238E27FC236}">
                <a16:creationId xmlns:a16="http://schemas.microsoft.com/office/drawing/2014/main" id="{23814417-CC68-154B-9013-19A251EF2A79}"/>
              </a:ext>
            </a:extLst>
          </p:cNvPr>
          <p:cNvSpPr txBox="1"/>
          <p:nvPr/>
        </p:nvSpPr>
        <p:spPr>
          <a:xfrm>
            <a:off x="710517" y="2811359"/>
            <a:ext cx="967976" cy="369332"/>
          </a:xfrm>
          <a:prstGeom prst="rect">
            <a:avLst/>
          </a:prstGeom>
          <a:noFill/>
        </p:spPr>
        <p:txBody>
          <a:bodyPr wrap="square">
            <a:spAutoFit/>
          </a:bodyPr>
          <a:lstStyle/>
          <a:p>
            <a:r>
              <a:rPr kumimoji="1" lang="en-US" altLang="zh-CN" b="1" dirty="0">
                <a:solidFill>
                  <a:schemeClr val="accent2">
                    <a:lumMod val="60000"/>
                    <a:lumOff val="40000"/>
                  </a:schemeClr>
                </a:solidFill>
                <a:latin typeface="Microsoft YaHei" panose="020B0503020204020204" pitchFamily="34" charset="-122"/>
                <a:ea typeface="Microsoft YaHei" panose="020B0503020204020204" pitchFamily="34" charset="-122"/>
              </a:rPr>
              <a:t>user A</a:t>
            </a:r>
            <a:endParaRPr lang="zh-CN" altLang="en-US" dirty="0">
              <a:solidFill>
                <a:schemeClr val="accent2">
                  <a:lumMod val="60000"/>
                  <a:lumOff val="40000"/>
                </a:schemeClr>
              </a:solidFill>
            </a:endParaRPr>
          </a:p>
        </p:txBody>
      </p:sp>
      <p:sp>
        <p:nvSpPr>
          <p:cNvPr id="173" name="文本框 172">
            <a:extLst>
              <a:ext uri="{FF2B5EF4-FFF2-40B4-BE49-F238E27FC236}">
                <a16:creationId xmlns:a16="http://schemas.microsoft.com/office/drawing/2014/main" id="{A08D1E46-BE5A-5641-9F58-06668471EAF7}"/>
              </a:ext>
            </a:extLst>
          </p:cNvPr>
          <p:cNvSpPr txBox="1"/>
          <p:nvPr/>
        </p:nvSpPr>
        <p:spPr>
          <a:xfrm>
            <a:off x="759189" y="3993246"/>
            <a:ext cx="1114729" cy="369332"/>
          </a:xfrm>
          <a:prstGeom prst="rect">
            <a:avLst/>
          </a:prstGeom>
          <a:noFill/>
        </p:spPr>
        <p:txBody>
          <a:bodyPr wrap="square">
            <a:spAutoFit/>
          </a:bodyPr>
          <a:lstStyle/>
          <a:p>
            <a:r>
              <a:rPr kumimoji="1" lang="en-US" altLang="zh-CN" b="1" dirty="0">
                <a:solidFill>
                  <a:schemeClr val="accent5">
                    <a:lumMod val="40000"/>
                    <a:lumOff val="60000"/>
                  </a:schemeClr>
                </a:solidFill>
                <a:latin typeface="Microsoft YaHei" panose="020B0503020204020204" pitchFamily="34" charset="-122"/>
                <a:ea typeface="Microsoft YaHei" panose="020B0503020204020204" pitchFamily="34" charset="-122"/>
              </a:rPr>
              <a:t>user B</a:t>
            </a:r>
            <a:endParaRPr lang="zh-CN" altLang="en-US" dirty="0"/>
          </a:p>
        </p:txBody>
      </p:sp>
      <p:sp>
        <p:nvSpPr>
          <p:cNvPr id="174" name="文本框 173">
            <a:extLst>
              <a:ext uri="{FF2B5EF4-FFF2-40B4-BE49-F238E27FC236}">
                <a16:creationId xmlns:a16="http://schemas.microsoft.com/office/drawing/2014/main" id="{53F26D04-ADDC-1E47-94C4-6B351D1A0DCF}"/>
              </a:ext>
            </a:extLst>
          </p:cNvPr>
          <p:cNvSpPr txBox="1"/>
          <p:nvPr/>
        </p:nvSpPr>
        <p:spPr>
          <a:xfrm>
            <a:off x="759189" y="5165900"/>
            <a:ext cx="1114729" cy="369332"/>
          </a:xfrm>
          <a:prstGeom prst="rect">
            <a:avLst/>
          </a:prstGeom>
          <a:noFill/>
        </p:spPr>
        <p:txBody>
          <a:bodyPr wrap="square">
            <a:spAutoFit/>
          </a:bodyPr>
          <a:lstStyle/>
          <a:p>
            <a:r>
              <a:rPr kumimoji="1" lang="en-US" altLang="zh-CN" b="1" dirty="0">
                <a:solidFill>
                  <a:srgbClr val="EADAA5"/>
                </a:solidFill>
                <a:latin typeface="Microsoft YaHei" panose="020B0503020204020204" pitchFamily="34" charset="-122"/>
                <a:ea typeface="Microsoft YaHei" panose="020B0503020204020204" pitchFamily="34" charset="-122"/>
              </a:rPr>
              <a:t>user C</a:t>
            </a:r>
            <a:endParaRPr lang="zh-CN" altLang="en-US" dirty="0">
              <a:solidFill>
                <a:srgbClr val="EADAA5"/>
              </a:solidFill>
            </a:endParaRPr>
          </a:p>
        </p:txBody>
      </p:sp>
      <p:grpSp>
        <p:nvGrpSpPr>
          <p:cNvPr id="189" name="组合 188">
            <a:extLst>
              <a:ext uri="{FF2B5EF4-FFF2-40B4-BE49-F238E27FC236}">
                <a16:creationId xmlns:a16="http://schemas.microsoft.com/office/drawing/2014/main" id="{BC99A230-62A0-1045-AC5E-C4E3542B707E}"/>
              </a:ext>
            </a:extLst>
          </p:cNvPr>
          <p:cNvGrpSpPr/>
          <p:nvPr/>
        </p:nvGrpSpPr>
        <p:grpSpPr>
          <a:xfrm>
            <a:off x="5613718" y="3711161"/>
            <a:ext cx="2219916" cy="1259482"/>
            <a:chOff x="5036293" y="3982839"/>
            <a:chExt cx="2219916" cy="1259482"/>
          </a:xfrm>
        </p:grpSpPr>
        <p:pic>
          <p:nvPicPr>
            <p:cNvPr id="176" name="图形 175">
              <a:extLst>
                <a:ext uri="{FF2B5EF4-FFF2-40B4-BE49-F238E27FC236}">
                  <a16:creationId xmlns:a16="http://schemas.microsoft.com/office/drawing/2014/main" id="{35977245-0D24-3E4B-BEBE-088A023764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3982839"/>
              <a:ext cx="888047" cy="951351"/>
            </a:xfrm>
            <a:prstGeom prst="rect">
              <a:avLst/>
            </a:prstGeom>
          </p:spPr>
        </p:pic>
        <p:cxnSp>
          <p:nvCxnSpPr>
            <p:cNvPr id="177" name="直线箭头连接符 176">
              <a:extLst>
                <a:ext uri="{FF2B5EF4-FFF2-40B4-BE49-F238E27FC236}">
                  <a16:creationId xmlns:a16="http://schemas.microsoft.com/office/drawing/2014/main" id="{CA8BE48E-94BC-7648-AE8B-08A549EB327C}"/>
                </a:ext>
              </a:extLst>
            </p:cNvPr>
            <p:cNvCxnSpPr>
              <a:cxnSpLocks/>
            </p:cNvCxnSpPr>
            <p:nvPr/>
          </p:nvCxnSpPr>
          <p:spPr>
            <a:xfrm flipV="1">
              <a:off x="5523463" y="4068263"/>
              <a:ext cx="0" cy="76054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直线箭头连接符 177">
              <a:extLst>
                <a:ext uri="{FF2B5EF4-FFF2-40B4-BE49-F238E27FC236}">
                  <a16:creationId xmlns:a16="http://schemas.microsoft.com/office/drawing/2014/main" id="{D2CB7568-AEFA-2741-A8BC-0837074483F2}"/>
                </a:ext>
              </a:extLst>
            </p:cNvPr>
            <p:cNvCxnSpPr>
              <a:cxnSpLocks/>
            </p:cNvCxnSpPr>
            <p:nvPr/>
          </p:nvCxnSpPr>
          <p:spPr>
            <a:xfrm>
              <a:off x="5505966" y="4828808"/>
              <a:ext cx="1750243" cy="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9" name="文本框 178">
              <a:extLst>
                <a:ext uri="{FF2B5EF4-FFF2-40B4-BE49-F238E27FC236}">
                  <a16:creationId xmlns:a16="http://schemas.microsoft.com/office/drawing/2014/main" id="{E47BC71E-26D5-E648-860B-DB1272D3E472}"/>
                </a:ext>
              </a:extLst>
            </p:cNvPr>
            <p:cNvSpPr txBox="1"/>
            <p:nvPr/>
          </p:nvSpPr>
          <p:spPr>
            <a:xfrm>
              <a:off x="5823838" y="4872989"/>
              <a:ext cx="875784"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time</a:t>
              </a:r>
              <a:endParaRPr lang="zh-CN" altLang="en-US" dirty="0"/>
            </a:p>
          </p:txBody>
        </p:sp>
        <p:sp>
          <p:nvSpPr>
            <p:cNvPr id="180" name="文本框 179">
              <a:extLst>
                <a:ext uri="{FF2B5EF4-FFF2-40B4-BE49-F238E27FC236}">
                  <a16:creationId xmlns:a16="http://schemas.microsoft.com/office/drawing/2014/main" id="{6F98803E-7E4F-5540-8A48-E7920C59321D}"/>
                </a:ext>
              </a:extLst>
            </p:cNvPr>
            <p:cNvSpPr txBox="1"/>
            <p:nvPr/>
          </p:nvSpPr>
          <p:spPr>
            <a:xfrm rot="16200000">
              <a:off x="4840686" y="4254285"/>
              <a:ext cx="76054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amp</a:t>
              </a:r>
              <a:endParaRPr lang="zh-CN" altLang="en-US" dirty="0"/>
            </a:p>
          </p:txBody>
        </p:sp>
      </p:grpSp>
      <p:grpSp>
        <p:nvGrpSpPr>
          <p:cNvPr id="188" name="组合 187">
            <a:extLst>
              <a:ext uri="{FF2B5EF4-FFF2-40B4-BE49-F238E27FC236}">
                <a16:creationId xmlns:a16="http://schemas.microsoft.com/office/drawing/2014/main" id="{A0553031-E861-1E41-B8A9-0FA6FD416987}"/>
              </a:ext>
            </a:extLst>
          </p:cNvPr>
          <p:cNvGrpSpPr/>
          <p:nvPr/>
        </p:nvGrpSpPr>
        <p:grpSpPr>
          <a:xfrm>
            <a:off x="5599993" y="4948813"/>
            <a:ext cx="2219916" cy="1183643"/>
            <a:chOff x="5024442" y="5137758"/>
            <a:chExt cx="2219916" cy="1183643"/>
          </a:xfrm>
        </p:grpSpPr>
        <p:sp>
          <p:nvSpPr>
            <p:cNvPr id="175" name="任意形状 174">
              <a:extLst>
                <a:ext uri="{FF2B5EF4-FFF2-40B4-BE49-F238E27FC236}">
                  <a16:creationId xmlns:a16="http://schemas.microsoft.com/office/drawing/2014/main" id="{C17F4B6F-701E-C14C-9E51-7900455EC8D0}"/>
                </a:ext>
              </a:extLst>
            </p:cNvPr>
            <p:cNvSpPr/>
            <p:nvPr/>
          </p:nvSpPr>
          <p:spPr>
            <a:xfrm>
              <a:off x="5638781" y="5276949"/>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4" name="直线箭头连接符 183">
              <a:extLst>
                <a:ext uri="{FF2B5EF4-FFF2-40B4-BE49-F238E27FC236}">
                  <a16:creationId xmlns:a16="http://schemas.microsoft.com/office/drawing/2014/main" id="{709A2157-D7E7-8043-BB22-B1C563BD5B43}"/>
                </a:ext>
              </a:extLst>
            </p:cNvPr>
            <p:cNvCxnSpPr>
              <a:cxnSpLocks/>
            </p:cNvCxnSpPr>
            <p:nvPr/>
          </p:nvCxnSpPr>
          <p:spPr>
            <a:xfrm flipV="1">
              <a:off x="5511612" y="5147343"/>
              <a:ext cx="0" cy="76054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线箭头连接符 184">
              <a:extLst>
                <a:ext uri="{FF2B5EF4-FFF2-40B4-BE49-F238E27FC236}">
                  <a16:creationId xmlns:a16="http://schemas.microsoft.com/office/drawing/2014/main" id="{359D2BA3-0EE1-DC4F-B058-67DCFA1D4E5B}"/>
                </a:ext>
              </a:extLst>
            </p:cNvPr>
            <p:cNvCxnSpPr>
              <a:cxnSpLocks/>
            </p:cNvCxnSpPr>
            <p:nvPr/>
          </p:nvCxnSpPr>
          <p:spPr>
            <a:xfrm>
              <a:off x="5494115" y="5907888"/>
              <a:ext cx="1750243" cy="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6" name="文本框 185">
              <a:extLst>
                <a:ext uri="{FF2B5EF4-FFF2-40B4-BE49-F238E27FC236}">
                  <a16:creationId xmlns:a16="http://schemas.microsoft.com/office/drawing/2014/main" id="{250D2D6D-A830-004D-BC3D-05A07A9B07AC}"/>
                </a:ext>
              </a:extLst>
            </p:cNvPr>
            <p:cNvSpPr txBox="1"/>
            <p:nvPr/>
          </p:nvSpPr>
          <p:spPr>
            <a:xfrm>
              <a:off x="5811987" y="5952069"/>
              <a:ext cx="875784"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time</a:t>
              </a:r>
              <a:endParaRPr lang="zh-CN" altLang="en-US" dirty="0"/>
            </a:p>
          </p:txBody>
        </p:sp>
        <p:sp>
          <p:nvSpPr>
            <p:cNvPr id="187" name="文本框 186">
              <a:extLst>
                <a:ext uri="{FF2B5EF4-FFF2-40B4-BE49-F238E27FC236}">
                  <a16:creationId xmlns:a16="http://schemas.microsoft.com/office/drawing/2014/main" id="{E57B8C5B-39D2-1747-BE60-278B5848F8B6}"/>
                </a:ext>
              </a:extLst>
            </p:cNvPr>
            <p:cNvSpPr txBox="1"/>
            <p:nvPr/>
          </p:nvSpPr>
          <p:spPr>
            <a:xfrm rot="16200000">
              <a:off x="4828835" y="5333365"/>
              <a:ext cx="76054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grad</a:t>
              </a:r>
              <a:endParaRPr lang="zh-CN" altLang="en-US" dirty="0"/>
            </a:p>
          </p:txBody>
        </p:sp>
      </p:grpSp>
      <p:cxnSp>
        <p:nvCxnSpPr>
          <p:cNvPr id="190" name="直线箭头连接符 189">
            <a:extLst>
              <a:ext uri="{FF2B5EF4-FFF2-40B4-BE49-F238E27FC236}">
                <a16:creationId xmlns:a16="http://schemas.microsoft.com/office/drawing/2014/main" id="{1D8CE05D-9B66-AE48-84CD-93A144D2B9D0}"/>
              </a:ext>
            </a:extLst>
          </p:cNvPr>
          <p:cNvCxnSpPr>
            <a:cxnSpLocks/>
          </p:cNvCxnSpPr>
          <p:nvPr/>
        </p:nvCxnSpPr>
        <p:spPr>
          <a:xfrm>
            <a:off x="9362836" y="3366381"/>
            <a:ext cx="0" cy="37668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91" name="组合 190">
            <a:extLst>
              <a:ext uri="{FF2B5EF4-FFF2-40B4-BE49-F238E27FC236}">
                <a16:creationId xmlns:a16="http://schemas.microsoft.com/office/drawing/2014/main" id="{CE1DAF0D-9FC5-7749-87E9-033DCA73D3B5}"/>
              </a:ext>
            </a:extLst>
          </p:cNvPr>
          <p:cNvGrpSpPr/>
          <p:nvPr/>
        </p:nvGrpSpPr>
        <p:grpSpPr>
          <a:xfrm>
            <a:off x="8708412" y="3866136"/>
            <a:ext cx="1308847" cy="897913"/>
            <a:chOff x="5396753" y="3209026"/>
            <a:chExt cx="1398494" cy="960407"/>
          </a:xfrm>
        </p:grpSpPr>
        <p:sp>
          <p:nvSpPr>
            <p:cNvPr id="192" name="椭圆 191">
              <a:extLst>
                <a:ext uri="{FF2B5EF4-FFF2-40B4-BE49-F238E27FC236}">
                  <a16:creationId xmlns:a16="http://schemas.microsoft.com/office/drawing/2014/main" id="{DF66AE28-6774-594C-8B06-0F89A4ACE6B2}"/>
                </a:ext>
              </a:extLst>
            </p:cNvPr>
            <p:cNvSpPr/>
            <p:nvPr/>
          </p:nvSpPr>
          <p:spPr>
            <a:xfrm>
              <a:off x="5396753" y="3209026"/>
              <a:ext cx="227670" cy="219974"/>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3" name="椭圆 192">
              <a:extLst>
                <a:ext uri="{FF2B5EF4-FFF2-40B4-BE49-F238E27FC236}">
                  <a16:creationId xmlns:a16="http://schemas.microsoft.com/office/drawing/2014/main" id="{0E90140E-06A7-5344-9264-EAEDEE30CD15}"/>
                </a:ext>
              </a:extLst>
            </p:cNvPr>
            <p:cNvSpPr/>
            <p:nvPr/>
          </p:nvSpPr>
          <p:spPr>
            <a:xfrm>
              <a:off x="5396753" y="3577086"/>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4" name="椭圆 193">
              <a:extLst>
                <a:ext uri="{FF2B5EF4-FFF2-40B4-BE49-F238E27FC236}">
                  <a16:creationId xmlns:a16="http://schemas.microsoft.com/office/drawing/2014/main" id="{A78CD81B-85E5-F84B-A1B3-B6536B62B995}"/>
                </a:ext>
              </a:extLst>
            </p:cNvPr>
            <p:cNvSpPr/>
            <p:nvPr/>
          </p:nvSpPr>
          <p:spPr>
            <a:xfrm>
              <a:off x="5396753" y="3949459"/>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5" name="椭圆 194">
              <a:extLst>
                <a:ext uri="{FF2B5EF4-FFF2-40B4-BE49-F238E27FC236}">
                  <a16:creationId xmlns:a16="http://schemas.microsoft.com/office/drawing/2014/main" id="{6A1654FF-9CCF-634F-9D85-524AB530A967}"/>
                </a:ext>
              </a:extLst>
            </p:cNvPr>
            <p:cNvSpPr/>
            <p:nvPr/>
          </p:nvSpPr>
          <p:spPr>
            <a:xfrm>
              <a:off x="5982165" y="3209026"/>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6" name="椭圆 195">
              <a:extLst>
                <a:ext uri="{FF2B5EF4-FFF2-40B4-BE49-F238E27FC236}">
                  <a16:creationId xmlns:a16="http://schemas.microsoft.com/office/drawing/2014/main" id="{1B17F88E-EC16-2848-9DB0-0735A2F2973B}"/>
                </a:ext>
              </a:extLst>
            </p:cNvPr>
            <p:cNvSpPr/>
            <p:nvPr/>
          </p:nvSpPr>
          <p:spPr>
            <a:xfrm>
              <a:off x="5982165" y="3577086"/>
              <a:ext cx="227670" cy="219974"/>
            </a:xfrm>
            <a:prstGeom prst="ellipse">
              <a:avLst/>
            </a:prstGeom>
            <a:noFill/>
            <a:ln w="3810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7" name="椭圆 196">
              <a:extLst>
                <a:ext uri="{FF2B5EF4-FFF2-40B4-BE49-F238E27FC236}">
                  <a16:creationId xmlns:a16="http://schemas.microsoft.com/office/drawing/2014/main" id="{2CC7C180-F866-3C44-94F9-8007CC04DC4E}"/>
                </a:ext>
              </a:extLst>
            </p:cNvPr>
            <p:cNvSpPr/>
            <p:nvPr/>
          </p:nvSpPr>
          <p:spPr>
            <a:xfrm>
              <a:off x="5982165" y="3949459"/>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8" name="椭圆 197">
              <a:extLst>
                <a:ext uri="{FF2B5EF4-FFF2-40B4-BE49-F238E27FC236}">
                  <a16:creationId xmlns:a16="http://schemas.microsoft.com/office/drawing/2014/main" id="{B5EBF8F6-EED4-8F43-8219-2C788FC32709}"/>
                </a:ext>
              </a:extLst>
            </p:cNvPr>
            <p:cNvSpPr/>
            <p:nvPr/>
          </p:nvSpPr>
          <p:spPr>
            <a:xfrm>
              <a:off x="6567577" y="3209026"/>
              <a:ext cx="227670" cy="219974"/>
            </a:xfrm>
            <a:prstGeom prst="ellipse">
              <a:avLst/>
            </a:prstGeom>
            <a:noFill/>
            <a:ln w="3810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9" name="椭圆 198">
              <a:extLst>
                <a:ext uri="{FF2B5EF4-FFF2-40B4-BE49-F238E27FC236}">
                  <a16:creationId xmlns:a16="http://schemas.microsoft.com/office/drawing/2014/main" id="{3A10EC96-A386-CA47-835A-10C663B3310B}"/>
                </a:ext>
              </a:extLst>
            </p:cNvPr>
            <p:cNvSpPr/>
            <p:nvPr/>
          </p:nvSpPr>
          <p:spPr>
            <a:xfrm>
              <a:off x="6567577" y="3577086"/>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0" name="椭圆 199">
              <a:extLst>
                <a:ext uri="{FF2B5EF4-FFF2-40B4-BE49-F238E27FC236}">
                  <a16:creationId xmlns:a16="http://schemas.microsoft.com/office/drawing/2014/main" id="{DE07BC48-EB00-2C44-953B-308D20CDE041}"/>
                </a:ext>
              </a:extLst>
            </p:cNvPr>
            <p:cNvSpPr/>
            <p:nvPr/>
          </p:nvSpPr>
          <p:spPr>
            <a:xfrm>
              <a:off x="6567577" y="3949459"/>
              <a:ext cx="227670" cy="219974"/>
            </a:xfrm>
            <a:prstGeom prst="ellipse">
              <a:avLst/>
            </a:prstGeom>
            <a:noFill/>
            <a:ln w="3810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01" name="直线连接符 200">
              <a:extLst>
                <a:ext uri="{FF2B5EF4-FFF2-40B4-BE49-F238E27FC236}">
                  <a16:creationId xmlns:a16="http://schemas.microsoft.com/office/drawing/2014/main" id="{82F7B127-5833-A645-AB64-4E25505DE575}"/>
                </a:ext>
              </a:extLst>
            </p:cNvPr>
            <p:cNvCxnSpPr>
              <a:stCxn id="192" idx="6"/>
              <a:endCxn id="195" idx="2"/>
            </p:cNvCxnSpPr>
            <p:nvPr/>
          </p:nvCxnSpPr>
          <p:spPr>
            <a:xfrm>
              <a:off x="5624423" y="331901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直线连接符 201">
              <a:extLst>
                <a:ext uri="{FF2B5EF4-FFF2-40B4-BE49-F238E27FC236}">
                  <a16:creationId xmlns:a16="http://schemas.microsoft.com/office/drawing/2014/main" id="{7B290656-9D22-404B-A870-BC797CC7C9B5}"/>
                </a:ext>
              </a:extLst>
            </p:cNvPr>
            <p:cNvCxnSpPr>
              <a:cxnSpLocks/>
              <a:stCxn id="192" idx="6"/>
              <a:endCxn id="196" idx="2"/>
            </p:cNvCxnSpPr>
            <p:nvPr/>
          </p:nvCxnSpPr>
          <p:spPr>
            <a:xfrm>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直线连接符 202">
              <a:extLst>
                <a:ext uri="{FF2B5EF4-FFF2-40B4-BE49-F238E27FC236}">
                  <a16:creationId xmlns:a16="http://schemas.microsoft.com/office/drawing/2014/main" id="{8D590418-CA4F-B24E-A25A-FA93EEE971C1}"/>
                </a:ext>
              </a:extLst>
            </p:cNvPr>
            <p:cNvCxnSpPr/>
            <p:nvPr/>
          </p:nvCxnSpPr>
          <p:spPr>
            <a:xfrm>
              <a:off x="6209835" y="3296728"/>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直线连接符 203">
              <a:extLst>
                <a:ext uri="{FF2B5EF4-FFF2-40B4-BE49-F238E27FC236}">
                  <a16:creationId xmlns:a16="http://schemas.microsoft.com/office/drawing/2014/main" id="{21A57195-1AA7-414C-8517-4A3AC24A1A5E}"/>
                </a:ext>
              </a:extLst>
            </p:cNvPr>
            <p:cNvCxnSpPr/>
            <p:nvPr/>
          </p:nvCxnSpPr>
          <p:spPr>
            <a:xfrm>
              <a:off x="5624423" y="3690667"/>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直线连接符 204">
              <a:extLst>
                <a:ext uri="{FF2B5EF4-FFF2-40B4-BE49-F238E27FC236}">
                  <a16:creationId xmlns:a16="http://schemas.microsoft.com/office/drawing/2014/main" id="{C0389F97-CAEF-9348-A4B9-4322E601D05B}"/>
                </a:ext>
              </a:extLst>
            </p:cNvPr>
            <p:cNvCxnSpPr/>
            <p:nvPr/>
          </p:nvCxnSpPr>
          <p:spPr>
            <a:xfrm>
              <a:off x="5624423" y="4083889"/>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直线连接符 205">
              <a:extLst>
                <a:ext uri="{FF2B5EF4-FFF2-40B4-BE49-F238E27FC236}">
                  <a16:creationId xmlns:a16="http://schemas.microsoft.com/office/drawing/2014/main" id="{1640E0A8-3D75-124A-AFB3-8C17F865C6A0}"/>
                </a:ext>
              </a:extLst>
            </p:cNvPr>
            <p:cNvCxnSpPr/>
            <p:nvPr/>
          </p:nvCxnSpPr>
          <p:spPr>
            <a:xfrm>
              <a:off x="6209835" y="4061604"/>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直线连接符 206">
              <a:extLst>
                <a:ext uri="{FF2B5EF4-FFF2-40B4-BE49-F238E27FC236}">
                  <a16:creationId xmlns:a16="http://schemas.microsoft.com/office/drawing/2014/main" id="{F44D9593-DC96-4341-81EB-7416CBF6730A}"/>
                </a:ext>
              </a:extLst>
            </p:cNvPr>
            <p:cNvCxnSpPr/>
            <p:nvPr/>
          </p:nvCxnSpPr>
          <p:spPr>
            <a:xfrm>
              <a:off x="6209835" y="368707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直线连接符 207">
              <a:extLst>
                <a:ext uri="{FF2B5EF4-FFF2-40B4-BE49-F238E27FC236}">
                  <a16:creationId xmlns:a16="http://schemas.microsoft.com/office/drawing/2014/main" id="{76A17283-648F-5547-B9EB-60E70153FC3E}"/>
                </a:ext>
              </a:extLst>
            </p:cNvPr>
            <p:cNvCxnSpPr>
              <a:cxnSpLocks/>
            </p:cNvCxnSpPr>
            <p:nvPr/>
          </p:nvCxnSpPr>
          <p:spPr>
            <a:xfrm>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直线连接符 208">
              <a:extLst>
                <a:ext uri="{FF2B5EF4-FFF2-40B4-BE49-F238E27FC236}">
                  <a16:creationId xmlns:a16="http://schemas.microsoft.com/office/drawing/2014/main" id="{01D9899F-1B2B-AF41-BAEE-0126185C2101}"/>
                </a:ext>
              </a:extLst>
            </p:cNvPr>
            <p:cNvCxnSpPr>
              <a:cxnSpLocks/>
            </p:cNvCxnSpPr>
            <p:nvPr/>
          </p:nvCxnSpPr>
          <p:spPr>
            <a:xfrm>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直线连接符 209">
              <a:extLst>
                <a:ext uri="{FF2B5EF4-FFF2-40B4-BE49-F238E27FC236}">
                  <a16:creationId xmlns:a16="http://schemas.microsoft.com/office/drawing/2014/main" id="{10173B50-033E-CC4F-8DAD-CC7ABCF6A184}"/>
                </a:ext>
              </a:extLst>
            </p:cNvPr>
            <p:cNvCxnSpPr>
              <a:cxnSpLocks/>
            </p:cNvCxnSpPr>
            <p:nvPr/>
          </p:nvCxnSpPr>
          <p:spPr>
            <a:xfrm>
              <a:off x="6209835"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直线连接符 210">
              <a:extLst>
                <a:ext uri="{FF2B5EF4-FFF2-40B4-BE49-F238E27FC236}">
                  <a16:creationId xmlns:a16="http://schemas.microsoft.com/office/drawing/2014/main" id="{1AEBC10B-7E77-BE42-97CD-8F037D63E2B8}"/>
                </a:ext>
              </a:extLst>
            </p:cNvPr>
            <p:cNvCxnSpPr>
              <a:cxnSpLocks/>
              <a:stCxn id="193" idx="6"/>
              <a:endCxn id="195" idx="2"/>
            </p:cNvCxnSpPr>
            <p:nvPr/>
          </p:nvCxnSpPr>
          <p:spPr>
            <a:xfrm flipV="1">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直线连接符 211">
              <a:extLst>
                <a:ext uri="{FF2B5EF4-FFF2-40B4-BE49-F238E27FC236}">
                  <a16:creationId xmlns:a16="http://schemas.microsoft.com/office/drawing/2014/main" id="{54112B6C-D9BF-0846-8635-DE6C3B1A3932}"/>
                </a:ext>
              </a:extLst>
            </p:cNvPr>
            <p:cNvCxnSpPr>
              <a:cxnSpLocks/>
            </p:cNvCxnSpPr>
            <p:nvPr/>
          </p:nvCxnSpPr>
          <p:spPr>
            <a:xfrm flipV="1">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直线连接符 212">
              <a:extLst>
                <a:ext uri="{FF2B5EF4-FFF2-40B4-BE49-F238E27FC236}">
                  <a16:creationId xmlns:a16="http://schemas.microsoft.com/office/drawing/2014/main" id="{01BDAE9D-12C4-3247-A0F4-5A254A8A9885}"/>
                </a:ext>
              </a:extLst>
            </p:cNvPr>
            <p:cNvCxnSpPr>
              <a:cxnSpLocks/>
            </p:cNvCxnSpPr>
            <p:nvPr/>
          </p:nvCxnSpPr>
          <p:spPr>
            <a:xfrm flipV="1">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4" name="直线连接符 213">
              <a:extLst>
                <a:ext uri="{FF2B5EF4-FFF2-40B4-BE49-F238E27FC236}">
                  <a16:creationId xmlns:a16="http://schemas.microsoft.com/office/drawing/2014/main" id="{D042398D-5591-3240-A104-F28FF21B3CD4}"/>
                </a:ext>
              </a:extLst>
            </p:cNvPr>
            <p:cNvCxnSpPr>
              <a:cxnSpLocks/>
            </p:cNvCxnSpPr>
            <p:nvPr/>
          </p:nvCxnSpPr>
          <p:spPr>
            <a:xfrm flipV="1">
              <a:off x="6209835" y="3715829"/>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直线连接符 214">
              <a:extLst>
                <a:ext uri="{FF2B5EF4-FFF2-40B4-BE49-F238E27FC236}">
                  <a16:creationId xmlns:a16="http://schemas.microsoft.com/office/drawing/2014/main" id="{04FDEB3C-316F-EC42-B84A-DBEC8FF21B73}"/>
                </a:ext>
              </a:extLst>
            </p:cNvPr>
            <p:cNvCxnSpPr>
              <a:cxnSpLocks/>
              <a:stCxn id="192" idx="6"/>
              <a:endCxn id="197" idx="2"/>
            </p:cNvCxnSpPr>
            <p:nvPr/>
          </p:nvCxnSpPr>
          <p:spPr>
            <a:xfrm>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直线连接符 215">
              <a:extLst>
                <a:ext uri="{FF2B5EF4-FFF2-40B4-BE49-F238E27FC236}">
                  <a16:creationId xmlns:a16="http://schemas.microsoft.com/office/drawing/2014/main" id="{A5D41F58-DFC1-964E-8995-D15059EC9765}"/>
                </a:ext>
              </a:extLst>
            </p:cNvPr>
            <p:cNvCxnSpPr>
              <a:cxnSpLocks/>
            </p:cNvCxnSpPr>
            <p:nvPr/>
          </p:nvCxnSpPr>
          <p:spPr>
            <a:xfrm>
              <a:off x="6209835" y="3316856"/>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直线连接符 216">
              <a:extLst>
                <a:ext uri="{FF2B5EF4-FFF2-40B4-BE49-F238E27FC236}">
                  <a16:creationId xmlns:a16="http://schemas.microsoft.com/office/drawing/2014/main" id="{DCEB7A5F-5AA1-9843-B80B-E6D219E475F6}"/>
                </a:ext>
              </a:extLst>
            </p:cNvPr>
            <p:cNvCxnSpPr>
              <a:cxnSpLocks/>
              <a:stCxn id="194" idx="6"/>
              <a:endCxn id="195" idx="2"/>
            </p:cNvCxnSpPr>
            <p:nvPr/>
          </p:nvCxnSpPr>
          <p:spPr>
            <a:xfrm flipV="1">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直线连接符 217">
              <a:extLst>
                <a:ext uri="{FF2B5EF4-FFF2-40B4-BE49-F238E27FC236}">
                  <a16:creationId xmlns:a16="http://schemas.microsoft.com/office/drawing/2014/main" id="{FA995DAD-8E83-7F40-BDE1-59F827FA310B}"/>
                </a:ext>
              </a:extLst>
            </p:cNvPr>
            <p:cNvCxnSpPr>
              <a:cxnSpLocks/>
            </p:cNvCxnSpPr>
            <p:nvPr/>
          </p:nvCxnSpPr>
          <p:spPr>
            <a:xfrm flipV="1">
              <a:off x="6209835" y="3325841"/>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9" name="矩形 218">
            <a:extLst>
              <a:ext uri="{FF2B5EF4-FFF2-40B4-BE49-F238E27FC236}">
                <a16:creationId xmlns:a16="http://schemas.microsoft.com/office/drawing/2014/main" id="{50AB3EFA-BEA2-D64E-BF24-F2F445595D15}"/>
              </a:ext>
            </a:extLst>
          </p:cNvPr>
          <p:cNvSpPr/>
          <p:nvPr/>
        </p:nvSpPr>
        <p:spPr>
          <a:xfrm>
            <a:off x="6237756" y="3769677"/>
            <a:ext cx="334810" cy="1632459"/>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1" name="文本框 220">
            <a:extLst>
              <a:ext uri="{FF2B5EF4-FFF2-40B4-BE49-F238E27FC236}">
                <a16:creationId xmlns:a16="http://schemas.microsoft.com/office/drawing/2014/main" id="{C1095636-9059-4047-8FBD-82AEB476A1CB}"/>
              </a:ext>
            </a:extLst>
          </p:cNvPr>
          <p:cNvSpPr txBox="1"/>
          <p:nvPr/>
        </p:nvSpPr>
        <p:spPr>
          <a:xfrm>
            <a:off x="7970501" y="5402136"/>
            <a:ext cx="4276373" cy="400110"/>
          </a:xfrm>
          <a:prstGeom prst="rect">
            <a:avLst/>
          </a:prstGeom>
          <a:noFill/>
        </p:spPr>
        <p:txBody>
          <a:bodyPr wrap="square">
            <a:spAutoFit/>
          </a:bodyPr>
          <a:lstStyle/>
          <a:p>
            <a:r>
              <a:rPr kumimoji="1" lang="en" altLang="zh-CN" sz="2000" b="1" dirty="0">
                <a:solidFill>
                  <a:srgbClr val="C00000"/>
                </a:solidFill>
                <a:latin typeface="Microsoft YaHei" panose="020B0503020204020204" pitchFamily="34" charset="-122"/>
                <a:ea typeface="Microsoft YaHei" panose="020B0503020204020204" pitchFamily="34" charset="-122"/>
              </a:rPr>
              <a:t>Time-domain unaligned</a:t>
            </a:r>
            <a:r>
              <a:rPr kumimoji="1" lang="zh-CN" altLang="en-US" sz="2000" b="1" dirty="0">
                <a:solidFill>
                  <a:srgbClr val="C00000"/>
                </a:solidFill>
                <a:latin typeface="Microsoft YaHei" panose="020B0503020204020204" pitchFamily="34" charset="-122"/>
                <a:ea typeface="Microsoft YaHei" panose="020B0503020204020204" pitchFamily="34" charset="-122"/>
              </a:rPr>
              <a:t>！！</a:t>
            </a:r>
            <a:endParaRPr kumimoji="1" lang="en" altLang="zh-CN" sz="20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49784091"/>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33333E-6 L -0.00325 -0.16134 " pathEditMode="relative" rAng="0" ptsTypes="AA">
                                      <p:cBhvr>
                                        <p:cTn id="6" dur="2000" fill="hold"/>
                                        <p:tgtEl>
                                          <p:spTgt spid="121"/>
                                        </p:tgtEl>
                                        <p:attrNameLst>
                                          <p:attrName>ppt_x</p:attrName>
                                          <p:attrName>ppt_y</p:attrName>
                                        </p:attrNameLst>
                                      </p:cBhvr>
                                      <p:rCtr x="-169" y="-8079"/>
                                    </p:animMotion>
                                  </p:childTnLst>
                                </p:cTn>
                              </p:par>
                              <p:par>
                                <p:cTn id="7" presetID="42" presetClass="path" presetSubtype="0" accel="50000" decel="50000" fill="hold" grpId="1" nodeType="withEffect">
                                  <p:stCondLst>
                                    <p:cond delay="0"/>
                                  </p:stCondLst>
                                  <p:childTnLst>
                                    <p:animMotion origin="layout" path="M -1.25E-6 3.7037E-6 L -0.00716 -0.1669 " pathEditMode="relative" rAng="0" ptsTypes="AA">
                                      <p:cBhvr>
                                        <p:cTn id="8" dur="2000" fill="hold"/>
                                        <p:tgtEl>
                                          <p:spTgt spid="122"/>
                                        </p:tgtEl>
                                        <p:attrNameLst>
                                          <p:attrName>ppt_x</p:attrName>
                                          <p:attrName>ppt_y</p:attrName>
                                        </p:attrNameLst>
                                      </p:cBhvr>
                                      <p:rCtr x="-365" y="-8356"/>
                                    </p:animMotion>
                                  </p:childTnLst>
                                </p:cTn>
                              </p:par>
                              <p:par>
                                <p:cTn id="9" presetID="42" presetClass="path" presetSubtype="0" accel="50000" decel="50000" fill="hold" grpId="1" nodeType="withEffect">
                                  <p:stCondLst>
                                    <p:cond delay="0"/>
                                  </p:stCondLst>
                                  <p:childTnLst>
                                    <p:animMotion origin="layout" path="M -1.875E-6 -4.44444E-6 L 0.00156 0.17593 " pathEditMode="relative" rAng="0" ptsTypes="AA">
                                      <p:cBhvr>
                                        <p:cTn id="10" dur="2000" fill="hold"/>
                                        <p:tgtEl>
                                          <p:spTgt spid="67"/>
                                        </p:tgtEl>
                                        <p:attrNameLst>
                                          <p:attrName>ppt_x</p:attrName>
                                          <p:attrName>ppt_y</p:attrName>
                                        </p:attrNameLst>
                                      </p:cBhvr>
                                      <p:rCtr x="78" y="8796"/>
                                    </p:animMotion>
                                  </p:childTnLst>
                                </p:cTn>
                              </p:par>
                              <p:par>
                                <p:cTn id="11" presetID="42" presetClass="path" presetSubtype="0" accel="50000" decel="50000" fill="hold" nodeType="withEffect">
                                  <p:stCondLst>
                                    <p:cond delay="0"/>
                                  </p:stCondLst>
                                  <p:childTnLst>
                                    <p:animMotion origin="layout" path="M -2.5E-6 -1.48148E-6 L 0.00274 0.17824 " pathEditMode="relative" rAng="0" ptsTypes="AA">
                                      <p:cBhvr>
                                        <p:cTn id="12" dur="2000" fill="hold"/>
                                        <p:tgtEl>
                                          <p:spTgt spid="66"/>
                                        </p:tgtEl>
                                        <p:attrNameLst>
                                          <p:attrName>ppt_x</p:attrName>
                                          <p:attrName>ppt_y</p:attrName>
                                        </p:attrNameLst>
                                      </p:cBhvr>
                                      <p:rCtr x="130" y="8912"/>
                                    </p:animMotion>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66"/>
                                        </p:tgtEl>
                                        <p:attrNameLst>
                                          <p:attrName>style.visibility</p:attrName>
                                        </p:attrNameLst>
                                      </p:cBhvr>
                                      <p:to>
                                        <p:strVal val="hidden"/>
                                      </p:to>
                                    </p:set>
                                  </p:childTnLst>
                                </p:cTn>
                              </p:par>
                            </p:childTnLst>
                          </p:cTn>
                        </p:par>
                        <p:par>
                          <p:cTn id="16" fill="hold">
                            <p:stCondLst>
                              <p:cond delay="2000"/>
                            </p:stCondLst>
                            <p:childTnLst>
                              <p:par>
                                <p:cTn id="17" presetID="1" presetClass="exit" presetSubtype="0" fill="hold" grpId="0" nodeType="afterEffect">
                                  <p:stCondLst>
                                    <p:cond delay="0"/>
                                  </p:stCondLst>
                                  <p:childTnLst>
                                    <p:set>
                                      <p:cBhvr>
                                        <p:cTn id="18" dur="1" fill="hold">
                                          <p:stCondLst>
                                            <p:cond delay="0"/>
                                          </p:stCondLst>
                                        </p:cTn>
                                        <p:tgtEl>
                                          <p:spTgt spid="6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2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nodeType="withEffect">
                                  <p:stCondLst>
                                    <p:cond delay="0"/>
                                  </p:stCondLst>
                                  <p:childTnLst>
                                    <p:set>
                                      <p:cBhvr>
                                        <p:cTn id="27" dur="1" fill="hold">
                                          <p:stCondLst>
                                            <p:cond delay="0"/>
                                          </p:stCondLst>
                                        </p:cTn>
                                        <p:tgtEl>
                                          <p:spTgt spid="132"/>
                                        </p:tgtEl>
                                        <p:attrNameLst>
                                          <p:attrName>style.visibility</p:attrName>
                                        </p:attrNameLst>
                                      </p:cBhvr>
                                      <p:to>
                                        <p:strVal val="visible"/>
                                      </p:to>
                                    </p:set>
                                    <p:animEffect transition="in" filter="fade">
                                      <p:cBhvr>
                                        <p:cTn id="28" dur="500"/>
                                        <p:tgtEl>
                                          <p:spTgt spid="132"/>
                                        </p:tgtEl>
                                      </p:cBhvr>
                                    </p:animEffect>
                                  </p:childTnLst>
                                </p:cTn>
                              </p:par>
                              <p:par>
                                <p:cTn id="29" presetID="10" presetClass="entr" presetSubtype="0" fill="hold" nodeType="with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500"/>
                                        <p:tgtEl>
                                          <p:spTgt spid="133"/>
                                        </p:tgtEl>
                                      </p:cBhvr>
                                    </p:animEffect>
                                  </p:childTnLst>
                                </p:cTn>
                              </p:par>
                              <p:par>
                                <p:cTn id="32" presetID="10" presetClass="entr" presetSubtype="0" fill="hold" nodeType="with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fade">
                                      <p:cBhvr>
                                        <p:cTn id="34" dur="500"/>
                                        <p:tgtEl>
                                          <p:spTgt spid="134"/>
                                        </p:tgtEl>
                                      </p:cBhvr>
                                    </p:animEffect>
                                  </p:childTnLst>
                                </p:cTn>
                              </p:par>
                              <p:par>
                                <p:cTn id="35" presetID="10" presetClass="entr" presetSubtype="0" fill="hold" nodeType="withEffect">
                                  <p:stCondLst>
                                    <p:cond delay="0"/>
                                  </p:stCondLst>
                                  <p:childTnLst>
                                    <p:set>
                                      <p:cBhvr>
                                        <p:cTn id="36" dur="1" fill="hold">
                                          <p:stCondLst>
                                            <p:cond delay="0"/>
                                          </p:stCondLst>
                                        </p:cTn>
                                        <p:tgtEl>
                                          <p:spTgt spid="135"/>
                                        </p:tgtEl>
                                        <p:attrNameLst>
                                          <p:attrName>style.visibility</p:attrName>
                                        </p:attrNameLst>
                                      </p:cBhvr>
                                      <p:to>
                                        <p:strVal val="visible"/>
                                      </p:to>
                                    </p:set>
                                    <p:animEffect transition="in" filter="fade">
                                      <p:cBhvr>
                                        <p:cTn id="37" dur="500"/>
                                        <p:tgtEl>
                                          <p:spTgt spid="1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3"/>
                                        </p:tgtEl>
                                        <p:attrNameLst>
                                          <p:attrName>style.visibility</p:attrName>
                                        </p:attrNameLst>
                                      </p:cBhvr>
                                      <p:to>
                                        <p:strVal val="visible"/>
                                      </p:to>
                                    </p:set>
                                    <p:animEffect transition="in" filter="fade">
                                      <p:cBhvr>
                                        <p:cTn id="40" dur="500"/>
                                        <p:tgtEl>
                                          <p:spTgt spid="16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500"/>
                                        <p:tgtEl>
                                          <p:spTgt spid="115"/>
                                        </p:tgtEl>
                                      </p:cBhvr>
                                    </p:animEffect>
                                  </p:childTnLst>
                                </p:cTn>
                              </p:par>
                              <p:par>
                                <p:cTn id="44" presetID="10" presetClass="entr" presetSubtype="0" fill="hold" nodeType="withEffect">
                                  <p:stCondLst>
                                    <p:cond delay="0"/>
                                  </p:stCondLst>
                                  <p:childTnLst>
                                    <p:set>
                                      <p:cBhvr>
                                        <p:cTn id="45" dur="1" fill="hold">
                                          <p:stCondLst>
                                            <p:cond delay="0"/>
                                          </p:stCondLst>
                                        </p:cTn>
                                        <p:tgtEl>
                                          <p:spTgt spid="164"/>
                                        </p:tgtEl>
                                        <p:attrNameLst>
                                          <p:attrName>style.visibility</p:attrName>
                                        </p:attrNameLst>
                                      </p:cBhvr>
                                      <p:to>
                                        <p:strVal val="visible"/>
                                      </p:to>
                                    </p:set>
                                    <p:animEffect transition="in" filter="fade">
                                      <p:cBhvr>
                                        <p:cTn id="46" dur="500"/>
                                        <p:tgtEl>
                                          <p:spTgt spid="1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9"/>
                                        </p:tgtEl>
                                        <p:attrNameLst>
                                          <p:attrName>style.visibility</p:attrName>
                                        </p:attrNameLst>
                                      </p:cBhvr>
                                      <p:to>
                                        <p:strVal val="visible"/>
                                      </p:to>
                                    </p:set>
                                    <p:animEffect transition="in" filter="fade">
                                      <p:cBhvr>
                                        <p:cTn id="49" dur="500"/>
                                        <p:tgtEl>
                                          <p:spTgt spid="16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0"/>
                                        </p:tgtEl>
                                        <p:attrNameLst>
                                          <p:attrName>style.visibility</p:attrName>
                                        </p:attrNameLst>
                                      </p:cBhvr>
                                      <p:to>
                                        <p:strVal val="visible"/>
                                      </p:to>
                                    </p:set>
                                    <p:animEffect transition="in" filter="fade">
                                      <p:cBhvr>
                                        <p:cTn id="52" dur="500"/>
                                        <p:tgtEl>
                                          <p:spTgt spid="170"/>
                                        </p:tgtEl>
                                      </p:cBhvr>
                                    </p:animEffect>
                                  </p:childTnLst>
                                </p:cTn>
                              </p:par>
                              <p:par>
                                <p:cTn id="53" presetID="10" presetClass="entr" presetSubtype="0" fill="hold" nodeType="withEffect">
                                  <p:stCondLst>
                                    <p:cond delay="0"/>
                                  </p:stCondLst>
                                  <p:childTnLst>
                                    <p:set>
                                      <p:cBhvr>
                                        <p:cTn id="54" dur="1" fill="hold">
                                          <p:stCondLst>
                                            <p:cond delay="0"/>
                                          </p:stCondLst>
                                        </p:cTn>
                                        <p:tgtEl>
                                          <p:spTgt spid="166"/>
                                        </p:tgtEl>
                                        <p:attrNameLst>
                                          <p:attrName>style.visibility</p:attrName>
                                        </p:attrNameLst>
                                      </p:cBhvr>
                                      <p:to>
                                        <p:strVal val="visible"/>
                                      </p:to>
                                    </p:set>
                                    <p:animEffect transition="in" filter="fade">
                                      <p:cBhvr>
                                        <p:cTn id="55" dur="500"/>
                                        <p:tgtEl>
                                          <p:spTgt spid="166"/>
                                        </p:tgtEl>
                                      </p:cBhvr>
                                    </p:animEffect>
                                  </p:childTnLst>
                                </p:cTn>
                              </p:par>
                              <p:par>
                                <p:cTn id="56" presetID="22" presetClass="entr" presetSubtype="1" fill="hold" nodeType="withEffect">
                                  <p:stCondLst>
                                    <p:cond delay="0"/>
                                  </p:stCondLst>
                                  <p:childTnLst>
                                    <p:set>
                                      <p:cBhvr>
                                        <p:cTn id="57" dur="1" fill="hold">
                                          <p:stCondLst>
                                            <p:cond delay="0"/>
                                          </p:stCondLst>
                                        </p:cTn>
                                        <p:tgtEl>
                                          <p:spTgt spid="190"/>
                                        </p:tgtEl>
                                        <p:attrNameLst>
                                          <p:attrName>style.visibility</p:attrName>
                                        </p:attrNameLst>
                                      </p:cBhvr>
                                      <p:to>
                                        <p:strVal val="visible"/>
                                      </p:to>
                                    </p:set>
                                    <p:animEffect transition="in" filter="wipe(up)">
                                      <p:cBhvr>
                                        <p:cTn id="58" dur="500"/>
                                        <p:tgtEl>
                                          <p:spTgt spid="190"/>
                                        </p:tgtEl>
                                      </p:cBhvr>
                                    </p:animEffect>
                                  </p:childTnLst>
                                </p:cTn>
                              </p:par>
                              <p:par>
                                <p:cTn id="59" presetID="10" presetClass="entr" presetSubtype="0" fill="hold" nodeType="withEffect">
                                  <p:stCondLst>
                                    <p:cond delay="0"/>
                                  </p:stCondLst>
                                  <p:childTnLst>
                                    <p:set>
                                      <p:cBhvr>
                                        <p:cTn id="60" dur="1" fill="hold">
                                          <p:stCondLst>
                                            <p:cond delay="0"/>
                                          </p:stCondLst>
                                        </p:cTn>
                                        <p:tgtEl>
                                          <p:spTgt spid="191"/>
                                        </p:tgtEl>
                                        <p:attrNameLst>
                                          <p:attrName>style.visibility</p:attrName>
                                        </p:attrNameLst>
                                      </p:cBhvr>
                                      <p:to>
                                        <p:strVal val="visible"/>
                                      </p:to>
                                    </p:set>
                                    <p:animEffect transition="in" filter="fade">
                                      <p:cBhvr>
                                        <p:cTn id="61" dur="500"/>
                                        <p:tgtEl>
                                          <p:spTgt spid="19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9"/>
                                        </p:tgtEl>
                                        <p:attrNameLst>
                                          <p:attrName>style.visibility</p:attrName>
                                        </p:attrNameLst>
                                      </p:cBhvr>
                                      <p:to>
                                        <p:strVal val="visible"/>
                                      </p:to>
                                    </p:set>
                                    <p:animEffect transition="in" filter="fade">
                                      <p:cBhvr>
                                        <p:cTn id="66" dur="500"/>
                                        <p:tgtEl>
                                          <p:spTgt spid="189"/>
                                        </p:tgtEl>
                                      </p:cBhvr>
                                    </p:animEffect>
                                  </p:childTnLst>
                                </p:cTn>
                              </p:par>
                              <p:par>
                                <p:cTn id="67" presetID="10" presetClass="entr" presetSubtype="0" fill="hold" nodeType="withEffect">
                                  <p:stCondLst>
                                    <p:cond delay="0"/>
                                  </p:stCondLst>
                                  <p:childTnLst>
                                    <p:set>
                                      <p:cBhvr>
                                        <p:cTn id="68" dur="1" fill="hold">
                                          <p:stCondLst>
                                            <p:cond delay="0"/>
                                          </p:stCondLst>
                                        </p:cTn>
                                        <p:tgtEl>
                                          <p:spTgt spid="188"/>
                                        </p:tgtEl>
                                        <p:attrNameLst>
                                          <p:attrName>style.visibility</p:attrName>
                                        </p:attrNameLst>
                                      </p:cBhvr>
                                      <p:to>
                                        <p:strVal val="visible"/>
                                      </p:to>
                                    </p:set>
                                    <p:animEffect transition="in" filter="fade">
                                      <p:cBhvr>
                                        <p:cTn id="69" dur="500"/>
                                        <p:tgtEl>
                                          <p:spTgt spid="18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9"/>
                                        </p:tgtEl>
                                        <p:attrNameLst>
                                          <p:attrName>style.visibility</p:attrName>
                                        </p:attrNameLst>
                                      </p:cBhvr>
                                      <p:to>
                                        <p:strVal val="visible"/>
                                      </p:to>
                                    </p:set>
                                    <p:animEffect transition="in" filter="fade">
                                      <p:cBhvr>
                                        <p:cTn id="74" dur="500"/>
                                        <p:tgtEl>
                                          <p:spTgt spid="219"/>
                                        </p:tgtEl>
                                      </p:cBhvr>
                                    </p:animEffect>
                                  </p:childTnLst>
                                </p:cTn>
                              </p:par>
                            </p:childTnLst>
                          </p:cTn>
                        </p:par>
                        <p:par>
                          <p:cTn id="75" fill="hold">
                            <p:stCondLst>
                              <p:cond delay="500"/>
                            </p:stCondLst>
                            <p:childTnLst>
                              <p:par>
                                <p:cTn id="76" presetID="42" presetClass="path" presetSubtype="0" repeatCount="0" accel="50000" decel="50000" fill="hold" grpId="1" nodeType="afterEffect">
                                  <p:stCondLst>
                                    <p:cond delay="0"/>
                                  </p:stCondLst>
                                  <p:childTnLst>
                                    <p:animMotion origin="layout" path="M -4.16667E-7 1.11022E-16 L 0.08906 0.00324 " pathEditMode="relative" rAng="0" ptsTypes="AA">
                                      <p:cBhvr>
                                        <p:cTn id="77" dur="2000" fill="hold"/>
                                        <p:tgtEl>
                                          <p:spTgt spid="219"/>
                                        </p:tgtEl>
                                        <p:attrNameLst>
                                          <p:attrName>ppt_x</p:attrName>
                                          <p:attrName>ppt_y</p:attrName>
                                        </p:attrNameLst>
                                      </p:cBhvr>
                                      <p:rCtr x="4453" y="162"/>
                                    </p:animMotion>
                                  </p:childTnLst>
                                </p:cTn>
                              </p:par>
                              <p:par>
                                <p:cTn id="78" presetID="10" presetClass="entr" presetSubtype="0" fill="hold" grpId="0" nodeType="withEffect">
                                  <p:stCondLst>
                                    <p:cond delay="0"/>
                                  </p:stCondLst>
                                  <p:childTnLst>
                                    <p:set>
                                      <p:cBhvr>
                                        <p:cTn id="79" dur="1" fill="hold">
                                          <p:stCondLst>
                                            <p:cond delay="0"/>
                                          </p:stCondLst>
                                        </p:cTn>
                                        <p:tgtEl>
                                          <p:spTgt spid="221"/>
                                        </p:tgtEl>
                                        <p:attrNameLst>
                                          <p:attrName>style.visibility</p:attrName>
                                        </p:attrNameLst>
                                      </p:cBhvr>
                                      <p:to>
                                        <p:strVal val="visible"/>
                                      </p:to>
                                    </p:set>
                                    <p:animEffect transition="in" filter="fade">
                                      <p:cBhvr>
                                        <p:cTn id="80"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P spid="115" grpId="0"/>
      <p:bldP spid="122" grpId="0"/>
      <p:bldP spid="122" grpId="1"/>
      <p:bldP spid="163" grpId="0" animBg="1"/>
      <p:bldP spid="169" grpId="0"/>
      <p:bldP spid="170" grpId="0" animBg="1"/>
      <p:bldP spid="219" grpId="0" animBg="1"/>
      <p:bldP spid="219" grpId="1" animBg="1"/>
      <p:bldP spid="2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 name="文本框 148">
            <a:extLst>
              <a:ext uri="{FF2B5EF4-FFF2-40B4-BE49-F238E27FC236}">
                <a16:creationId xmlns:a16="http://schemas.microsoft.com/office/drawing/2014/main" id="{A3A6EF1B-B9C8-BB49-9CF8-AF22E1F1486A}"/>
              </a:ext>
            </a:extLst>
          </p:cNvPr>
          <p:cNvSpPr txBox="1"/>
          <p:nvPr/>
        </p:nvSpPr>
        <p:spPr>
          <a:xfrm>
            <a:off x="5880678" y="4898070"/>
            <a:ext cx="5657344" cy="369332"/>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Data pairs in different sessions from one user</a:t>
            </a:r>
            <a:endParaRPr lang="zh-CN" altLang="en-US" dirty="0"/>
          </a:p>
        </p:txBody>
      </p:sp>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User adaptation</a:t>
              </a:r>
            </a:p>
          </p:txBody>
        </p:sp>
      </p:grpSp>
      <p:sp>
        <p:nvSpPr>
          <p:cNvPr id="11" name="文本框 10"/>
          <p:cNvSpPr txBox="1"/>
          <p:nvPr/>
        </p:nvSpPr>
        <p:spPr>
          <a:xfrm>
            <a:off x="489337" y="267462"/>
            <a:ext cx="517549" cy="707886"/>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6</a:t>
            </a:r>
          </a:p>
        </p:txBody>
      </p:sp>
      <p:grpSp>
        <p:nvGrpSpPr>
          <p:cNvPr id="49" name="组合 48">
            <a:extLst>
              <a:ext uri="{FF2B5EF4-FFF2-40B4-BE49-F238E27FC236}">
                <a16:creationId xmlns:a16="http://schemas.microsoft.com/office/drawing/2014/main" id="{A1C73CCF-F944-0D48-AB66-12C91BFFDA7D}"/>
              </a:ext>
            </a:extLst>
          </p:cNvPr>
          <p:cNvGrpSpPr/>
          <p:nvPr/>
        </p:nvGrpSpPr>
        <p:grpSpPr>
          <a:xfrm>
            <a:off x="1190986" y="4285093"/>
            <a:ext cx="4165663" cy="1330493"/>
            <a:chOff x="607059" y="1463550"/>
            <a:chExt cx="4556760" cy="1450416"/>
          </a:xfrm>
        </p:grpSpPr>
        <p:sp>
          <p:nvSpPr>
            <p:cNvPr id="7" name="任意形状 6">
              <a:extLst>
                <a:ext uri="{FF2B5EF4-FFF2-40B4-BE49-F238E27FC236}">
                  <a16:creationId xmlns:a16="http://schemas.microsoft.com/office/drawing/2014/main" id="{15A627D4-E594-E440-8E30-B74FCB16CA43}"/>
                </a:ext>
              </a:extLst>
            </p:cNvPr>
            <p:cNvSpPr/>
            <p:nvPr/>
          </p:nvSpPr>
          <p:spPr>
            <a:xfrm>
              <a:off x="607059" y="1463550"/>
              <a:ext cx="4480560" cy="1450416"/>
            </a:xfrm>
            <a:custGeom>
              <a:avLst/>
              <a:gdLst>
                <a:gd name="connsiteX0" fmla="*/ 0 w 4480560"/>
                <a:gd name="connsiteY0" fmla="*/ 1220920 h 1450416"/>
                <a:gd name="connsiteX1" fmla="*/ 243840 w 4480560"/>
                <a:gd name="connsiteY1" fmla="*/ 1220920 h 1450416"/>
                <a:gd name="connsiteX2" fmla="*/ 533400 w 4480560"/>
                <a:gd name="connsiteY2" fmla="*/ 1175200 h 1450416"/>
                <a:gd name="connsiteX3" fmla="*/ 716280 w 4480560"/>
                <a:gd name="connsiteY3" fmla="*/ 870400 h 1450416"/>
                <a:gd name="connsiteX4" fmla="*/ 914400 w 4480560"/>
                <a:gd name="connsiteY4" fmla="*/ 474160 h 1450416"/>
                <a:gd name="connsiteX5" fmla="*/ 1249680 w 4480560"/>
                <a:gd name="connsiteY5" fmla="*/ 154120 h 1450416"/>
                <a:gd name="connsiteX6" fmla="*/ 1600200 w 4480560"/>
                <a:gd name="connsiteY6" fmla="*/ 1720 h 1450416"/>
                <a:gd name="connsiteX7" fmla="*/ 1813560 w 4480560"/>
                <a:gd name="connsiteY7" fmla="*/ 245560 h 1450416"/>
                <a:gd name="connsiteX8" fmla="*/ 2072640 w 4480560"/>
                <a:gd name="connsiteY8" fmla="*/ 580840 h 1450416"/>
                <a:gd name="connsiteX9" fmla="*/ 2240280 w 4480560"/>
                <a:gd name="connsiteY9" fmla="*/ 1083760 h 1450416"/>
                <a:gd name="connsiteX10" fmla="*/ 2484120 w 4480560"/>
                <a:gd name="connsiteY10" fmla="*/ 1358080 h 1450416"/>
                <a:gd name="connsiteX11" fmla="*/ 2804160 w 4480560"/>
                <a:gd name="connsiteY11" fmla="*/ 1449520 h 1450416"/>
                <a:gd name="connsiteX12" fmla="*/ 3108960 w 4480560"/>
                <a:gd name="connsiteY12" fmla="*/ 1403800 h 1450416"/>
                <a:gd name="connsiteX13" fmla="*/ 3535680 w 4480560"/>
                <a:gd name="connsiteY13" fmla="*/ 1388560 h 1450416"/>
                <a:gd name="connsiteX14" fmla="*/ 3840480 w 4480560"/>
                <a:gd name="connsiteY14" fmla="*/ 1312360 h 1450416"/>
                <a:gd name="connsiteX15" fmla="*/ 4343400 w 4480560"/>
                <a:gd name="connsiteY15" fmla="*/ 1281880 h 1450416"/>
                <a:gd name="connsiteX16" fmla="*/ 4480560 w 4480560"/>
                <a:gd name="connsiteY16" fmla="*/ 1266640 h 145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450416">
                  <a:moveTo>
                    <a:pt x="0" y="1220920"/>
                  </a:moveTo>
                  <a:cubicBezTo>
                    <a:pt x="77470" y="1224730"/>
                    <a:pt x="154940" y="1228540"/>
                    <a:pt x="243840" y="1220920"/>
                  </a:cubicBezTo>
                  <a:cubicBezTo>
                    <a:pt x="332740" y="1213300"/>
                    <a:pt x="454660" y="1233620"/>
                    <a:pt x="533400" y="1175200"/>
                  </a:cubicBezTo>
                  <a:cubicBezTo>
                    <a:pt x="612140" y="1116780"/>
                    <a:pt x="652780" y="987240"/>
                    <a:pt x="716280" y="870400"/>
                  </a:cubicBezTo>
                  <a:cubicBezTo>
                    <a:pt x="779780" y="753560"/>
                    <a:pt x="825500" y="593540"/>
                    <a:pt x="914400" y="474160"/>
                  </a:cubicBezTo>
                  <a:cubicBezTo>
                    <a:pt x="1003300" y="354780"/>
                    <a:pt x="1135380" y="232860"/>
                    <a:pt x="1249680" y="154120"/>
                  </a:cubicBezTo>
                  <a:cubicBezTo>
                    <a:pt x="1363980" y="75380"/>
                    <a:pt x="1506220" y="-13520"/>
                    <a:pt x="1600200" y="1720"/>
                  </a:cubicBezTo>
                  <a:cubicBezTo>
                    <a:pt x="1694180" y="16960"/>
                    <a:pt x="1734820" y="149040"/>
                    <a:pt x="1813560" y="245560"/>
                  </a:cubicBezTo>
                  <a:cubicBezTo>
                    <a:pt x="1892300" y="342080"/>
                    <a:pt x="2001520" y="441140"/>
                    <a:pt x="2072640" y="580840"/>
                  </a:cubicBezTo>
                  <a:cubicBezTo>
                    <a:pt x="2143760" y="720540"/>
                    <a:pt x="2171700" y="954220"/>
                    <a:pt x="2240280" y="1083760"/>
                  </a:cubicBezTo>
                  <a:cubicBezTo>
                    <a:pt x="2308860" y="1213300"/>
                    <a:pt x="2390140" y="1297120"/>
                    <a:pt x="2484120" y="1358080"/>
                  </a:cubicBezTo>
                  <a:cubicBezTo>
                    <a:pt x="2578100" y="1419040"/>
                    <a:pt x="2700020" y="1441900"/>
                    <a:pt x="2804160" y="1449520"/>
                  </a:cubicBezTo>
                  <a:cubicBezTo>
                    <a:pt x="2908300" y="1457140"/>
                    <a:pt x="2987040" y="1413960"/>
                    <a:pt x="3108960" y="1403800"/>
                  </a:cubicBezTo>
                  <a:cubicBezTo>
                    <a:pt x="3230880" y="1393640"/>
                    <a:pt x="3413760" y="1403800"/>
                    <a:pt x="3535680" y="1388560"/>
                  </a:cubicBezTo>
                  <a:cubicBezTo>
                    <a:pt x="3657600" y="1373320"/>
                    <a:pt x="3705860" y="1330140"/>
                    <a:pt x="3840480" y="1312360"/>
                  </a:cubicBezTo>
                  <a:cubicBezTo>
                    <a:pt x="3975100" y="1294580"/>
                    <a:pt x="4236720" y="1289500"/>
                    <a:pt x="4343400" y="1281880"/>
                  </a:cubicBezTo>
                  <a:cubicBezTo>
                    <a:pt x="4450080" y="1274260"/>
                    <a:pt x="4465320" y="1270450"/>
                    <a:pt x="4480560" y="1266640"/>
                  </a:cubicBezTo>
                </a:path>
              </a:pathLst>
            </a:cu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任意形状 8">
              <a:extLst>
                <a:ext uri="{FF2B5EF4-FFF2-40B4-BE49-F238E27FC236}">
                  <a16:creationId xmlns:a16="http://schemas.microsoft.com/office/drawing/2014/main" id="{DD341D3E-8D5C-E042-B150-0E01E486C3A7}"/>
                </a:ext>
              </a:extLst>
            </p:cNvPr>
            <p:cNvSpPr/>
            <p:nvPr/>
          </p:nvSpPr>
          <p:spPr>
            <a:xfrm>
              <a:off x="607059" y="1463550"/>
              <a:ext cx="4556760" cy="1391186"/>
            </a:xfrm>
            <a:custGeom>
              <a:avLst/>
              <a:gdLst>
                <a:gd name="connsiteX0" fmla="*/ 0 w 4556760"/>
                <a:gd name="connsiteY0" fmla="*/ 996324 h 1391186"/>
                <a:gd name="connsiteX1" fmla="*/ 182880 w 4556760"/>
                <a:gd name="connsiteY1" fmla="*/ 1148724 h 1391186"/>
                <a:gd name="connsiteX2" fmla="*/ 411480 w 4556760"/>
                <a:gd name="connsiteY2" fmla="*/ 1377324 h 1391186"/>
                <a:gd name="connsiteX3" fmla="*/ 655320 w 4556760"/>
                <a:gd name="connsiteY3" fmla="*/ 1362084 h 1391186"/>
                <a:gd name="connsiteX4" fmla="*/ 807720 w 4556760"/>
                <a:gd name="connsiteY4" fmla="*/ 1331604 h 1391186"/>
                <a:gd name="connsiteX5" fmla="*/ 1021080 w 4556760"/>
                <a:gd name="connsiteY5" fmla="*/ 1194444 h 1391186"/>
                <a:gd name="connsiteX6" fmla="*/ 1112520 w 4556760"/>
                <a:gd name="connsiteY6" fmla="*/ 889644 h 1391186"/>
                <a:gd name="connsiteX7" fmla="*/ 1310640 w 4556760"/>
                <a:gd name="connsiteY7" fmla="*/ 478164 h 1391186"/>
                <a:gd name="connsiteX8" fmla="*/ 1569720 w 4556760"/>
                <a:gd name="connsiteY8" fmla="*/ 203844 h 1391186"/>
                <a:gd name="connsiteX9" fmla="*/ 1844040 w 4556760"/>
                <a:gd name="connsiteY9" fmla="*/ 66684 h 1391186"/>
                <a:gd name="connsiteX10" fmla="*/ 1996440 w 4556760"/>
                <a:gd name="connsiteY10" fmla="*/ 5724 h 1391186"/>
                <a:gd name="connsiteX11" fmla="*/ 2209800 w 4556760"/>
                <a:gd name="connsiteY11" fmla="*/ 203844 h 1391186"/>
                <a:gd name="connsiteX12" fmla="*/ 2392680 w 4556760"/>
                <a:gd name="connsiteY12" fmla="*/ 371484 h 1391186"/>
                <a:gd name="connsiteX13" fmla="*/ 2529840 w 4556760"/>
                <a:gd name="connsiteY13" fmla="*/ 584844 h 1391186"/>
                <a:gd name="connsiteX14" fmla="*/ 2743200 w 4556760"/>
                <a:gd name="connsiteY14" fmla="*/ 874404 h 1391186"/>
                <a:gd name="connsiteX15" fmla="*/ 2971800 w 4556760"/>
                <a:gd name="connsiteY15" fmla="*/ 1103004 h 1391186"/>
                <a:gd name="connsiteX16" fmla="*/ 3246120 w 4556760"/>
                <a:gd name="connsiteY16" fmla="*/ 1133484 h 1391186"/>
                <a:gd name="connsiteX17" fmla="*/ 3901440 w 4556760"/>
                <a:gd name="connsiteY17" fmla="*/ 1072524 h 1391186"/>
                <a:gd name="connsiteX18" fmla="*/ 4160520 w 4556760"/>
                <a:gd name="connsiteY18" fmla="*/ 1087764 h 1391186"/>
                <a:gd name="connsiteX19" fmla="*/ 4465320 w 4556760"/>
                <a:gd name="connsiteY19" fmla="*/ 1148724 h 1391186"/>
                <a:gd name="connsiteX20" fmla="*/ 4556760 w 4556760"/>
                <a:gd name="connsiteY20" fmla="*/ 1148724 h 139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56760" h="1391186">
                  <a:moveTo>
                    <a:pt x="0" y="996324"/>
                  </a:moveTo>
                  <a:cubicBezTo>
                    <a:pt x="57150" y="1040774"/>
                    <a:pt x="114300" y="1085224"/>
                    <a:pt x="182880" y="1148724"/>
                  </a:cubicBezTo>
                  <a:cubicBezTo>
                    <a:pt x="251460" y="1212224"/>
                    <a:pt x="332740" y="1341764"/>
                    <a:pt x="411480" y="1377324"/>
                  </a:cubicBezTo>
                  <a:cubicBezTo>
                    <a:pt x="490220" y="1412884"/>
                    <a:pt x="589280" y="1369704"/>
                    <a:pt x="655320" y="1362084"/>
                  </a:cubicBezTo>
                  <a:cubicBezTo>
                    <a:pt x="721360" y="1354464"/>
                    <a:pt x="746760" y="1359544"/>
                    <a:pt x="807720" y="1331604"/>
                  </a:cubicBezTo>
                  <a:cubicBezTo>
                    <a:pt x="868680" y="1303664"/>
                    <a:pt x="970280" y="1268104"/>
                    <a:pt x="1021080" y="1194444"/>
                  </a:cubicBezTo>
                  <a:cubicBezTo>
                    <a:pt x="1071880" y="1120784"/>
                    <a:pt x="1064260" y="1009024"/>
                    <a:pt x="1112520" y="889644"/>
                  </a:cubicBezTo>
                  <a:cubicBezTo>
                    <a:pt x="1160780" y="770264"/>
                    <a:pt x="1234440" y="592464"/>
                    <a:pt x="1310640" y="478164"/>
                  </a:cubicBezTo>
                  <a:cubicBezTo>
                    <a:pt x="1386840" y="363864"/>
                    <a:pt x="1480820" y="272424"/>
                    <a:pt x="1569720" y="203844"/>
                  </a:cubicBezTo>
                  <a:cubicBezTo>
                    <a:pt x="1658620" y="135264"/>
                    <a:pt x="1772920" y="99704"/>
                    <a:pt x="1844040" y="66684"/>
                  </a:cubicBezTo>
                  <a:cubicBezTo>
                    <a:pt x="1915160" y="33664"/>
                    <a:pt x="1935480" y="-17136"/>
                    <a:pt x="1996440" y="5724"/>
                  </a:cubicBezTo>
                  <a:cubicBezTo>
                    <a:pt x="2057400" y="28584"/>
                    <a:pt x="2209800" y="203844"/>
                    <a:pt x="2209800" y="203844"/>
                  </a:cubicBezTo>
                  <a:cubicBezTo>
                    <a:pt x="2275840" y="264804"/>
                    <a:pt x="2339340" y="307984"/>
                    <a:pt x="2392680" y="371484"/>
                  </a:cubicBezTo>
                  <a:cubicBezTo>
                    <a:pt x="2446020" y="434984"/>
                    <a:pt x="2471420" y="501024"/>
                    <a:pt x="2529840" y="584844"/>
                  </a:cubicBezTo>
                  <a:cubicBezTo>
                    <a:pt x="2588260" y="668664"/>
                    <a:pt x="2669540" y="788044"/>
                    <a:pt x="2743200" y="874404"/>
                  </a:cubicBezTo>
                  <a:cubicBezTo>
                    <a:pt x="2816860" y="960764"/>
                    <a:pt x="2887980" y="1059824"/>
                    <a:pt x="2971800" y="1103004"/>
                  </a:cubicBezTo>
                  <a:cubicBezTo>
                    <a:pt x="3055620" y="1146184"/>
                    <a:pt x="3091180" y="1138564"/>
                    <a:pt x="3246120" y="1133484"/>
                  </a:cubicBezTo>
                  <a:cubicBezTo>
                    <a:pt x="3401060" y="1128404"/>
                    <a:pt x="3749040" y="1080144"/>
                    <a:pt x="3901440" y="1072524"/>
                  </a:cubicBezTo>
                  <a:cubicBezTo>
                    <a:pt x="4053840" y="1064904"/>
                    <a:pt x="4066540" y="1075064"/>
                    <a:pt x="4160520" y="1087764"/>
                  </a:cubicBezTo>
                  <a:cubicBezTo>
                    <a:pt x="4254500" y="1100464"/>
                    <a:pt x="4399280" y="1138564"/>
                    <a:pt x="4465320" y="1148724"/>
                  </a:cubicBezTo>
                  <a:cubicBezTo>
                    <a:pt x="4531360" y="1158884"/>
                    <a:pt x="4544060" y="1153804"/>
                    <a:pt x="4556760" y="1148724"/>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 name="直线连接符 2">
              <a:extLst>
                <a:ext uri="{FF2B5EF4-FFF2-40B4-BE49-F238E27FC236}">
                  <a16:creationId xmlns:a16="http://schemas.microsoft.com/office/drawing/2014/main" id="{6A077F99-2904-004E-85A1-7437FC5986EA}"/>
                </a:ext>
              </a:extLst>
            </p:cNvPr>
            <p:cNvCxnSpPr>
              <a:stCxn id="9" idx="0"/>
              <a:endCxn id="7" idx="0"/>
            </p:cNvCxnSpPr>
            <p:nvPr/>
          </p:nvCxnSpPr>
          <p:spPr>
            <a:xfrm>
              <a:off x="607059" y="2459874"/>
              <a:ext cx="0" cy="224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C2875271-95D8-6942-8D5D-ABB976679F47}"/>
                </a:ext>
              </a:extLst>
            </p:cNvPr>
            <p:cNvCxnSpPr>
              <a:cxnSpLocks/>
            </p:cNvCxnSpPr>
            <p:nvPr/>
          </p:nvCxnSpPr>
          <p:spPr>
            <a:xfrm>
              <a:off x="1140459" y="2641863"/>
              <a:ext cx="0" cy="1703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BE997CA1-1216-054A-92B7-5CB3E7C0ABF6}"/>
                </a:ext>
              </a:extLst>
            </p:cNvPr>
            <p:cNvCxnSpPr>
              <a:cxnSpLocks/>
              <a:endCxn id="9" idx="3"/>
            </p:cNvCxnSpPr>
            <p:nvPr/>
          </p:nvCxnSpPr>
          <p:spPr>
            <a:xfrm>
              <a:off x="1262379" y="2459874"/>
              <a:ext cx="0" cy="3657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A60F33BF-1C2F-7E48-9F03-D9C6B760BA9C}"/>
                </a:ext>
              </a:extLst>
            </p:cNvPr>
            <p:cNvCxnSpPr>
              <a:cxnSpLocks/>
              <a:endCxn id="9" idx="4"/>
            </p:cNvCxnSpPr>
            <p:nvPr/>
          </p:nvCxnSpPr>
          <p:spPr>
            <a:xfrm>
              <a:off x="1408918" y="2207828"/>
              <a:ext cx="5861" cy="587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8FEF5334-42EB-1145-BF20-F6B86A1ACEC2}"/>
                </a:ext>
              </a:extLst>
            </p:cNvPr>
            <p:cNvCxnSpPr>
              <a:cxnSpLocks/>
              <a:stCxn id="7" idx="4"/>
              <a:endCxn id="9" idx="5"/>
            </p:cNvCxnSpPr>
            <p:nvPr/>
          </p:nvCxnSpPr>
          <p:spPr>
            <a:xfrm>
              <a:off x="1521459" y="1937710"/>
              <a:ext cx="106680" cy="7202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DCB9958F-6C66-FE48-B159-5977B625EC25}"/>
                </a:ext>
              </a:extLst>
            </p:cNvPr>
            <p:cNvCxnSpPr>
              <a:cxnSpLocks/>
              <a:endCxn id="9" idx="6"/>
            </p:cNvCxnSpPr>
            <p:nvPr/>
          </p:nvCxnSpPr>
          <p:spPr>
            <a:xfrm>
              <a:off x="1660377" y="1807684"/>
              <a:ext cx="59202" cy="5455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E163AD0A-FB26-8042-8892-84DA42DEA8A5}"/>
                </a:ext>
              </a:extLst>
            </p:cNvPr>
            <p:cNvCxnSpPr>
              <a:cxnSpLocks/>
              <a:stCxn id="7" idx="5"/>
            </p:cNvCxnSpPr>
            <p:nvPr/>
          </p:nvCxnSpPr>
          <p:spPr>
            <a:xfrm>
              <a:off x="1856739" y="1617670"/>
              <a:ext cx="56271" cy="3198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线连接符 21">
              <a:extLst>
                <a:ext uri="{FF2B5EF4-FFF2-40B4-BE49-F238E27FC236}">
                  <a16:creationId xmlns:a16="http://schemas.microsoft.com/office/drawing/2014/main" id="{5B91EC45-8F64-9842-8504-66A4FAC00091}"/>
                </a:ext>
              </a:extLst>
            </p:cNvPr>
            <p:cNvCxnSpPr>
              <a:cxnSpLocks/>
              <a:stCxn id="7" idx="6"/>
              <a:endCxn id="9" idx="8"/>
            </p:cNvCxnSpPr>
            <p:nvPr/>
          </p:nvCxnSpPr>
          <p:spPr>
            <a:xfrm flipH="1">
              <a:off x="2176779" y="1465270"/>
              <a:ext cx="30480" cy="2021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线连接符 28">
              <a:extLst>
                <a:ext uri="{FF2B5EF4-FFF2-40B4-BE49-F238E27FC236}">
                  <a16:creationId xmlns:a16="http://schemas.microsoft.com/office/drawing/2014/main" id="{5CA136B5-C666-7F4E-AE9D-54C3F3B17687}"/>
                </a:ext>
              </a:extLst>
            </p:cNvPr>
            <p:cNvCxnSpPr>
              <a:cxnSpLocks/>
              <a:endCxn id="7" idx="7"/>
            </p:cNvCxnSpPr>
            <p:nvPr/>
          </p:nvCxnSpPr>
          <p:spPr>
            <a:xfrm flipH="1">
              <a:off x="2420619" y="1566332"/>
              <a:ext cx="296008" cy="1427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线连接符 30">
              <a:extLst>
                <a:ext uri="{FF2B5EF4-FFF2-40B4-BE49-F238E27FC236}">
                  <a16:creationId xmlns:a16="http://schemas.microsoft.com/office/drawing/2014/main" id="{CE1E751B-0E51-C440-8183-13C0AABC760B}"/>
                </a:ext>
              </a:extLst>
            </p:cNvPr>
            <p:cNvCxnSpPr>
              <a:cxnSpLocks/>
              <a:endCxn id="7" idx="8"/>
            </p:cNvCxnSpPr>
            <p:nvPr/>
          </p:nvCxnSpPr>
          <p:spPr>
            <a:xfrm flipH="1">
              <a:off x="2679699" y="1709110"/>
              <a:ext cx="186788" cy="3352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线连接符 32">
              <a:extLst>
                <a:ext uri="{FF2B5EF4-FFF2-40B4-BE49-F238E27FC236}">
                  <a16:creationId xmlns:a16="http://schemas.microsoft.com/office/drawing/2014/main" id="{537B1AE8-1F33-4C41-AA5A-355D02AA57E7}"/>
                </a:ext>
              </a:extLst>
            </p:cNvPr>
            <p:cNvCxnSpPr>
              <a:cxnSpLocks/>
              <a:endCxn id="7" idx="9"/>
            </p:cNvCxnSpPr>
            <p:nvPr/>
          </p:nvCxnSpPr>
          <p:spPr>
            <a:xfrm flipH="1">
              <a:off x="2847339" y="1920518"/>
              <a:ext cx="205544" cy="6267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线连接符 34">
              <a:extLst>
                <a:ext uri="{FF2B5EF4-FFF2-40B4-BE49-F238E27FC236}">
                  <a16:creationId xmlns:a16="http://schemas.microsoft.com/office/drawing/2014/main" id="{D80461B3-B31F-864D-B903-B2A1B2979119}"/>
                </a:ext>
              </a:extLst>
            </p:cNvPr>
            <p:cNvCxnSpPr>
              <a:cxnSpLocks/>
              <a:endCxn id="7" idx="10"/>
            </p:cNvCxnSpPr>
            <p:nvPr/>
          </p:nvCxnSpPr>
          <p:spPr>
            <a:xfrm flipH="1">
              <a:off x="3091179" y="2233914"/>
              <a:ext cx="175064" cy="5877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线连接符 36">
              <a:extLst>
                <a:ext uri="{FF2B5EF4-FFF2-40B4-BE49-F238E27FC236}">
                  <a16:creationId xmlns:a16="http://schemas.microsoft.com/office/drawing/2014/main" id="{ECADE824-D89E-FF45-AC3B-D1F7242674AF}"/>
                </a:ext>
              </a:extLst>
            </p:cNvPr>
            <p:cNvCxnSpPr>
              <a:cxnSpLocks/>
              <a:endCxn id="7" idx="11"/>
            </p:cNvCxnSpPr>
            <p:nvPr/>
          </p:nvCxnSpPr>
          <p:spPr>
            <a:xfrm flipH="1">
              <a:off x="3411219" y="2501491"/>
              <a:ext cx="45720" cy="41157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AD3D1FC8-07A8-A84F-92EE-472C6577280F}"/>
                </a:ext>
              </a:extLst>
            </p:cNvPr>
            <p:cNvCxnSpPr>
              <a:cxnSpLocks/>
              <a:endCxn id="7" idx="12"/>
            </p:cNvCxnSpPr>
            <p:nvPr/>
          </p:nvCxnSpPr>
          <p:spPr>
            <a:xfrm flipH="1">
              <a:off x="3716019" y="2581112"/>
              <a:ext cx="60960" cy="286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线连接符 39">
              <a:extLst>
                <a:ext uri="{FF2B5EF4-FFF2-40B4-BE49-F238E27FC236}">
                  <a16:creationId xmlns:a16="http://schemas.microsoft.com/office/drawing/2014/main" id="{CE51F7D9-E054-1F45-9870-A71E3DF51C5D}"/>
                </a:ext>
              </a:extLst>
            </p:cNvPr>
            <p:cNvCxnSpPr>
              <a:cxnSpLocks/>
              <a:endCxn id="7" idx="13"/>
            </p:cNvCxnSpPr>
            <p:nvPr/>
          </p:nvCxnSpPr>
          <p:spPr>
            <a:xfrm flipH="1">
              <a:off x="4142739" y="2558003"/>
              <a:ext cx="83624" cy="2941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线连接符 42">
              <a:extLst>
                <a:ext uri="{FF2B5EF4-FFF2-40B4-BE49-F238E27FC236}">
                  <a16:creationId xmlns:a16="http://schemas.microsoft.com/office/drawing/2014/main" id="{EEB44960-1727-DE47-A93F-67C5E8203242}"/>
                </a:ext>
              </a:extLst>
            </p:cNvPr>
            <p:cNvCxnSpPr>
              <a:cxnSpLocks/>
              <a:stCxn id="9" idx="17"/>
              <a:endCxn id="7" idx="14"/>
            </p:cNvCxnSpPr>
            <p:nvPr/>
          </p:nvCxnSpPr>
          <p:spPr>
            <a:xfrm flipH="1">
              <a:off x="4447539" y="2536074"/>
              <a:ext cx="60960" cy="2398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线连接符 45">
              <a:extLst>
                <a:ext uri="{FF2B5EF4-FFF2-40B4-BE49-F238E27FC236}">
                  <a16:creationId xmlns:a16="http://schemas.microsoft.com/office/drawing/2014/main" id="{FF65DF2F-A1CC-BD4E-A92E-C5F9BB5F1685}"/>
                </a:ext>
              </a:extLst>
            </p:cNvPr>
            <p:cNvCxnSpPr>
              <a:cxnSpLocks/>
              <a:stCxn id="9" idx="18"/>
              <a:endCxn id="7" idx="15"/>
            </p:cNvCxnSpPr>
            <p:nvPr/>
          </p:nvCxnSpPr>
          <p:spPr>
            <a:xfrm>
              <a:off x="4767579" y="2551314"/>
              <a:ext cx="182880" cy="1941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文本框 50">
            <a:extLst>
              <a:ext uri="{FF2B5EF4-FFF2-40B4-BE49-F238E27FC236}">
                <a16:creationId xmlns:a16="http://schemas.microsoft.com/office/drawing/2014/main" id="{AC4D1B2E-4098-244A-81E1-E24CF48064CD}"/>
              </a:ext>
            </a:extLst>
          </p:cNvPr>
          <p:cNvSpPr txBox="1"/>
          <p:nvPr/>
        </p:nvSpPr>
        <p:spPr>
          <a:xfrm>
            <a:off x="828032" y="5868057"/>
            <a:ext cx="4856920" cy="348666"/>
          </a:xfrm>
          <a:prstGeom prst="rect">
            <a:avLst/>
          </a:prstGeom>
          <a:noFill/>
        </p:spPr>
        <p:txBody>
          <a:bodyPr wrap="square">
            <a:spAutoFit/>
          </a:bodyPr>
          <a:lstStyle/>
          <a:p>
            <a:r>
              <a:rPr kumimoji="1" lang="en-US" altLang="zh-CN" sz="1600" b="1" dirty="0">
                <a:solidFill>
                  <a:schemeClr val="bg1"/>
                </a:solidFill>
                <a:latin typeface="Microsoft YaHei" panose="020B0503020204020204" pitchFamily="34" charset="-122"/>
                <a:ea typeface="Microsoft YaHei" panose="020B0503020204020204" pitchFamily="34" charset="-122"/>
              </a:rPr>
              <a:t>Dynamic Timing Warping (DTW) Algorithm</a:t>
            </a:r>
            <a:endParaRPr lang="zh-CN" altLang="en-US" sz="1600" dirty="0"/>
          </a:p>
        </p:txBody>
      </p:sp>
      <p:cxnSp>
        <p:nvCxnSpPr>
          <p:cNvPr id="53" name="直线箭头连接符 52">
            <a:extLst>
              <a:ext uri="{FF2B5EF4-FFF2-40B4-BE49-F238E27FC236}">
                <a16:creationId xmlns:a16="http://schemas.microsoft.com/office/drawing/2014/main" id="{34C0E158-7776-7F4B-878C-2A56A7D602BE}"/>
              </a:ext>
            </a:extLst>
          </p:cNvPr>
          <p:cNvCxnSpPr>
            <a:cxnSpLocks/>
            <a:stCxn id="9" idx="13"/>
          </p:cNvCxnSpPr>
          <p:nvPr/>
        </p:nvCxnSpPr>
        <p:spPr>
          <a:xfrm flipV="1">
            <a:off x="3503695" y="4573168"/>
            <a:ext cx="271674" cy="24841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ED4E983C-05C2-514D-9D59-6229274995A7}"/>
              </a:ext>
            </a:extLst>
          </p:cNvPr>
          <p:cNvSpPr txBox="1"/>
          <p:nvPr/>
        </p:nvSpPr>
        <p:spPr>
          <a:xfrm>
            <a:off x="3381985" y="4032622"/>
            <a:ext cx="1176862" cy="523220"/>
          </a:xfrm>
          <a:prstGeom prst="rect">
            <a:avLst/>
          </a:prstGeom>
          <a:noFill/>
        </p:spPr>
        <p:txBody>
          <a:bodyPr wrap="square">
            <a:spAutoFit/>
          </a:bodyPr>
          <a:lstStyle/>
          <a:p>
            <a:pPr algn="ctr"/>
            <a:r>
              <a:rPr kumimoji="1" lang="en-US" altLang="zh-CN" sz="1400" b="1" dirty="0">
                <a:solidFill>
                  <a:srgbClr val="C00000"/>
                </a:solidFill>
                <a:latin typeface="Microsoft YaHei" panose="020B0503020204020204" pitchFamily="34" charset="-122"/>
                <a:ea typeface="Microsoft YaHei" panose="020B0503020204020204" pitchFamily="34" charset="-122"/>
              </a:rPr>
              <a:t>best mapping</a:t>
            </a:r>
            <a:endParaRPr lang="zh-CN" altLang="en-US" sz="1400" dirty="0">
              <a:solidFill>
                <a:srgbClr val="C00000"/>
              </a:solidFill>
            </a:endParaRPr>
          </a:p>
        </p:txBody>
      </p:sp>
      <p:sp>
        <p:nvSpPr>
          <p:cNvPr id="57" name="任意形状 56">
            <a:extLst>
              <a:ext uri="{FF2B5EF4-FFF2-40B4-BE49-F238E27FC236}">
                <a16:creationId xmlns:a16="http://schemas.microsoft.com/office/drawing/2014/main" id="{420A15F1-A20F-5E41-B753-F062D393B56A}"/>
              </a:ext>
            </a:extLst>
          </p:cNvPr>
          <p:cNvSpPr/>
          <p:nvPr/>
        </p:nvSpPr>
        <p:spPr>
          <a:xfrm>
            <a:off x="1006886" y="1628121"/>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6" name="组合 85">
            <a:extLst>
              <a:ext uri="{FF2B5EF4-FFF2-40B4-BE49-F238E27FC236}">
                <a16:creationId xmlns:a16="http://schemas.microsoft.com/office/drawing/2014/main" id="{010F7EF7-51C6-2B4D-BCFB-A94B51CE4D1F}"/>
              </a:ext>
            </a:extLst>
          </p:cNvPr>
          <p:cNvGrpSpPr/>
          <p:nvPr/>
        </p:nvGrpSpPr>
        <p:grpSpPr>
          <a:xfrm>
            <a:off x="2397575" y="1432823"/>
            <a:ext cx="1308847" cy="897913"/>
            <a:chOff x="5396753" y="3209026"/>
            <a:chExt cx="1398494" cy="960407"/>
          </a:xfrm>
        </p:grpSpPr>
        <p:sp>
          <p:nvSpPr>
            <p:cNvPr id="87" name="椭圆 86">
              <a:extLst>
                <a:ext uri="{FF2B5EF4-FFF2-40B4-BE49-F238E27FC236}">
                  <a16:creationId xmlns:a16="http://schemas.microsoft.com/office/drawing/2014/main" id="{CC1F8A41-2737-274E-89A1-248529AF3FE0}"/>
                </a:ext>
              </a:extLst>
            </p:cNvPr>
            <p:cNvSpPr/>
            <p:nvPr/>
          </p:nvSpPr>
          <p:spPr>
            <a:xfrm>
              <a:off x="5396753" y="3209026"/>
              <a:ext cx="227670" cy="219974"/>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椭圆 87">
              <a:extLst>
                <a:ext uri="{FF2B5EF4-FFF2-40B4-BE49-F238E27FC236}">
                  <a16:creationId xmlns:a16="http://schemas.microsoft.com/office/drawing/2014/main" id="{61631388-E3D2-2C48-99DB-AF31A1CE7B16}"/>
                </a:ext>
              </a:extLst>
            </p:cNvPr>
            <p:cNvSpPr/>
            <p:nvPr/>
          </p:nvSpPr>
          <p:spPr>
            <a:xfrm>
              <a:off x="5396753" y="3577086"/>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椭圆 88">
              <a:extLst>
                <a:ext uri="{FF2B5EF4-FFF2-40B4-BE49-F238E27FC236}">
                  <a16:creationId xmlns:a16="http://schemas.microsoft.com/office/drawing/2014/main" id="{FEFC8308-08CC-614A-A511-46EC17F13541}"/>
                </a:ext>
              </a:extLst>
            </p:cNvPr>
            <p:cNvSpPr/>
            <p:nvPr/>
          </p:nvSpPr>
          <p:spPr>
            <a:xfrm>
              <a:off x="5396753" y="3949459"/>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椭圆 89">
              <a:extLst>
                <a:ext uri="{FF2B5EF4-FFF2-40B4-BE49-F238E27FC236}">
                  <a16:creationId xmlns:a16="http://schemas.microsoft.com/office/drawing/2014/main" id="{C600771D-3D53-D047-958A-601BD5C0B601}"/>
                </a:ext>
              </a:extLst>
            </p:cNvPr>
            <p:cNvSpPr/>
            <p:nvPr/>
          </p:nvSpPr>
          <p:spPr>
            <a:xfrm>
              <a:off x="5982165" y="3209026"/>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椭圆 90">
              <a:extLst>
                <a:ext uri="{FF2B5EF4-FFF2-40B4-BE49-F238E27FC236}">
                  <a16:creationId xmlns:a16="http://schemas.microsoft.com/office/drawing/2014/main" id="{BD30AF39-EF0C-F44C-AC3F-EBC7F9773514}"/>
                </a:ext>
              </a:extLst>
            </p:cNvPr>
            <p:cNvSpPr/>
            <p:nvPr/>
          </p:nvSpPr>
          <p:spPr>
            <a:xfrm>
              <a:off x="5982165" y="3577086"/>
              <a:ext cx="227670" cy="219974"/>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椭圆 91">
              <a:extLst>
                <a:ext uri="{FF2B5EF4-FFF2-40B4-BE49-F238E27FC236}">
                  <a16:creationId xmlns:a16="http://schemas.microsoft.com/office/drawing/2014/main" id="{7ACE4757-FD0C-2043-A863-4BE79DE2DCCC}"/>
                </a:ext>
              </a:extLst>
            </p:cNvPr>
            <p:cNvSpPr/>
            <p:nvPr/>
          </p:nvSpPr>
          <p:spPr>
            <a:xfrm>
              <a:off x="5982165" y="3949459"/>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椭圆 92">
              <a:extLst>
                <a:ext uri="{FF2B5EF4-FFF2-40B4-BE49-F238E27FC236}">
                  <a16:creationId xmlns:a16="http://schemas.microsoft.com/office/drawing/2014/main" id="{9E64F01D-468C-2D43-9570-0EF98DDA4F22}"/>
                </a:ext>
              </a:extLst>
            </p:cNvPr>
            <p:cNvSpPr/>
            <p:nvPr/>
          </p:nvSpPr>
          <p:spPr>
            <a:xfrm>
              <a:off x="6567577" y="3209026"/>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4" name="椭圆 93">
              <a:extLst>
                <a:ext uri="{FF2B5EF4-FFF2-40B4-BE49-F238E27FC236}">
                  <a16:creationId xmlns:a16="http://schemas.microsoft.com/office/drawing/2014/main" id="{DE20C2FA-6C4C-8445-9B25-FAAA8381D10C}"/>
                </a:ext>
              </a:extLst>
            </p:cNvPr>
            <p:cNvSpPr/>
            <p:nvPr/>
          </p:nvSpPr>
          <p:spPr>
            <a:xfrm>
              <a:off x="6567577" y="3577086"/>
              <a:ext cx="227670" cy="219974"/>
            </a:xfrm>
            <a:prstGeom prst="ellipse">
              <a:avLst/>
            </a:prstGeom>
            <a:noFill/>
            <a:ln w="38100">
              <a:solidFill>
                <a:srgbClr val="EAD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椭圆 94">
              <a:extLst>
                <a:ext uri="{FF2B5EF4-FFF2-40B4-BE49-F238E27FC236}">
                  <a16:creationId xmlns:a16="http://schemas.microsoft.com/office/drawing/2014/main" id="{B311BFC3-28EE-0F49-A287-BA3EC36BFADC}"/>
                </a:ext>
              </a:extLst>
            </p:cNvPr>
            <p:cNvSpPr/>
            <p:nvPr/>
          </p:nvSpPr>
          <p:spPr>
            <a:xfrm>
              <a:off x="6567577" y="3949459"/>
              <a:ext cx="227670" cy="21997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6" name="直线连接符 95">
              <a:extLst>
                <a:ext uri="{FF2B5EF4-FFF2-40B4-BE49-F238E27FC236}">
                  <a16:creationId xmlns:a16="http://schemas.microsoft.com/office/drawing/2014/main" id="{FC95BAED-8981-4447-B4FB-C7CA6FA787A7}"/>
                </a:ext>
              </a:extLst>
            </p:cNvPr>
            <p:cNvCxnSpPr>
              <a:stCxn id="87" idx="6"/>
              <a:endCxn id="90" idx="2"/>
            </p:cNvCxnSpPr>
            <p:nvPr/>
          </p:nvCxnSpPr>
          <p:spPr>
            <a:xfrm>
              <a:off x="5624423" y="331901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线连接符 96">
              <a:extLst>
                <a:ext uri="{FF2B5EF4-FFF2-40B4-BE49-F238E27FC236}">
                  <a16:creationId xmlns:a16="http://schemas.microsoft.com/office/drawing/2014/main" id="{B1E50009-CECC-9743-8A5B-1B7A0B1F4110}"/>
                </a:ext>
              </a:extLst>
            </p:cNvPr>
            <p:cNvCxnSpPr>
              <a:cxnSpLocks/>
              <a:stCxn id="87" idx="6"/>
              <a:endCxn id="91" idx="2"/>
            </p:cNvCxnSpPr>
            <p:nvPr/>
          </p:nvCxnSpPr>
          <p:spPr>
            <a:xfrm>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线连接符 97">
              <a:extLst>
                <a:ext uri="{FF2B5EF4-FFF2-40B4-BE49-F238E27FC236}">
                  <a16:creationId xmlns:a16="http://schemas.microsoft.com/office/drawing/2014/main" id="{C95E33CD-BF43-FF40-B7EE-316A1D735F5A}"/>
                </a:ext>
              </a:extLst>
            </p:cNvPr>
            <p:cNvCxnSpPr/>
            <p:nvPr/>
          </p:nvCxnSpPr>
          <p:spPr>
            <a:xfrm>
              <a:off x="6209835" y="3296728"/>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线连接符 98">
              <a:extLst>
                <a:ext uri="{FF2B5EF4-FFF2-40B4-BE49-F238E27FC236}">
                  <a16:creationId xmlns:a16="http://schemas.microsoft.com/office/drawing/2014/main" id="{C96C9C9B-9EC1-F247-8DF0-C2E859370030}"/>
                </a:ext>
              </a:extLst>
            </p:cNvPr>
            <p:cNvCxnSpPr/>
            <p:nvPr/>
          </p:nvCxnSpPr>
          <p:spPr>
            <a:xfrm>
              <a:off x="5624423" y="3690667"/>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线连接符 99">
              <a:extLst>
                <a:ext uri="{FF2B5EF4-FFF2-40B4-BE49-F238E27FC236}">
                  <a16:creationId xmlns:a16="http://schemas.microsoft.com/office/drawing/2014/main" id="{375B2AF4-ADBA-CD42-85E7-25EE4926E1FB}"/>
                </a:ext>
              </a:extLst>
            </p:cNvPr>
            <p:cNvCxnSpPr/>
            <p:nvPr/>
          </p:nvCxnSpPr>
          <p:spPr>
            <a:xfrm>
              <a:off x="5624423" y="4083889"/>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线连接符 100">
              <a:extLst>
                <a:ext uri="{FF2B5EF4-FFF2-40B4-BE49-F238E27FC236}">
                  <a16:creationId xmlns:a16="http://schemas.microsoft.com/office/drawing/2014/main" id="{B07F7AB6-CD28-EF40-8D34-B1CC3611173F}"/>
                </a:ext>
              </a:extLst>
            </p:cNvPr>
            <p:cNvCxnSpPr/>
            <p:nvPr/>
          </p:nvCxnSpPr>
          <p:spPr>
            <a:xfrm>
              <a:off x="6209835" y="4061604"/>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线连接符 101">
              <a:extLst>
                <a:ext uri="{FF2B5EF4-FFF2-40B4-BE49-F238E27FC236}">
                  <a16:creationId xmlns:a16="http://schemas.microsoft.com/office/drawing/2014/main" id="{4E3B0CBF-0C98-9A4A-BB9D-82EF508B9177}"/>
                </a:ext>
              </a:extLst>
            </p:cNvPr>
            <p:cNvCxnSpPr/>
            <p:nvPr/>
          </p:nvCxnSpPr>
          <p:spPr>
            <a:xfrm>
              <a:off x="6209835" y="3687073"/>
              <a:ext cx="3577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直线连接符 102">
              <a:extLst>
                <a:ext uri="{FF2B5EF4-FFF2-40B4-BE49-F238E27FC236}">
                  <a16:creationId xmlns:a16="http://schemas.microsoft.com/office/drawing/2014/main" id="{2B5F6933-1E3E-2A40-9BC3-833EC7BC3756}"/>
                </a:ext>
              </a:extLst>
            </p:cNvPr>
            <p:cNvCxnSpPr>
              <a:cxnSpLocks/>
            </p:cNvCxnSpPr>
            <p:nvPr/>
          </p:nvCxnSpPr>
          <p:spPr>
            <a:xfrm>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线连接符 103">
              <a:extLst>
                <a:ext uri="{FF2B5EF4-FFF2-40B4-BE49-F238E27FC236}">
                  <a16:creationId xmlns:a16="http://schemas.microsoft.com/office/drawing/2014/main" id="{4251934D-CBC9-FA4A-B911-E917869627AD}"/>
                </a:ext>
              </a:extLst>
            </p:cNvPr>
            <p:cNvCxnSpPr>
              <a:cxnSpLocks/>
            </p:cNvCxnSpPr>
            <p:nvPr/>
          </p:nvCxnSpPr>
          <p:spPr>
            <a:xfrm>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线连接符 104">
              <a:extLst>
                <a:ext uri="{FF2B5EF4-FFF2-40B4-BE49-F238E27FC236}">
                  <a16:creationId xmlns:a16="http://schemas.microsoft.com/office/drawing/2014/main" id="{011E5224-160D-474E-8C4A-2551E026D96A}"/>
                </a:ext>
              </a:extLst>
            </p:cNvPr>
            <p:cNvCxnSpPr>
              <a:cxnSpLocks/>
            </p:cNvCxnSpPr>
            <p:nvPr/>
          </p:nvCxnSpPr>
          <p:spPr>
            <a:xfrm>
              <a:off x="6209835"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线连接符 105">
              <a:extLst>
                <a:ext uri="{FF2B5EF4-FFF2-40B4-BE49-F238E27FC236}">
                  <a16:creationId xmlns:a16="http://schemas.microsoft.com/office/drawing/2014/main" id="{D2B1C1F7-4FEA-D745-8290-A8F1459E218A}"/>
                </a:ext>
              </a:extLst>
            </p:cNvPr>
            <p:cNvCxnSpPr>
              <a:cxnSpLocks/>
              <a:stCxn id="88" idx="6"/>
              <a:endCxn id="90" idx="2"/>
            </p:cNvCxnSpPr>
            <p:nvPr/>
          </p:nvCxnSpPr>
          <p:spPr>
            <a:xfrm flipV="1">
              <a:off x="5624423" y="3319013"/>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直线连接符 106">
              <a:extLst>
                <a:ext uri="{FF2B5EF4-FFF2-40B4-BE49-F238E27FC236}">
                  <a16:creationId xmlns:a16="http://schemas.microsoft.com/office/drawing/2014/main" id="{6FE357FE-985B-2046-AE6E-E71F5F5DA1DE}"/>
                </a:ext>
              </a:extLst>
            </p:cNvPr>
            <p:cNvCxnSpPr>
              <a:cxnSpLocks/>
            </p:cNvCxnSpPr>
            <p:nvPr/>
          </p:nvCxnSpPr>
          <p:spPr>
            <a:xfrm flipV="1">
              <a:off x="6209835" y="3307871"/>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107">
              <a:extLst>
                <a:ext uri="{FF2B5EF4-FFF2-40B4-BE49-F238E27FC236}">
                  <a16:creationId xmlns:a16="http://schemas.microsoft.com/office/drawing/2014/main" id="{5EE20742-8166-6B4C-8365-9A10B6311043}"/>
                </a:ext>
              </a:extLst>
            </p:cNvPr>
            <p:cNvCxnSpPr>
              <a:cxnSpLocks/>
            </p:cNvCxnSpPr>
            <p:nvPr/>
          </p:nvCxnSpPr>
          <p:spPr>
            <a:xfrm flipV="1">
              <a:off x="5624423" y="3703248"/>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线连接符 108">
              <a:extLst>
                <a:ext uri="{FF2B5EF4-FFF2-40B4-BE49-F238E27FC236}">
                  <a16:creationId xmlns:a16="http://schemas.microsoft.com/office/drawing/2014/main" id="{5ADFDEA4-3AA3-A540-8BE9-7A5BA78F03F8}"/>
                </a:ext>
              </a:extLst>
            </p:cNvPr>
            <p:cNvCxnSpPr>
              <a:cxnSpLocks/>
            </p:cNvCxnSpPr>
            <p:nvPr/>
          </p:nvCxnSpPr>
          <p:spPr>
            <a:xfrm flipV="1">
              <a:off x="6209835" y="3715829"/>
              <a:ext cx="357742" cy="36806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直线连接符 109">
              <a:extLst>
                <a:ext uri="{FF2B5EF4-FFF2-40B4-BE49-F238E27FC236}">
                  <a16:creationId xmlns:a16="http://schemas.microsoft.com/office/drawing/2014/main" id="{1B56DA09-5822-C14F-B414-76AB09164FA9}"/>
                </a:ext>
              </a:extLst>
            </p:cNvPr>
            <p:cNvCxnSpPr>
              <a:cxnSpLocks/>
              <a:stCxn id="87" idx="6"/>
              <a:endCxn id="92" idx="2"/>
            </p:cNvCxnSpPr>
            <p:nvPr/>
          </p:nvCxnSpPr>
          <p:spPr>
            <a:xfrm>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直线连接符 110">
              <a:extLst>
                <a:ext uri="{FF2B5EF4-FFF2-40B4-BE49-F238E27FC236}">
                  <a16:creationId xmlns:a16="http://schemas.microsoft.com/office/drawing/2014/main" id="{053D8FF4-10D6-934A-BC16-FB9F2D6CF3BB}"/>
                </a:ext>
              </a:extLst>
            </p:cNvPr>
            <p:cNvCxnSpPr>
              <a:cxnSpLocks/>
            </p:cNvCxnSpPr>
            <p:nvPr/>
          </p:nvCxnSpPr>
          <p:spPr>
            <a:xfrm>
              <a:off x="6209835" y="3316856"/>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直线连接符 111">
              <a:extLst>
                <a:ext uri="{FF2B5EF4-FFF2-40B4-BE49-F238E27FC236}">
                  <a16:creationId xmlns:a16="http://schemas.microsoft.com/office/drawing/2014/main" id="{3BF4C9FF-79B7-804B-AE05-45949E1358A9}"/>
                </a:ext>
              </a:extLst>
            </p:cNvPr>
            <p:cNvCxnSpPr>
              <a:cxnSpLocks/>
              <a:stCxn id="89" idx="6"/>
              <a:endCxn id="90" idx="2"/>
            </p:cNvCxnSpPr>
            <p:nvPr/>
          </p:nvCxnSpPr>
          <p:spPr>
            <a:xfrm flipV="1">
              <a:off x="5624423" y="3319013"/>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直线连接符 112">
              <a:extLst>
                <a:ext uri="{FF2B5EF4-FFF2-40B4-BE49-F238E27FC236}">
                  <a16:creationId xmlns:a16="http://schemas.microsoft.com/office/drawing/2014/main" id="{E588A0DF-415F-7C46-A648-7848BA3877A7}"/>
                </a:ext>
              </a:extLst>
            </p:cNvPr>
            <p:cNvCxnSpPr>
              <a:cxnSpLocks/>
            </p:cNvCxnSpPr>
            <p:nvPr/>
          </p:nvCxnSpPr>
          <p:spPr>
            <a:xfrm flipV="1">
              <a:off x="6209835" y="3325841"/>
              <a:ext cx="357742" cy="7404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5" name="图形 114">
            <a:extLst>
              <a:ext uri="{FF2B5EF4-FFF2-40B4-BE49-F238E27FC236}">
                <a16:creationId xmlns:a16="http://schemas.microsoft.com/office/drawing/2014/main" id="{BE51F108-C1E2-9943-B7D0-DA67DC5EAB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3069" y="2828471"/>
            <a:ext cx="888047" cy="951351"/>
          </a:xfrm>
          <a:prstGeom prst="rect">
            <a:avLst/>
          </a:prstGeom>
        </p:spPr>
      </p:pic>
      <mc:AlternateContent xmlns:mc="http://schemas.openxmlformats.org/markup-compatibility/2006" xmlns:a14="http://schemas.microsoft.com/office/drawing/2010/main">
        <mc:Choice Requires="a14">
          <p:sp>
            <p:nvSpPr>
              <p:cNvPr id="118" name="文本框 117">
                <a:extLst>
                  <a:ext uri="{FF2B5EF4-FFF2-40B4-BE49-F238E27FC236}">
                    <a16:creationId xmlns:a16="http://schemas.microsoft.com/office/drawing/2014/main" id="{39C9DF82-3D51-F04D-939C-1B3C425F576C}"/>
                  </a:ext>
                </a:extLst>
              </p:cNvPr>
              <p:cNvSpPr txBox="1"/>
              <p:nvPr/>
            </p:nvSpPr>
            <p:spPr>
              <a:xfrm>
                <a:off x="6636176" y="1385012"/>
                <a:ext cx="3860396" cy="494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chemeClr val="bg1"/>
                          </a:solidFill>
                          <a:latin typeface="Cambria Math" panose="02040503050406030204" pitchFamily="18" charset="0"/>
                          <a:ea typeface="Cambria Math" panose="02040503050406030204" pitchFamily="18" charset="0"/>
                        </a:rPr>
                        <m:t>ℒ</m:t>
                      </m:r>
                      <m:r>
                        <a:rPr kumimoji="1" lang="en-US" altLang="zh-CN" sz="2400" b="1" i="1" smtClean="0">
                          <a:solidFill>
                            <a:schemeClr val="bg1"/>
                          </a:solidFill>
                          <a:latin typeface="Cambria Math" panose="02040503050406030204" pitchFamily="18" charset="0"/>
                          <a:ea typeface="Cambria Math" panose="02040503050406030204" pitchFamily="18" charset="0"/>
                        </a:rPr>
                        <m:t>=</m:t>
                      </m:r>
                      <m:sSub>
                        <m:sSubPr>
                          <m:ctrlPr>
                            <a:rPr kumimoji="1" lang="en-US" altLang="zh-CN" sz="2400" b="1" i="1">
                              <a:solidFill>
                                <a:schemeClr val="bg1"/>
                              </a:solidFill>
                              <a:latin typeface="Cambria Math" panose="02040503050406030204" pitchFamily="18" charset="0"/>
                              <a:ea typeface="Cambria Math" panose="02040503050406030204" pitchFamily="18" charset="0"/>
                            </a:rPr>
                          </m:ctrlPr>
                        </m:sSubPr>
                        <m:e>
                          <m:r>
                            <a:rPr kumimoji="1" lang="en-US" altLang="zh-CN" sz="2400" b="1" i="1" smtClean="0">
                              <a:solidFill>
                                <a:schemeClr val="bg1"/>
                              </a:solidFill>
                              <a:latin typeface="Cambria Math" panose="02040503050406030204" pitchFamily="18" charset="0"/>
                              <a:ea typeface="Cambria Math" panose="02040503050406030204" pitchFamily="18" charset="0"/>
                            </a:rPr>
                            <m:t>∥</m:t>
                          </m:r>
                          <m:r>
                            <a:rPr kumimoji="1" lang="en-US" altLang="zh-CN" sz="2400" b="1" i="1">
                              <a:solidFill>
                                <a:schemeClr val="bg1"/>
                              </a:solidFill>
                              <a:latin typeface="Cambria Math" panose="02040503050406030204" pitchFamily="18" charset="0"/>
                              <a:ea typeface="Cambria Math" panose="02040503050406030204" pitchFamily="18" charset="0"/>
                            </a:rPr>
                            <m:t>𝑨</m:t>
                          </m:r>
                        </m:e>
                        <m:sub>
                          <m:r>
                            <a:rPr kumimoji="1" lang="en-US" altLang="zh-CN" sz="2400" b="1" i="1">
                              <a:solidFill>
                                <a:schemeClr val="bg1"/>
                              </a:solidFill>
                              <a:latin typeface="Cambria Math" panose="02040503050406030204" pitchFamily="18" charset="0"/>
                              <a:ea typeface="Cambria Math" panose="02040503050406030204" pitchFamily="18" charset="0"/>
                            </a:rPr>
                            <m:t>𝒍𝒂𝒃𝒆𝒍</m:t>
                          </m:r>
                        </m:sub>
                      </m:sSub>
                      <m:r>
                        <a:rPr kumimoji="1" lang="en-US" altLang="zh-CN" sz="2400" b="1" i="1">
                          <a:solidFill>
                            <a:schemeClr val="bg1"/>
                          </a:solidFill>
                          <a:latin typeface="Cambria Math" panose="02040503050406030204" pitchFamily="18" charset="0"/>
                          <a:ea typeface="Cambria Math" panose="02040503050406030204" pitchFamily="18" charset="0"/>
                        </a:rPr>
                        <m:t>−</m:t>
                      </m:r>
                      <m:sSub>
                        <m:sSubPr>
                          <m:ctrlPr>
                            <a:rPr kumimoji="1" lang="en-US" altLang="zh-CN" sz="2400" b="1" i="1">
                              <a:solidFill>
                                <a:schemeClr val="bg1"/>
                              </a:solidFill>
                              <a:latin typeface="Cambria Math" panose="02040503050406030204" pitchFamily="18" charset="0"/>
                              <a:ea typeface="Cambria Math" panose="02040503050406030204" pitchFamily="18" charset="0"/>
                            </a:rPr>
                          </m:ctrlPr>
                        </m:sSubPr>
                        <m:e>
                          <m:r>
                            <a:rPr kumimoji="1" lang="en-US" altLang="zh-CN" sz="2400" b="1" i="1">
                              <a:solidFill>
                                <a:schemeClr val="bg1"/>
                              </a:solidFill>
                              <a:latin typeface="Cambria Math" panose="02040503050406030204" pitchFamily="18" charset="0"/>
                              <a:ea typeface="Cambria Math" panose="02040503050406030204" pitchFamily="18" charset="0"/>
                            </a:rPr>
                            <m:t>𝑨</m:t>
                          </m:r>
                        </m:e>
                        <m:sub>
                          <m:r>
                            <a:rPr kumimoji="1" lang="en-US" altLang="zh-CN" sz="2400" b="1" i="1">
                              <a:solidFill>
                                <a:schemeClr val="bg1"/>
                              </a:solidFill>
                              <a:latin typeface="Cambria Math" panose="02040503050406030204" pitchFamily="18" charset="0"/>
                              <a:ea typeface="Cambria Math" panose="02040503050406030204" pitchFamily="18" charset="0"/>
                            </a:rPr>
                            <m:t>𝒑𝒓𝒆𝒅𝒊𝒄𝒕</m:t>
                          </m:r>
                        </m:sub>
                      </m:sSub>
                      <m:sSub>
                        <m:sSubPr>
                          <m:ctrlPr>
                            <a:rPr kumimoji="1" lang="en-US" altLang="zh-CN" sz="2400" b="1" i="1" smtClean="0">
                              <a:solidFill>
                                <a:schemeClr val="bg1"/>
                              </a:solidFill>
                              <a:latin typeface="Cambria Math" panose="02040503050406030204" pitchFamily="18" charset="0"/>
                              <a:ea typeface="Cambria Math" panose="02040503050406030204" pitchFamily="18" charset="0"/>
                            </a:rPr>
                          </m:ctrlPr>
                        </m:sSubPr>
                        <m:e>
                          <m:r>
                            <a:rPr kumimoji="1" lang="en-US" altLang="zh-CN" sz="2400" b="1" i="1" smtClean="0">
                              <a:solidFill>
                                <a:schemeClr val="bg1"/>
                              </a:solidFill>
                              <a:latin typeface="Cambria Math" panose="02040503050406030204" pitchFamily="18" charset="0"/>
                              <a:ea typeface="Cambria Math" panose="02040503050406030204" pitchFamily="18" charset="0"/>
                            </a:rPr>
                            <m:t>∥</m:t>
                          </m:r>
                        </m:e>
                        <m:sub>
                          <m:r>
                            <a:rPr kumimoji="1" lang="en-US" altLang="zh-CN" sz="2400" b="1" i="1" smtClean="0">
                              <a:solidFill>
                                <a:schemeClr val="bg1"/>
                              </a:solidFill>
                              <a:latin typeface="Cambria Math" panose="02040503050406030204" pitchFamily="18" charset="0"/>
                              <a:ea typeface="Cambria Math" panose="02040503050406030204" pitchFamily="18" charset="0"/>
                            </a:rPr>
                            <m:t>𝟐</m:t>
                          </m:r>
                        </m:sub>
                      </m:sSub>
                    </m:oMath>
                  </m:oMathPara>
                </a14:m>
                <a:endParaRPr lang="zh-CN" altLang="en-US" sz="2400" dirty="0"/>
              </a:p>
            </p:txBody>
          </p:sp>
        </mc:Choice>
        <mc:Fallback xmlns="">
          <p:sp>
            <p:nvSpPr>
              <p:cNvPr id="118" name="文本框 117">
                <a:extLst>
                  <a:ext uri="{FF2B5EF4-FFF2-40B4-BE49-F238E27FC236}">
                    <a16:creationId xmlns:a16="http://schemas.microsoft.com/office/drawing/2014/main" id="{39C9DF82-3D51-F04D-939C-1B3C425F576C}"/>
                  </a:ext>
                </a:extLst>
              </p:cNvPr>
              <p:cNvSpPr txBox="1">
                <a:spLocks noRot="1" noChangeAspect="1" noMove="1" noResize="1" noEditPoints="1" noAdjustHandles="1" noChangeArrowheads="1" noChangeShapeType="1" noTextEdit="1"/>
              </p:cNvSpPr>
              <p:nvPr/>
            </p:nvSpPr>
            <p:spPr>
              <a:xfrm>
                <a:off x="6636176" y="1385012"/>
                <a:ext cx="3860396" cy="494751"/>
              </a:xfrm>
              <a:prstGeom prst="rect">
                <a:avLst/>
              </a:prstGeom>
              <a:blipFill>
                <a:blip r:embed="rId7"/>
                <a:stretch>
                  <a:fillRect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0" name="文本框 119">
                <a:extLst>
                  <a:ext uri="{FF2B5EF4-FFF2-40B4-BE49-F238E27FC236}">
                    <a16:creationId xmlns:a16="http://schemas.microsoft.com/office/drawing/2014/main" id="{EBD903CD-A1BC-DF45-BAD2-32FC01FE354E}"/>
                  </a:ext>
                </a:extLst>
              </p:cNvPr>
              <p:cNvSpPr txBox="1"/>
              <p:nvPr/>
            </p:nvSpPr>
            <p:spPr>
              <a:xfrm>
                <a:off x="6176021" y="2107655"/>
                <a:ext cx="5057757" cy="4947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chemeClr val="bg1"/>
                          </a:solidFill>
                          <a:latin typeface="Cambria Math" panose="02040503050406030204" pitchFamily="18" charset="0"/>
                          <a:ea typeface="Cambria Math" panose="02040503050406030204" pitchFamily="18" charset="0"/>
                        </a:rPr>
                        <m:t>ℒ</m:t>
                      </m:r>
                      <m:r>
                        <a:rPr kumimoji="1" lang="en-US" altLang="zh-CN" sz="2400" b="1" i="1" smtClean="0">
                          <a:solidFill>
                            <a:schemeClr val="bg1"/>
                          </a:solidFill>
                          <a:latin typeface="Cambria Math" panose="02040503050406030204" pitchFamily="18" charset="0"/>
                          <a:ea typeface="Cambria Math" panose="02040503050406030204" pitchFamily="18" charset="0"/>
                        </a:rPr>
                        <m:t>=</m:t>
                      </m:r>
                      <m:sSub>
                        <m:sSubPr>
                          <m:ctrlPr>
                            <a:rPr kumimoji="1" lang="en-US" altLang="zh-CN" sz="2400" b="1" i="1">
                              <a:solidFill>
                                <a:schemeClr val="bg1"/>
                              </a:solidFill>
                              <a:latin typeface="Cambria Math" panose="02040503050406030204" pitchFamily="18" charset="0"/>
                              <a:ea typeface="Cambria Math" panose="02040503050406030204" pitchFamily="18" charset="0"/>
                            </a:rPr>
                          </m:ctrlPr>
                        </m:sSubPr>
                        <m:e>
                          <m:r>
                            <a:rPr kumimoji="1" lang="en-US" altLang="zh-CN" sz="2400" b="1" i="1" smtClean="0">
                              <a:solidFill>
                                <a:schemeClr val="bg1"/>
                              </a:solidFill>
                              <a:latin typeface="Cambria Math" panose="02040503050406030204" pitchFamily="18" charset="0"/>
                              <a:ea typeface="Cambria Math" panose="02040503050406030204" pitchFamily="18" charset="0"/>
                            </a:rPr>
                            <m:t>∥</m:t>
                          </m:r>
                          <m:r>
                            <a:rPr kumimoji="1" lang="en-US" altLang="zh-CN" sz="2400" b="1" i="1">
                              <a:solidFill>
                                <a:schemeClr val="bg1"/>
                              </a:solidFill>
                              <a:latin typeface="Cambria Math" panose="02040503050406030204" pitchFamily="18" charset="0"/>
                              <a:ea typeface="Cambria Math" panose="02040503050406030204" pitchFamily="18" charset="0"/>
                            </a:rPr>
                            <m:t>𝑨</m:t>
                          </m:r>
                        </m:e>
                        <m:sub>
                          <m:r>
                            <a:rPr kumimoji="1" lang="en-US" altLang="zh-CN" sz="2400" b="1" i="1">
                              <a:solidFill>
                                <a:schemeClr val="bg1"/>
                              </a:solidFill>
                              <a:latin typeface="Cambria Math" panose="02040503050406030204" pitchFamily="18" charset="0"/>
                              <a:ea typeface="Cambria Math" panose="02040503050406030204" pitchFamily="18" charset="0"/>
                            </a:rPr>
                            <m:t>𝒍𝒂𝒃𝒆𝒍</m:t>
                          </m:r>
                        </m:sub>
                      </m:sSub>
                      <m:r>
                        <a:rPr kumimoji="1" lang="en-US" altLang="zh-CN" sz="2400" b="1" i="1">
                          <a:solidFill>
                            <a:schemeClr val="bg1"/>
                          </a:solidFill>
                          <a:latin typeface="Cambria Math" panose="02040503050406030204" pitchFamily="18" charset="0"/>
                          <a:ea typeface="Cambria Math" panose="02040503050406030204" pitchFamily="18" charset="0"/>
                        </a:rPr>
                        <m:t>−</m:t>
                      </m:r>
                      <m:sSub>
                        <m:sSubPr>
                          <m:ctrlPr>
                            <a:rPr kumimoji="1" lang="en-US" altLang="zh-CN" sz="2400" b="1" i="1">
                              <a:solidFill>
                                <a:schemeClr val="bg1"/>
                              </a:solidFill>
                              <a:latin typeface="Cambria Math" panose="02040503050406030204" pitchFamily="18" charset="0"/>
                              <a:ea typeface="Cambria Math" panose="02040503050406030204" pitchFamily="18" charset="0"/>
                            </a:rPr>
                          </m:ctrlPr>
                        </m:sSubPr>
                        <m:e>
                          <m:r>
                            <a:rPr kumimoji="1" lang="en-US" altLang="zh-CN" sz="2400" b="1" i="1">
                              <a:solidFill>
                                <a:schemeClr val="bg1"/>
                              </a:solidFill>
                              <a:latin typeface="Cambria Math" panose="02040503050406030204" pitchFamily="18" charset="0"/>
                              <a:ea typeface="Cambria Math" panose="02040503050406030204" pitchFamily="18" charset="0"/>
                            </a:rPr>
                            <m:t>𝑨</m:t>
                          </m:r>
                        </m:e>
                        <m:sub>
                          <m:r>
                            <a:rPr kumimoji="1" lang="en-US" altLang="zh-CN" sz="2400" b="1" i="1">
                              <a:solidFill>
                                <a:schemeClr val="bg1"/>
                              </a:solidFill>
                              <a:latin typeface="Cambria Math" panose="02040503050406030204" pitchFamily="18" charset="0"/>
                              <a:ea typeface="Cambria Math" panose="02040503050406030204" pitchFamily="18" charset="0"/>
                            </a:rPr>
                            <m:t>𝒑𝒓𝒆𝒅𝒊𝒄𝒕</m:t>
                          </m:r>
                        </m:sub>
                      </m:sSub>
                      <m:sSub>
                        <m:sSubPr>
                          <m:ctrlPr>
                            <a:rPr kumimoji="1" lang="en-US" altLang="zh-CN" sz="2400" b="1" i="1" smtClean="0">
                              <a:solidFill>
                                <a:schemeClr val="bg1"/>
                              </a:solidFill>
                              <a:latin typeface="Cambria Math" panose="02040503050406030204" pitchFamily="18" charset="0"/>
                              <a:ea typeface="Cambria Math" panose="02040503050406030204" pitchFamily="18" charset="0"/>
                            </a:rPr>
                          </m:ctrlPr>
                        </m:sSubPr>
                        <m:e>
                          <m:r>
                            <a:rPr kumimoji="1" lang="en-US" altLang="zh-CN" sz="2400" b="1" i="1" smtClean="0">
                              <a:solidFill>
                                <a:schemeClr val="bg1"/>
                              </a:solidFill>
                              <a:latin typeface="Cambria Math" panose="02040503050406030204" pitchFamily="18" charset="0"/>
                              <a:ea typeface="Cambria Math" panose="02040503050406030204" pitchFamily="18" charset="0"/>
                            </a:rPr>
                            <m:t>∥</m:t>
                          </m:r>
                        </m:e>
                        <m:sub>
                          <m:r>
                            <a:rPr kumimoji="1" lang="en-US" altLang="zh-CN" sz="2400" b="1" i="1" smtClean="0">
                              <a:solidFill>
                                <a:schemeClr val="bg1"/>
                              </a:solidFill>
                              <a:latin typeface="Cambria Math" panose="02040503050406030204" pitchFamily="18" charset="0"/>
                              <a:ea typeface="Cambria Math" panose="02040503050406030204" pitchFamily="18" charset="0"/>
                            </a:rPr>
                            <m:t>𝟐</m:t>
                          </m:r>
                        </m:sub>
                      </m:sSub>
                      <m:r>
                        <a:rPr kumimoji="1" lang="en-US" altLang="zh-CN" sz="2400" b="1" i="1" smtClean="0">
                          <a:solidFill>
                            <a:schemeClr val="bg1"/>
                          </a:solidFill>
                          <a:latin typeface="Cambria Math" panose="02040503050406030204" pitchFamily="18" charset="0"/>
                          <a:ea typeface="Cambria Math" panose="02040503050406030204" pitchFamily="18" charset="0"/>
                        </a:rPr>
                        <m:t>+</m:t>
                      </m:r>
                      <m:sSub>
                        <m:sSubPr>
                          <m:ctrlPr>
                            <a:rPr kumimoji="1" lang="en-US" altLang="zh-CN" sz="2400" b="1" i="1" smtClean="0">
                              <a:solidFill>
                                <a:srgbClr val="C00000"/>
                              </a:solidFill>
                              <a:latin typeface="Cambria Math" panose="02040503050406030204" pitchFamily="18" charset="0"/>
                              <a:ea typeface="Cambria Math" panose="02040503050406030204" pitchFamily="18" charset="0"/>
                            </a:rPr>
                          </m:ctrlPr>
                        </m:sSubPr>
                        <m:e>
                          <m:r>
                            <a:rPr kumimoji="1" lang="en-US" altLang="zh-CN" sz="2400" b="1" i="1" smtClean="0">
                              <a:solidFill>
                                <a:srgbClr val="C00000"/>
                              </a:solidFill>
                              <a:latin typeface="Cambria Math" panose="02040503050406030204" pitchFamily="18" charset="0"/>
                              <a:ea typeface="Cambria Math" panose="02040503050406030204" pitchFamily="18" charset="0"/>
                            </a:rPr>
                            <m:t>ℒ</m:t>
                          </m:r>
                        </m:e>
                        <m:sub>
                          <m:r>
                            <a:rPr kumimoji="1" lang="en-US" altLang="zh-CN" sz="2400" b="1" i="1" smtClean="0">
                              <a:solidFill>
                                <a:srgbClr val="C00000"/>
                              </a:solidFill>
                              <a:latin typeface="Cambria Math" panose="02040503050406030204" pitchFamily="18" charset="0"/>
                              <a:ea typeface="Cambria Math" panose="02040503050406030204" pitchFamily="18" charset="0"/>
                            </a:rPr>
                            <m:t>𝒕𝒊𝒎𝒆</m:t>
                          </m:r>
                        </m:sub>
                      </m:sSub>
                    </m:oMath>
                  </m:oMathPara>
                </a14:m>
                <a:endParaRPr lang="zh-CN" altLang="en-US" sz="2400" dirty="0"/>
              </a:p>
            </p:txBody>
          </p:sp>
        </mc:Choice>
        <mc:Fallback xmlns="">
          <p:sp>
            <p:nvSpPr>
              <p:cNvPr id="120" name="文本框 119">
                <a:extLst>
                  <a:ext uri="{FF2B5EF4-FFF2-40B4-BE49-F238E27FC236}">
                    <a16:creationId xmlns:a16="http://schemas.microsoft.com/office/drawing/2014/main" id="{EBD903CD-A1BC-DF45-BAD2-32FC01FE354E}"/>
                  </a:ext>
                </a:extLst>
              </p:cNvPr>
              <p:cNvSpPr txBox="1">
                <a:spLocks noRot="1" noChangeAspect="1" noMove="1" noResize="1" noEditPoints="1" noAdjustHandles="1" noChangeArrowheads="1" noChangeShapeType="1" noTextEdit="1"/>
              </p:cNvSpPr>
              <p:nvPr/>
            </p:nvSpPr>
            <p:spPr>
              <a:xfrm>
                <a:off x="6176021" y="2107655"/>
                <a:ext cx="5057757" cy="494751"/>
              </a:xfrm>
              <a:prstGeom prst="rect">
                <a:avLst/>
              </a:prstGeom>
              <a:blipFill>
                <a:blip r:embed="rId8"/>
                <a:stretch>
                  <a:fillRect b="-12821"/>
                </a:stretch>
              </a:blipFill>
            </p:spPr>
            <p:txBody>
              <a:bodyPr/>
              <a:lstStyle/>
              <a:p>
                <a:r>
                  <a:rPr lang="zh-CN" altLang="en-US">
                    <a:noFill/>
                  </a:rPr>
                  <a:t> </a:t>
                </a:r>
              </a:p>
            </p:txBody>
          </p:sp>
        </mc:Fallback>
      </mc:AlternateContent>
      <p:sp>
        <p:nvSpPr>
          <p:cNvPr id="121" name="任意形状 120">
            <a:extLst>
              <a:ext uri="{FF2B5EF4-FFF2-40B4-BE49-F238E27FC236}">
                <a16:creationId xmlns:a16="http://schemas.microsoft.com/office/drawing/2014/main" id="{7A5237A9-5235-D242-B4D9-2434FA22837D}"/>
              </a:ext>
            </a:extLst>
          </p:cNvPr>
          <p:cNvSpPr/>
          <p:nvPr/>
        </p:nvSpPr>
        <p:spPr>
          <a:xfrm>
            <a:off x="6388112" y="3880510"/>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任意形状 121">
            <a:extLst>
              <a:ext uri="{FF2B5EF4-FFF2-40B4-BE49-F238E27FC236}">
                <a16:creationId xmlns:a16="http://schemas.microsoft.com/office/drawing/2014/main" id="{716E5CB8-1CEA-2C40-803C-64C2B69BAF4E}"/>
              </a:ext>
            </a:extLst>
          </p:cNvPr>
          <p:cNvSpPr/>
          <p:nvPr/>
        </p:nvSpPr>
        <p:spPr>
          <a:xfrm>
            <a:off x="7787957" y="3857899"/>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3" name="任意形状 122">
            <a:extLst>
              <a:ext uri="{FF2B5EF4-FFF2-40B4-BE49-F238E27FC236}">
                <a16:creationId xmlns:a16="http://schemas.microsoft.com/office/drawing/2014/main" id="{F67B789A-1094-A44D-A9DA-B41B1722E584}"/>
              </a:ext>
            </a:extLst>
          </p:cNvPr>
          <p:cNvSpPr/>
          <p:nvPr/>
        </p:nvSpPr>
        <p:spPr>
          <a:xfrm>
            <a:off x="9187802" y="3844677"/>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4" name="任意形状 123">
            <a:extLst>
              <a:ext uri="{FF2B5EF4-FFF2-40B4-BE49-F238E27FC236}">
                <a16:creationId xmlns:a16="http://schemas.microsoft.com/office/drawing/2014/main" id="{D6F276E0-C59B-6441-B053-FE9D535C346A}"/>
              </a:ext>
            </a:extLst>
          </p:cNvPr>
          <p:cNvSpPr/>
          <p:nvPr/>
        </p:nvSpPr>
        <p:spPr>
          <a:xfrm>
            <a:off x="7832847" y="5449645"/>
            <a:ext cx="981472" cy="520083"/>
          </a:xfrm>
          <a:custGeom>
            <a:avLst/>
            <a:gdLst>
              <a:gd name="connsiteX0" fmla="*/ 0 w 656705"/>
              <a:gd name="connsiteY0" fmla="*/ 645197 h 1241496"/>
              <a:gd name="connsiteX1" fmla="*/ 49876 w 656705"/>
              <a:gd name="connsiteY1" fmla="*/ 487255 h 1241496"/>
              <a:gd name="connsiteX2" fmla="*/ 91440 w 656705"/>
              <a:gd name="connsiteY2" fmla="*/ 761575 h 1241496"/>
              <a:gd name="connsiteX3" fmla="*/ 149629 w 656705"/>
              <a:gd name="connsiteY3" fmla="*/ 478942 h 1241496"/>
              <a:gd name="connsiteX4" fmla="*/ 199505 w 656705"/>
              <a:gd name="connsiteY4" fmla="*/ 778200 h 1241496"/>
              <a:gd name="connsiteX5" fmla="*/ 299258 w 656705"/>
              <a:gd name="connsiteY5" fmla="*/ 5117 h 1241496"/>
              <a:gd name="connsiteX6" fmla="*/ 399011 w 656705"/>
              <a:gd name="connsiteY6" fmla="*/ 1227087 h 1241496"/>
              <a:gd name="connsiteX7" fmla="*/ 448887 w 656705"/>
              <a:gd name="connsiteY7" fmla="*/ 661822 h 1241496"/>
              <a:gd name="connsiteX8" fmla="*/ 482138 w 656705"/>
              <a:gd name="connsiteY8" fmla="*/ 454004 h 1241496"/>
              <a:gd name="connsiteX9" fmla="*/ 540327 w 656705"/>
              <a:gd name="connsiteY9" fmla="*/ 703386 h 1241496"/>
              <a:gd name="connsiteX10" fmla="*/ 581891 w 656705"/>
              <a:gd name="connsiteY10" fmla="*/ 454004 h 1241496"/>
              <a:gd name="connsiteX11" fmla="*/ 656705 w 656705"/>
              <a:gd name="connsiteY11" fmla="*/ 653509 h 12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05" h="1241496">
                <a:moveTo>
                  <a:pt x="0" y="645197"/>
                </a:moveTo>
                <a:cubicBezTo>
                  <a:pt x="17318" y="556528"/>
                  <a:pt x="34636" y="467859"/>
                  <a:pt x="49876" y="487255"/>
                </a:cubicBezTo>
                <a:cubicBezTo>
                  <a:pt x="65116" y="506651"/>
                  <a:pt x="74815" y="762961"/>
                  <a:pt x="91440" y="761575"/>
                </a:cubicBezTo>
                <a:cubicBezTo>
                  <a:pt x="108066" y="760190"/>
                  <a:pt x="131618" y="476171"/>
                  <a:pt x="149629" y="478942"/>
                </a:cubicBezTo>
                <a:cubicBezTo>
                  <a:pt x="167640" y="481713"/>
                  <a:pt x="174567" y="857171"/>
                  <a:pt x="199505" y="778200"/>
                </a:cubicBezTo>
                <a:cubicBezTo>
                  <a:pt x="224443" y="699229"/>
                  <a:pt x="266007" y="-69697"/>
                  <a:pt x="299258" y="5117"/>
                </a:cubicBezTo>
                <a:cubicBezTo>
                  <a:pt x="332509" y="79931"/>
                  <a:pt x="374073" y="1117636"/>
                  <a:pt x="399011" y="1227087"/>
                </a:cubicBezTo>
                <a:cubicBezTo>
                  <a:pt x="423949" y="1336538"/>
                  <a:pt x="435033" y="790669"/>
                  <a:pt x="448887" y="661822"/>
                </a:cubicBezTo>
                <a:cubicBezTo>
                  <a:pt x="462741" y="532975"/>
                  <a:pt x="466898" y="447077"/>
                  <a:pt x="482138" y="454004"/>
                </a:cubicBezTo>
                <a:cubicBezTo>
                  <a:pt x="497378" y="460931"/>
                  <a:pt x="523702" y="703386"/>
                  <a:pt x="540327" y="703386"/>
                </a:cubicBezTo>
                <a:cubicBezTo>
                  <a:pt x="556952" y="703386"/>
                  <a:pt x="562495" y="462317"/>
                  <a:pt x="581891" y="454004"/>
                </a:cubicBezTo>
                <a:cubicBezTo>
                  <a:pt x="601287" y="445691"/>
                  <a:pt x="628996" y="549600"/>
                  <a:pt x="656705" y="653509"/>
                </a:cubicBezTo>
              </a:path>
            </a:pathLst>
          </a:custGeom>
          <a:noFill/>
          <a:ln w="57150">
            <a:solidFill>
              <a:srgbClr val="66B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26" name="直线箭头连接符 125">
            <a:extLst>
              <a:ext uri="{FF2B5EF4-FFF2-40B4-BE49-F238E27FC236}">
                <a16:creationId xmlns:a16="http://schemas.microsoft.com/office/drawing/2014/main" id="{9B30E671-C4C0-7145-8463-E21BCF6B8ED4}"/>
              </a:ext>
            </a:extLst>
          </p:cNvPr>
          <p:cNvCxnSpPr>
            <a:cxnSpLocks/>
          </p:cNvCxnSpPr>
          <p:nvPr/>
        </p:nvCxnSpPr>
        <p:spPr>
          <a:xfrm flipV="1">
            <a:off x="8575806" y="4377982"/>
            <a:ext cx="1043682" cy="107166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文本框 127">
            <a:extLst>
              <a:ext uri="{FF2B5EF4-FFF2-40B4-BE49-F238E27FC236}">
                <a16:creationId xmlns:a16="http://schemas.microsoft.com/office/drawing/2014/main" id="{F21FB93F-11BF-0047-9293-69D7B35BE709}"/>
              </a:ext>
            </a:extLst>
          </p:cNvPr>
          <p:cNvSpPr txBox="1"/>
          <p:nvPr/>
        </p:nvSpPr>
        <p:spPr>
          <a:xfrm>
            <a:off x="9022577" y="5206049"/>
            <a:ext cx="2316481" cy="369332"/>
          </a:xfrm>
          <a:prstGeom prst="rect">
            <a:avLst/>
          </a:prstGeom>
          <a:noFill/>
        </p:spPr>
        <p:txBody>
          <a:bodyPr wrap="square">
            <a:spAutoFit/>
          </a:bodyPr>
          <a:lstStyle/>
          <a:p>
            <a:r>
              <a:rPr kumimoji="1" lang="en-US" altLang="zh-CN" b="1" dirty="0">
                <a:solidFill>
                  <a:srgbClr val="C00000"/>
                </a:solidFill>
                <a:latin typeface="Microsoft YaHei" panose="020B0503020204020204" pitchFamily="34" charset="-122"/>
                <a:ea typeface="Microsoft YaHei" panose="020B0503020204020204" pitchFamily="34" charset="-122"/>
              </a:rPr>
              <a:t>b</a:t>
            </a:r>
            <a:r>
              <a:rPr kumimoji="1" lang="en-US" altLang="zh-CN" sz="1800" b="1" dirty="0">
                <a:solidFill>
                  <a:srgbClr val="C00000"/>
                </a:solidFill>
                <a:latin typeface="Microsoft YaHei" panose="020B0503020204020204" pitchFamily="34" charset="-122"/>
                <a:ea typeface="Microsoft YaHei" panose="020B0503020204020204" pitchFamily="34" charset="-122"/>
              </a:rPr>
              <a:t>est matching</a:t>
            </a:r>
            <a:endParaRPr lang="zh-CN" altLang="en-US" dirty="0">
              <a:solidFill>
                <a:srgbClr val="C00000"/>
              </a:solidFill>
            </a:endParaRPr>
          </a:p>
        </p:txBody>
      </p:sp>
      <p:pic>
        <p:nvPicPr>
          <p:cNvPr id="129" name="图形 128">
            <a:extLst>
              <a:ext uri="{FF2B5EF4-FFF2-40B4-BE49-F238E27FC236}">
                <a16:creationId xmlns:a16="http://schemas.microsoft.com/office/drawing/2014/main" id="{B5AC0248-B649-984B-AF78-1017864115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3745" y="2848069"/>
            <a:ext cx="888047" cy="951351"/>
          </a:xfrm>
          <a:prstGeom prst="rect">
            <a:avLst/>
          </a:prstGeom>
        </p:spPr>
      </p:pic>
      <p:pic>
        <p:nvPicPr>
          <p:cNvPr id="130" name="图形 129">
            <a:extLst>
              <a:ext uri="{FF2B5EF4-FFF2-40B4-BE49-F238E27FC236}">
                <a16:creationId xmlns:a16="http://schemas.microsoft.com/office/drawing/2014/main" id="{B068BD50-B508-B340-8651-86272186A3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21303" y="2851733"/>
            <a:ext cx="888047" cy="951351"/>
          </a:xfrm>
          <a:prstGeom prst="rect">
            <a:avLst/>
          </a:prstGeom>
        </p:spPr>
      </p:pic>
      <p:pic>
        <p:nvPicPr>
          <p:cNvPr id="131" name="图形 130">
            <a:extLst>
              <a:ext uri="{FF2B5EF4-FFF2-40B4-BE49-F238E27FC236}">
                <a16:creationId xmlns:a16="http://schemas.microsoft.com/office/drawing/2014/main" id="{1FD9C877-BC81-D448-B27C-195A684EA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7802" y="2815844"/>
            <a:ext cx="888047" cy="951351"/>
          </a:xfrm>
          <a:prstGeom prst="rect">
            <a:avLst/>
          </a:prstGeom>
        </p:spPr>
      </p:pic>
      <p:sp>
        <p:nvSpPr>
          <p:cNvPr id="133" name="矩形 132">
            <a:extLst>
              <a:ext uri="{FF2B5EF4-FFF2-40B4-BE49-F238E27FC236}">
                <a16:creationId xmlns:a16="http://schemas.microsoft.com/office/drawing/2014/main" id="{1DDFD10C-FA95-794A-893C-F67749BD57BC}"/>
              </a:ext>
            </a:extLst>
          </p:cNvPr>
          <p:cNvSpPr/>
          <p:nvPr/>
        </p:nvSpPr>
        <p:spPr>
          <a:xfrm>
            <a:off x="9011033" y="2815844"/>
            <a:ext cx="1244832" cy="903097"/>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文本框 134">
            <a:extLst>
              <a:ext uri="{FF2B5EF4-FFF2-40B4-BE49-F238E27FC236}">
                <a16:creationId xmlns:a16="http://schemas.microsoft.com/office/drawing/2014/main" id="{643345F4-C3A9-8046-9298-658E7F93D6B8}"/>
              </a:ext>
            </a:extLst>
          </p:cNvPr>
          <p:cNvSpPr txBox="1"/>
          <p:nvPr/>
        </p:nvSpPr>
        <p:spPr>
          <a:xfrm>
            <a:off x="10336257" y="3087500"/>
            <a:ext cx="1313627" cy="369332"/>
          </a:xfrm>
          <a:prstGeom prst="rect">
            <a:avLst/>
          </a:prstGeom>
          <a:noFill/>
        </p:spPr>
        <p:txBody>
          <a:bodyPr wrap="square">
            <a:spAutoFit/>
          </a:bodyPr>
          <a:lstStyle/>
          <a:p>
            <a:r>
              <a:rPr kumimoji="1" lang="en-US" altLang="zh-CN" b="1" dirty="0">
                <a:solidFill>
                  <a:srgbClr val="C00000"/>
                </a:solidFill>
                <a:latin typeface="Microsoft YaHei" panose="020B0503020204020204" pitchFamily="34" charset="-122"/>
                <a:ea typeface="Microsoft YaHei" panose="020B0503020204020204" pitchFamily="34" charset="-122"/>
              </a:rPr>
              <a:t>best label</a:t>
            </a:r>
            <a:endParaRPr lang="zh-CN" altLang="en-US" dirty="0">
              <a:solidFill>
                <a:srgbClr val="C00000"/>
              </a:solidFill>
            </a:endParaRPr>
          </a:p>
        </p:txBody>
      </p:sp>
      <p:cxnSp>
        <p:nvCxnSpPr>
          <p:cNvPr id="137" name="直线箭头连接符 136">
            <a:extLst>
              <a:ext uri="{FF2B5EF4-FFF2-40B4-BE49-F238E27FC236}">
                <a16:creationId xmlns:a16="http://schemas.microsoft.com/office/drawing/2014/main" id="{8C7FC292-84E6-B44E-8411-D0BF6C7EF969}"/>
              </a:ext>
            </a:extLst>
          </p:cNvPr>
          <p:cNvCxnSpPr>
            <a:cxnSpLocks/>
          </p:cNvCxnSpPr>
          <p:nvPr/>
        </p:nvCxnSpPr>
        <p:spPr>
          <a:xfrm flipV="1">
            <a:off x="3039759" y="2451465"/>
            <a:ext cx="0" cy="41516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1" name="文本框 140">
            <a:extLst>
              <a:ext uri="{FF2B5EF4-FFF2-40B4-BE49-F238E27FC236}">
                <a16:creationId xmlns:a16="http://schemas.microsoft.com/office/drawing/2014/main" id="{6AF262B0-9C74-C74B-922A-94ADC321BF67}"/>
              </a:ext>
            </a:extLst>
          </p:cNvPr>
          <p:cNvSpPr txBox="1"/>
          <p:nvPr/>
        </p:nvSpPr>
        <p:spPr>
          <a:xfrm>
            <a:off x="1691174" y="2516336"/>
            <a:ext cx="1522190" cy="369332"/>
          </a:xfrm>
          <a:prstGeom prst="rect">
            <a:avLst/>
          </a:prstGeom>
          <a:noFill/>
        </p:spPr>
        <p:txBody>
          <a:bodyPr wrap="square">
            <a:spAutoFit/>
          </a:bodyPr>
          <a:lstStyle/>
          <a:p>
            <a:r>
              <a:rPr kumimoji="1" lang="en-US" altLang="zh-CN" sz="1800" b="1" dirty="0">
                <a:solidFill>
                  <a:schemeClr val="bg1"/>
                </a:solidFill>
                <a:latin typeface="Microsoft YaHei" panose="020B0503020204020204" pitchFamily="34" charset="-122"/>
                <a:ea typeface="Microsoft YaHei" panose="020B0503020204020204" pitchFamily="34" charset="-122"/>
              </a:rPr>
              <a:t>supervise</a:t>
            </a:r>
            <a:endParaRPr lang="zh-CN" altLang="en-US" dirty="0"/>
          </a:p>
        </p:txBody>
      </p:sp>
      <p:cxnSp>
        <p:nvCxnSpPr>
          <p:cNvPr id="142" name="直线箭头连接符 141">
            <a:extLst>
              <a:ext uri="{FF2B5EF4-FFF2-40B4-BE49-F238E27FC236}">
                <a16:creationId xmlns:a16="http://schemas.microsoft.com/office/drawing/2014/main" id="{DAEA4EB7-A7D0-BA4B-BE00-F0FE0CA1BF02}"/>
              </a:ext>
            </a:extLst>
          </p:cNvPr>
          <p:cNvCxnSpPr>
            <a:cxnSpLocks/>
            <a:endCxn id="88" idx="2"/>
          </p:cNvCxnSpPr>
          <p:nvPr/>
        </p:nvCxnSpPr>
        <p:spPr>
          <a:xfrm>
            <a:off x="2040673" y="1879763"/>
            <a:ext cx="35690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7" name="文本框 146">
            <a:extLst>
              <a:ext uri="{FF2B5EF4-FFF2-40B4-BE49-F238E27FC236}">
                <a16:creationId xmlns:a16="http://schemas.microsoft.com/office/drawing/2014/main" id="{248A54D5-24F2-594D-BD61-8EF0E80D139F}"/>
              </a:ext>
            </a:extLst>
          </p:cNvPr>
          <p:cNvSpPr txBox="1"/>
          <p:nvPr/>
        </p:nvSpPr>
        <p:spPr>
          <a:xfrm>
            <a:off x="2208021" y="3578200"/>
            <a:ext cx="1875581" cy="369332"/>
          </a:xfrm>
          <a:prstGeom prst="rect">
            <a:avLst/>
          </a:prstGeom>
          <a:noFill/>
        </p:spPr>
        <p:txBody>
          <a:bodyPr wrap="square">
            <a:spAutoFit/>
          </a:bodyPr>
          <a:lstStyle/>
          <a:p>
            <a:r>
              <a:rPr kumimoji="1" lang="zh-CN" altLang="en-US" b="1" dirty="0">
                <a:solidFill>
                  <a:schemeClr val="accent1">
                    <a:lumMod val="40000"/>
                    <a:lumOff val="60000"/>
                  </a:schemeClr>
                </a:solidFill>
                <a:latin typeface="Microsoft YaHei" panose="020B0503020204020204" pitchFamily="34" charset="-122"/>
                <a:ea typeface="Microsoft YaHei" panose="020B0503020204020204" pitchFamily="34" charset="-122"/>
              </a:rPr>
              <a:t>Pseudo label</a:t>
            </a:r>
          </a:p>
        </p:txBody>
      </p:sp>
      <p:sp>
        <p:nvSpPr>
          <p:cNvPr id="151" name="文本框 150">
            <a:extLst>
              <a:ext uri="{FF2B5EF4-FFF2-40B4-BE49-F238E27FC236}">
                <a16:creationId xmlns:a16="http://schemas.microsoft.com/office/drawing/2014/main" id="{84C7249C-C63A-0F48-8B07-0933608DF8DE}"/>
              </a:ext>
            </a:extLst>
          </p:cNvPr>
          <p:cNvSpPr txBox="1"/>
          <p:nvPr/>
        </p:nvSpPr>
        <p:spPr>
          <a:xfrm>
            <a:off x="828032" y="2170294"/>
            <a:ext cx="1635090" cy="369332"/>
          </a:xfrm>
          <a:prstGeom prst="rect">
            <a:avLst/>
          </a:prstGeom>
          <a:noFill/>
        </p:spPr>
        <p:txBody>
          <a:bodyPr wrap="square">
            <a:spAutoFit/>
          </a:bodyPr>
          <a:lstStyle/>
          <a:p>
            <a:r>
              <a:rPr kumimoji="1" lang="en-US" altLang="zh-CN" b="1" dirty="0">
                <a:solidFill>
                  <a:schemeClr val="accent6">
                    <a:lumMod val="75000"/>
                  </a:schemeClr>
                </a:solidFill>
                <a:latin typeface="Microsoft YaHei" panose="020B0503020204020204" pitchFamily="34" charset="-122"/>
                <a:ea typeface="Microsoft YaHei" panose="020B0503020204020204" pitchFamily="34" charset="-122"/>
              </a:rPr>
              <a:t>ultrasound</a:t>
            </a:r>
            <a:endParaRPr lang="zh-CN" altLang="en-US" dirty="0">
              <a:solidFill>
                <a:schemeClr val="accent6">
                  <a:lumMod val="75000"/>
                </a:schemeClr>
              </a:solidFill>
            </a:endParaRPr>
          </a:p>
        </p:txBody>
      </p:sp>
      <p:sp>
        <p:nvSpPr>
          <p:cNvPr id="154" name="文本框 153">
            <a:extLst>
              <a:ext uri="{FF2B5EF4-FFF2-40B4-BE49-F238E27FC236}">
                <a16:creationId xmlns:a16="http://schemas.microsoft.com/office/drawing/2014/main" id="{104006CD-34F8-FD4C-9F68-C04343523D42}"/>
              </a:ext>
            </a:extLst>
          </p:cNvPr>
          <p:cNvSpPr txBox="1"/>
          <p:nvPr/>
        </p:nvSpPr>
        <p:spPr>
          <a:xfrm>
            <a:off x="6234364" y="4506127"/>
            <a:ext cx="1607672" cy="369332"/>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session 1</a:t>
            </a:r>
            <a:endParaRPr lang="zh-CN" altLang="en-US" dirty="0"/>
          </a:p>
        </p:txBody>
      </p:sp>
      <p:sp>
        <p:nvSpPr>
          <p:cNvPr id="155" name="文本框 154">
            <a:extLst>
              <a:ext uri="{FF2B5EF4-FFF2-40B4-BE49-F238E27FC236}">
                <a16:creationId xmlns:a16="http://schemas.microsoft.com/office/drawing/2014/main" id="{6C6A03C5-6D2B-DE44-8831-B84604DBF5FC}"/>
              </a:ext>
            </a:extLst>
          </p:cNvPr>
          <p:cNvSpPr txBox="1"/>
          <p:nvPr/>
        </p:nvSpPr>
        <p:spPr>
          <a:xfrm>
            <a:off x="7702310" y="4501295"/>
            <a:ext cx="1607672" cy="369332"/>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session 2</a:t>
            </a:r>
            <a:endParaRPr lang="zh-CN" altLang="en-US" dirty="0"/>
          </a:p>
        </p:txBody>
      </p:sp>
      <p:sp>
        <p:nvSpPr>
          <p:cNvPr id="156" name="文本框 155">
            <a:extLst>
              <a:ext uri="{FF2B5EF4-FFF2-40B4-BE49-F238E27FC236}">
                <a16:creationId xmlns:a16="http://schemas.microsoft.com/office/drawing/2014/main" id="{4A5D37DD-EDF8-FD4D-88DD-F9C520898DAF}"/>
              </a:ext>
            </a:extLst>
          </p:cNvPr>
          <p:cNvSpPr txBox="1"/>
          <p:nvPr/>
        </p:nvSpPr>
        <p:spPr>
          <a:xfrm>
            <a:off x="9170256" y="4488073"/>
            <a:ext cx="1366908" cy="369332"/>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session 3</a:t>
            </a:r>
            <a:endParaRPr lang="zh-CN" altLang="en-US" dirty="0"/>
          </a:p>
        </p:txBody>
      </p:sp>
      <p:sp>
        <p:nvSpPr>
          <p:cNvPr id="157" name="文本框 156">
            <a:extLst>
              <a:ext uri="{FF2B5EF4-FFF2-40B4-BE49-F238E27FC236}">
                <a16:creationId xmlns:a16="http://schemas.microsoft.com/office/drawing/2014/main" id="{966301AA-85DD-574D-91DB-632456D35345}"/>
              </a:ext>
            </a:extLst>
          </p:cNvPr>
          <p:cNvSpPr txBox="1"/>
          <p:nvPr/>
        </p:nvSpPr>
        <p:spPr>
          <a:xfrm>
            <a:off x="6894992" y="6032057"/>
            <a:ext cx="3222308" cy="369332"/>
          </a:xfrm>
          <a:prstGeom prst="rect">
            <a:avLst/>
          </a:prstGeom>
          <a:noFill/>
        </p:spPr>
        <p:txBody>
          <a:bodyPr wrap="square">
            <a:spAutoFit/>
          </a:bodyPr>
          <a:lstStyle/>
          <a:p>
            <a:r>
              <a:rPr kumimoji="1" lang="en-US" altLang="zh-CN" b="1" dirty="0">
                <a:solidFill>
                  <a:schemeClr val="bg1"/>
                </a:solidFill>
                <a:latin typeface="Microsoft YaHei" panose="020B0503020204020204" pitchFamily="34" charset="-122"/>
                <a:ea typeface="Microsoft YaHei" panose="020B0503020204020204" pitchFamily="34" charset="-122"/>
              </a:rPr>
              <a:t>ultrasound from new user</a:t>
            </a:r>
            <a:endParaRPr lang="zh-CN" altLang="en-US" dirty="0"/>
          </a:p>
        </p:txBody>
      </p:sp>
      <p:sp>
        <p:nvSpPr>
          <p:cNvPr id="2" name="十字形 1">
            <a:extLst>
              <a:ext uri="{FF2B5EF4-FFF2-40B4-BE49-F238E27FC236}">
                <a16:creationId xmlns:a16="http://schemas.microsoft.com/office/drawing/2014/main" id="{9BC79E0B-369A-2C40-A015-D94AF066ABFD}"/>
              </a:ext>
            </a:extLst>
          </p:cNvPr>
          <p:cNvSpPr/>
          <p:nvPr/>
        </p:nvSpPr>
        <p:spPr>
          <a:xfrm rot="2744558">
            <a:off x="10201903" y="1459458"/>
            <a:ext cx="428754" cy="417111"/>
          </a:xfrm>
          <a:prstGeom prst="plus">
            <a:avLst>
              <a:gd name="adj" fmla="val 417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十字形 84">
            <a:extLst>
              <a:ext uri="{FF2B5EF4-FFF2-40B4-BE49-F238E27FC236}">
                <a16:creationId xmlns:a16="http://schemas.microsoft.com/office/drawing/2014/main" id="{1BF7768C-DBEB-D048-ABEA-CF1B6AFA7C80}"/>
              </a:ext>
            </a:extLst>
          </p:cNvPr>
          <p:cNvSpPr/>
          <p:nvPr/>
        </p:nvSpPr>
        <p:spPr>
          <a:xfrm rot="2744558">
            <a:off x="3216733" y="2521191"/>
            <a:ext cx="428754" cy="417111"/>
          </a:xfrm>
          <a:prstGeom prst="plus">
            <a:avLst>
              <a:gd name="adj" fmla="val 4173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6" name="图形 115">
            <a:extLst>
              <a:ext uri="{FF2B5EF4-FFF2-40B4-BE49-F238E27FC236}">
                <a16:creationId xmlns:a16="http://schemas.microsoft.com/office/drawing/2014/main" id="{D09121E3-AEC3-A64D-9CDB-D4073FFA47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01213" y="1401457"/>
            <a:ext cx="888047" cy="951351"/>
          </a:xfrm>
          <a:prstGeom prst="rect">
            <a:avLst/>
          </a:prstGeom>
        </p:spPr>
      </p:pic>
      <p:sp>
        <p:nvSpPr>
          <p:cNvPr id="117" name="文本框 116">
            <a:extLst>
              <a:ext uri="{FF2B5EF4-FFF2-40B4-BE49-F238E27FC236}">
                <a16:creationId xmlns:a16="http://schemas.microsoft.com/office/drawing/2014/main" id="{5F11A691-F9E6-FB46-AB33-874D1F68FC8D}"/>
              </a:ext>
            </a:extLst>
          </p:cNvPr>
          <p:cNvSpPr txBox="1"/>
          <p:nvPr/>
        </p:nvSpPr>
        <p:spPr>
          <a:xfrm>
            <a:off x="4149818" y="2136878"/>
            <a:ext cx="1875578" cy="369332"/>
          </a:xfrm>
          <a:prstGeom prst="rect">
            <a:avLst/>
          </a:prstGeom>
          <a:noFill/>
        </p:spPr>
        <p:txBody>
          <a:bodyPr wrap="square">
            <a:spAutoFit/>
          </a:bodyPr>
          <a:lstStyle/>
          <a:p>
            <a:r>
              <a:rPr kumimoji="1" lang="en" altLang="zh-CN" b="1" dirty="0">
                <a:solidFill>
                  <a:schemeClr val="accent6">
                    <a:lumMod val="75000"/>
                  </a:schemeClr>
                </a:solidFill>
                <a:latin typeface="Microsoft YaHei" panose="020B0503020204020204" pitchFamily="34" charset="-122"/>
                <a:ea typeface="Microsoft YaHei" panose="020B0503020204020204" pitchFamily="34" charset="-122"/>
              </a:rPr>
              <a:t>prediction</a:t>
            </a:r>
            <a:endParaRPr kumimoji="1" lang="zh-CN" altLang="en-US" b="1" dirty="0">
              <a:solidFill>
                <a:schemeClr val="accent6">
                  <a:lumMod val="75000"/>
                </a:schemeClr>
              </a:solidFill>
              <a:latin typeface="Microsoft YaHei" panose="020B0503020204020204" pitchFamily="34" charset="-122"/>
              <a:ea typeface="Microsoft YaHei" panose="020B0503020204020204" pitchFamily="34" charset="-122"/>
            </a:endParaRPr>
          </a:p>
        </p:txBody>
      </p:sp>
      <p:cxnSp>
        <p:nvCxnSpPr>
          <p:cNvPr id="119" name="直线箭头连接符 118">
            <a:extLst>
              <a:ext uri="{FF2B5EF4-FFF2-40B4-BE49-F238E27FC236}">
                <a16:creationId xmlns:a16="http://schemas.microsoft.com/office/drawing/2014/main" id="{FA8AB4BC-AE6A-9A47-9603-784C5833D376}"/>
              </a:ext>
            </a:extLst>
          </p:cNvPr>
          <p:cNvCxnSpPr>
            <a:cxnSpLocks/>
          </p:cNvCxnSpPr>
          <p:nvPr/>
        </p:nvCxnSpPr>
        <p:spPr>
          <a:xfrm>
            <a:off x="3854660" y="1888785"/>
            <a:ext cx="356902"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线箭头连接符 124">
            <a:extLst>
              <a:ext uri="{FF2B5EF4-FFF2-40B4-BE49-F238E27FC236}">
                <a16:creationId xmlns:a16="http://schemas.microsoft.com/office/drawing/2014/main" id="{C1DB3D14-B296-7748-92C1-F8A7E17B66F7}"/>
              </a:ext>
            </a:extLst>
          </p:cNvPr>
          <p:cNvCxnSpPr>
            <a:cxnSpLocks/>
          </p:cNvCxnSpPr>
          <p:nvPr/>
        </p:nvCxnSpPr>
        <p:spPr>
          <a:xfrm flipV="1">
            <a:off x="3598166" y="2532253"/>
            <a:ext cx="744500" cy="739837"/>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文本框 126">
            <a:extLst>
              <a:ext uri="{FF2B5EF4-FFF2-40B4-BE49-F238E27FC236}">
                <a16:creationId xmlns:a16="http://schemas.microsoft.com/office/drawing/2014/main" id="{F6F59610-81CA-E742-B047-3F124960E7B9}"/>
              </a:ext>
            </a:extLst>
          </p:cNvPr>
          <p:cNvSpPr txBox="1"/>
          <p:nvPr/>
        </p:nvSpPr>
        <p:spPr>
          <a:xfrm>
            <a:off x="3928784" y="2813823"/>
            <a:ext cx="1449421" cy="372654"/>
          </a:xfrm>
          <a:prstGeom prst="rect">
            <a:avLst/>
          </a:prstGeom>
          <a:noFill/>
        </p:spPr>
        <p:txBody>
          <a:bodyPr wrap="square">
            <a:spAutoFit/>
          </a:bodyPr>
          <a:lstStyle/>
          <a:p>
            <a:r>
              <a:rPr kumimoji="1" lang="en-US" altLang="zh-CN" sz="1800" b="1" dirty="0">
                <a:solidFill>
                  <a:srgbClr val="C00000"/>
                </a:solidFill>
                <a:latin typeface="Microsoft YaHei" panose="020B0503020204020204" pitchFamily="34" charset="-122"/>
                <a:ea typeface="Microsoft YaHei" panose="020B0503020204020204" pitchFamily="34" charset="-122"/>
              </a:rPr>
              <a:t>mapping</a:t>
            </a:r>
            <a:endParaRPr lang="zh-CN" altLang="en-US" dirty="0"/>
          </a:p>
        </p:txBody>
      </p:sp>
    </p:spTree>
    <p:extLst>
      <p:ext uri="{BB962C8B-B14F-4D97-AF65-F5344CB8AC3E}">
        <p14:creationId xmlns:p14="http://schemas.microsoft.com/office/powerpoint/2010/main" val="2996573615"/>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500"/>
                                        <p:tgtEl>
                                          <p:spTgt spid="141"/>
                                        </p:tgtEl>
                                      </p:cBhvr>
                                    </p:animEffect>
                                  </p:childTnLst>
                                </p:cTn>
                              </p:par>
                              <p:par>
                                <p:cTn id="14" presetID="10" presetClass="entr" presetSubtype="0" fill="hold"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500"/>
                                        <p:tgtEl>
                                          <p:spTgt spid="137"/>
                                        </p:tgtEl>
                                      </p:cBhvr>
                                    </p:animEffect>
                                  </p:childTnLst>
                                </p:cTn>
                              </p:par>
                              <p:par>
                                <p:cTn id="17" presetID="10"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fade">
                                      <p:cBhvr>
                                        <p:cTn id="22" dur="500"/>
                                        <p:tgtEl>
                                          <p:spTgt spid="1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fade">
                                      <p:cBhvr>
                                        <p:cTn id="37" dur="500"/>
                                        <p:tgtEl>
                                          <p:spTgt spid="1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6"/>
                                        </p:tgtEl>
                                        <p:attrNameLst>
                                          <p:attrName>style.visibility</p:attrName>
                                        </p:attrNameLst>
                                      </p:cBhvr>
                                      <p:to>
                                        <p:strVal val="visible"/>
                                      </p:to>
                                    </p:set>
                                    <p:animEffect transition="in" filter="fade">
                                      <p:cBhvr>
                                        <p:cTn id="56" dur="500"/>
                                        <p:tgtEl>
                                          <p:spTgt spid="1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7"/>
                                        </p:tgtEl>
                                        <p:attrNameLst>
                                          <p:attrName>style.visibility</p:attrName>
                                        </p:attrNameLst>
                                      </p:cBhvr>
                                      <p:to>
                                        <p:strVal val="visible"/>
                                      </p:to>
                                    </p:set>
                                    <p:animEffect transition="in" filter="fade">
                                      <p:cBhvr>
                                        <p:cTn id="59" dur="500"/>
                                        <p:tgtEl>
                                          <p:spTgt spid="127"/>
                                        </p:tgtEl>
                                      </p:cBhvr>
                                    </p:animEffect>
                                  </p:childTnLst>
                                </p:cTn>
                              </p:par>
                              <p:par>
                                <p:cTn id="60" presetID="10" presetClass="entr" presetSubtype="0" fill="hold" nodeType="withEffect">
                                  <p:stCondLst>
                                    <p:cond delay="0"/>
                                  </p:stCondLst>
                                  <p:childTnLst>
                                    <p:set>
                                      <p:cBhvr>
                                        <p:cTn id="61" dur="1" fill="hold">
                                          <p:stCondLst>
                                            <p:cond delay="0"/>
                                          </p:stCondLst>
                                        </p:cTn>
                                        <p:tgtEl>
                                          <p:spTgt spid="125"/>
                                        </p:tgtEl>
                                        <p:attrNameLst>
                                          <p:attrName>style.visibility</p:attrName>
                                        </p:attrNameLst>
                                      </p:cBhvr>
                                      <p:to>
                                        <p:strVal val="visible"/>
                                      </p:to>
                                    </p:set>
                                    <p:animEffect transition="in" filter="fade">
                                      <p:cBhvr>
                                        <p:cTn id="62" dur="500"/>
                                        <p:tgtEl>
                                          <p:spTgt spid="125"/>
                                        </p:tgtEl>
                                      </p:cBhvr>
                                    </p:animEffect>
                                  </p:childTnLst>
                                </p:cTn>
                              </p:par>
                              <p:par>
                                <p:cTn id="63" presetID="10" presetClass="entr" presetSubtype="0" fill="hold" nodeType="withEffect">
                                  <p:stCondLst>
                                    <p:cond delay="0"/>
                                  </p:stCondLst>
                                  <p:childTnLst>
                                    <p:set>
                                      <p:cBhvr>
                                        <p:cTn id="64" dur="1" fill="hold">
                                          <p:stCondLst>
                                            <p:cond delay="0"/>
                                          </p:stCondLst>
                                        </p:cTn>
                                        <p:tgtEl>
                                          <p:spTgt spid="119"/>
                                        </p:tgtEl>
                                        <p:attrNameLst>
                                          <p:attrName>style.visibility</p:attrName>
                                        </p:attrNameLst>
                                      </p:cBhvr>
                                      <p:to>
                                        <p:strVal val="visible"/>
                                      </p:to>
                                    </p:set>
                                    <p:animEffect transition="in" filter="fade">
                                      <p:cBhvr>
                                        <p:cTn id="65" dur="500"/>
                                        <p:tgtEl>
                                          <p:spTgt spid="119"/>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8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fade">
                                      <p:cBhvr>
                                        <p:cTn id="70" dur="500"/>
                                        <p:tgtEl>
                                          <p:spTgt spid="1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0"/>
                                        </p:tgtEl>
                                        <p:attrNameLst>
                                          <p:attrName>style.visibility</p:attrName>
                                        </p:attrNameLst>
                                      </p:cBhvr>
                                      <p:to>
                                        <p:strVal val="visible"/>
                                      </p:to>
                                    </p:set>
                                    <p:animEffect transition="in" filter="fade">
                                      <p:cBhvr>
                                        <p:cTn id="75" dur="500"/>
                                        <p:tgtEl>
                                          <p:spTgt spid="12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9"/>
                                        </p:tgtEl>
                                        <p:attrNameLst>
                                          <p:attrName>style.visibility</p:attrName>
                                        </p:attrNameLst>
                                      </p:cBhvr>
                                      <p:to>
                                        <p:strVal val="visible"/>
                                      </p:to>
                                    </p:set>
                                    <p:animEffect transition="in" filter="fade">
                                      <p:cBhvr>
                                        <p:cTn id="80" dur="500"/>
                                        <p:tgtEl>
                                          <p:spTgt spid="12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fade">
                                      <p:cBhvr>
                                        <p:cTn id="83" dur="500"/>
                                        <p:tgtEl>
                                          <p:spTgt spid="121"/>
                                        </p:tgtEl>
                                      </p:cBhvr>
                                    </p:animEffect>
                                  </p:childTnLst>
                                </p:cTn>
                              </p:par>
                              <p:par>
                                <p:cTn id="84" presetID="10" presetClass="entr" presetSubtype="0" fill="hold" nodeType="withEffect">
                                  <p:stCondLst>
                                    <p:cond delay="0"/>
                                  </p:stCondLst>
                                  <p:childTnLst>
                                    <p:set>
                                      <p:cBhvr>
                                        <p:cTn id="85" dur="1" fill="hold">
                                          <p:stCondLst>
                                            <p:cond delay="0"/>
                                          </p:stCondLst>
                                        </p:cTn>
                                        <p:tgtEl>
                                          <p:spTgt spid="130"/>
                                        </p:tgtEl>
                                        <p:attrNameLst>
                                          <p:attrName>style.visibility</p:attrName>
                                        </p:attrNameLst>
                                      </p:cBhvr>
                                      <p:to>
                                        <p:strVal val="visible"/>
                                      </p:to>
                                    </p:set>
                                    <p:animEffect transition="in" filter="fade">
                                      <p:cBhvr>
                                        <p:cTn id="86" dur="500"/>
                                        <p:tgtEl>
                                          <p:spTgt spid="13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2"/>
                                        </p:tgtEl>
                                        <p:attrNameLst>
                                          <p:attrName>style.visibility</p:attrName>
                                        </p:attrNameLst>
                                      </p:cBhvr>
                                      <p:to>
                                        <p:strVal val="visible"/>
                                      </p:to>
                                    </p:set>
                                    <p:animEffect transition="in" filter="fade">
                                      <p:cBhvr>
                                        <p:cTn id="89" dur="500"/>
                                        <p:tgtEl>
                                          <p:spTgt spid="122"/>
                                        </p:tgtEl>
                                      </p:cBhvr>
                                    </p:animEffect>
                                  </p:childTnLst>
                                </p:cTn>
                              </p:par>
                              <p:par>
                                <p:cTn id="90" presetID="10" presetClass="entr" presetSubtype="0" fill="hold" nodeType="withEffect">
                                  <p:stCondLst>
                                    <p:cond delay="0"/>
                                  </p:stCondLst>
                                  <p:childTnLst>
                                    <p:set>
                                      <p:cBhvr>
                                        <p:cTn id="91" dur="1" fill="hold">
                                          <p:stCondLst>
                                            <p:cond delay="0"/>
                                          </p:stCondLst>
                                        </p:cTn>
                                        <p:tgtEl>
                                          <p:spTgt spid="131"/>
                                        </p:tgtEl>
                                        <p:attrNameLst>
                                          <p:attrName>style.visibility</p:attrName>
                                        </p:attrNameLst>
                                      </p:cBhvr>
                                      <p:to>
                                        <p:strVal val="visible"/>
                                      </p:to>
                                    </p:set>
                                    <p:animEffect transition="in" filter="fade">
                                      <p:cBhvr>
                                        <p:cTn id="92" dur="500"/>
                                        <p:tgtEl>
                                          <p:spTgt spid="13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23"/>
                                        </p:tgtEl>
                                        <p:attrNameLst>
                                          <p:attrName>style.visibility</p:attrName>
                                        </p:attrNameLst>
                                      </p:cBhvr>
                                      <p:to>
                                        <p:strVal val="visible"/>
                                      </p:to>
                                    </p:set>
                                    <p:animEffect transition="in" filter="fade">
                                      <p:cBhvr>
                                        <p:cTn id="95" dur="500"/>
                                        <p:tgtEl>
                                          <p:spTgt spid="12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4"/>
                                        </p:tgtEl>
                                        <p:attrNameLst>
                                          <p:attrName>style.visibility</p:attrName>
                                        </p:attrNameLst>
                                      </p:cBhvr>
                                      <p:to>
                                        <p:strVal val="visible"/>
                                      </p:to>
                                    </p:set>
                                    <p:animEffect transition="in" filter="fade">
                                      <p:cBhvr>
                                        <p:cTn id="98" dur="500"/>
                                        <p:tgtEl>
                                          <p:spTgt spid="12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49"/>
                                        </p:tgtEl>
                                        <p:attrNameLst>
                                          <p:attrName>style.visibility</p:attrName>
                                        </p:attrNameLst>
                                      </p:cBhvr>
                                      <p:to>
                                        <p:strVal val="visible"/>
                                      </p:to>
                                    </p:set>
                                    <p:animEffect transition="in" filter="fade">
                                      <p:cBhvr>
                                        <p:cTn id="101" dur="500"/>
                                        <p:tgtEl>
                                          <p:spTgt spid="1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57"/>
                                        </p:tgtEl>
                                        <p:attrNameLst>
                                          <p:attrName>style.visibility</p:attrName>
                                        </p:attrNameLst>
                                      </p:cBhvr>
                                      <p:to>
                                        <p:strVal val="visible"/>
                                      </p:to>
                                    </p:set>
                                    <p:animEffect transition="in" filter="fade">
                                      <p:cBhvr>
                                        <p:cTn id="104" dur="500"/>
                                        <p:tgtEl>
                                          <p:spTgt spid="15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54"/>
                                        </p:tgtEl>
                                        <p:attrNameLst>
                                          <p:attrName>style.visibility</p:attrName>
                                        </p:attrNameLst>
                                      </p:cBhvr>
                                      <p:to>
                                        <p:strVal val="visible"/>
                                      </p:to>
                                    </p:set>
                                    <p:animEffect transition="in" filter="fade">
                                      <p:cBhvr>
                                        <p:cTn id="107" dur="500"/>
                                        <p:tgtEl>
                                          <p:spTgt spid="15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56"/>
                                        </p:tgtEl>
                                        <p:attrNameLst>
                                          <p:attrName>style.visibility</p:attrName>
                                        </p:attrNameLst>
                                      </p:cBhvr>
                                      <p:to>
                                        <p:strVal val="visible"/>
                                      </p:to>
                                    </p:set>
                                    <p:animEffect transition="in" filter="fade">
                                      <p:cBhvr>
                                        <p:cTn id="110" dur="500"/>
                                        <p:tgtEl>
                                          <p:spTgt spid="15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500"/>
                                        <p:tgtEl>
                                          <p:spTgt spid="15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26"/>
                                        </p:tgtEl>
                                        <p:attrNameLst>
                                          <p:attrName>style.visibility</p:attrName>
                                        </p:attrNameLst>
                                      </p:cBhvr>
                                      <p:to>
                                        <p:strVal val="visible"/>
                                      </p:to>
                                    </p:set>
                                    <p:animEffect transition="in" filter="fade">
                                      <p:cBhvr>
                                        <p:cTn id="118" dur="500"/>
                                        <p:tgtEl>
                                          <p:spTgt spid="12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28"/>
                                        </p:tgtEl>
                                        <p:attrNameLst>
                                          <p:attrName>style.visibility</p:attrName>
                                        </p:attrNameLst>
                                      </p:cBhvr>
                                      <p:to>
                                        <p:strVal val="visible"/>
                                      </p:to>
                                    </p:set>
                                    <p:animEffect transition="in" filter="fade">
                                      <p:cBhvr>
                                        <p:cTn id="121" dur="500"/>
                                        <p:tgtEl>
                                          <p:spTgt spid="12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133"/>
                                        </p:tgtEl>
                                        <p:attrNameLst>
                                          <p:attrName>style.visibility</p:attrName>
                                        </p:attrNameLst>
                                      </p:cBhvr>
                                      <p:to>
                                        <p:strVal val="visible"/>
                                      </p:to>
                                    </p:set>
                                    <p:animEffect transition="in" filter="fade">
                                      <p:cBhvr>
                                        <p:cTn id="126" dur="500"/>
                                        <p:tgtEl>
                                          <p:spTgt spid="13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35"/>
                                        </p:tgtEl>
                                        <p:attrNameLst>
                                          <p:attrName>style.visibility</p:attrName>
                                        </p:attrNameLst>
                                      </p:cBhvr>
                                      <p:to>
                                        <p:strVal val="visible"/>
                                      </p:to>
                                    </p:set>
                                    <p:animEffect transition="in" filter="fade">
                                      <p:cBhvr>
                                        <p:cTn id="129"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51" grpId="0"/>
      <p:bldP spid="56" grpId="0"/>
      <p:bldP spid="57" grpId="0" animBg="1"/>
      <p:bldP spid="118" grpId="0"/>
      <p:bldP spid="120" grpId="0"/>
      <p:bldP spid="121" grpId="0" animBg="1"/>
      <p:bldP spid="122" grpId="0" animBg="1"/>
      <p:bldP spid="123" grpId="0" animBg="1"/>
      <p:bldP spid="124" grpId="0" animBg="1"/>
      <p:bldP spid="128" grpId="0"/>
      <p:bldP spid="133" grpId="0" animBg="1"/>
      <p:bldP spid="135" grpId="0"/>
      <p:bldP spid="141" grpId="0"/>
      <p:bldP spid="147" grpId="0"/>
      <p:bldP spid="151" grpId="0"/>
      <p:bldP spid="154" grpId="0"/>
      <p:bldP spid="155" grpId="0"/>
      <p:bldP spid="156" grpId="0"/>
      <p:bldP spid="157" grpId="0"/>
      <p:bldP spid="2" grpId="0" animBg="1"/>
      <p:bldP spid="85" grpId="0" animBg="1"/>
      <p:bldP spid="85" grpId="1" animBg="1"/>
      <p:bldP spid="117" grpId="0"/>
      <p:bldP spid="1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Experimental setup</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7</a:t>
            </a:r>
          </a:p>
        </p:txBody>
      </p:sp>
      <p:grpSp>
        <p:nvGrpSpPr>
          <p:cNvPr id="41" name="组合 40">
            <a:extLst>
              <a:ext uri="{FF2B5EF4-FFF2-40B4-BE49-F238E27FC236}">
                <a16:creationId xmlns:a16="http://schemas.microsoft.com/office/drawing/2014/main" id="{9EF85BDE-E7BC-4841-986E-B10DC65566CC}"/>
              </a:ext>
            </a:extLst>
          </p:cNvPr>
          <p:cNvGrpSpPr/>
          <p:nvPr/>
        </p:nvGrpSpPr>
        <p:grpSpPr>
          <a:xfrm>
            <a:off x="607059" y="1949374"/>
            <a:ext cx="5393914" cy="2959251"/>
            <a:chOff x="2256094" y="819491"/>
            <a:chExt cx="7222758" cy="4538120"/>
          </a:xfrm>
        </p:grpSpPr>
        <p:pic>
          <p:nvPicPr>
            <p:cNvPr id="35" name="图片 34">
              <a:extLst>
                <a:ext uri="{FF2B5EF4-FFF2-40B4-BE49-F238E27FC236}">
                  <a16:creationId xmlns:a16="http://schemas.microsoft.com/office/drawing/2014/main" id="{5F70C2F1-82DD-854D-A94B-6499E469FABA}"/>
                </a:ext>
              </a:extLst>
            </p:cNvPr>
            <p:cNvPicPr>
              <a:picLocks noChangeAspect="1"/>
            </p:cNvPicPr>
            <p:nvPr/>
          </p:nvPicPr>
          <p:blipFill rotWithShape="1">
            <a:blip r:embed="rId3"/>
            <a:srcRect r="2362" b="10347"/>
            <a:stretch/>
          </p:blipFill>
          <p:spPr>
            <a:xfrm>
              <a:off x="2256094" y="819491"/>
              <a:ext cx="7222758" cy="4538120"/>
            </a:xfrm>
            <a:prstGeom prst="rect">
              <a:avLst/>
            </a:prstGeom>
          </p:spPr>
        </p:pic>
        <p:sp>
          <p:nvSpPr>
            <p:cNvPr id="36" name="矩形 35">
              <a:extLst>
                <a:ext uri="{FF2B5EF4-FFF2-40B4-BE49-F238E27FC236}">
                  <a16:creationId xmlns:a16="http://schemas.microsoft.com/office/drawing/2014/main" id="{34F7828D-9C4E-754B-9843-5AA1DBF2A9E6}"/>
                </a:ext>
              </a:extLst>
            </p:cNvPr>
            <p:cNvSpPr/>
            <p:nvPr/>
          </p:nvSpPr>
          <p:spPr>
            <a:xfrm>
              <a:off x="5021183" y="1401418"/>
              <a:ext cx="2355825" cy="688112"/>
            </a:xfrm>
            <a:prstGeom prst="rect">
              <a:avLst/>
            </a:prstGeom>
            <a:solidFill>
              <a:srgbClr val="FFFFFF">
                <a:alpha val="5985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accent2">
                      <a:lumMod val="75000"/>
                    </a:schemeClr>
                  </a:solidFill>
                  <a:latin typeface="Microsoft YaHei" panose="020B0503020204020204" pitchFamily="34" charset="-122"/>
                  <a:ea typeface="Microsoft YaHei" panose="020B0503020204020204" pitchFamily="34" charset="-122"/>
                </a:rPr>
                <a:t>Smartphone</a:t>
              </a:r>
              <a:endParaRPr kumimoji="1" lang="zh-CN" altLang="en-US" sz="1200" b="1" dirty="0">
                <a:solidFill>
                  <a:schemeClr val="accent2">
                    <a:lumMod val="75000"/>
                  </a:schemeClr>
                </a:solidFill>
                <a:latin typeface="Microsoft YaHei" panose="020B0503020204020204" pitchFamily="34" charset="-122"/>
                <a:ea typeface="Microsoft YaHei" panose="020B0503020204020204" pitchFamily="34" charset="-122"/>
              </a:endParaRPr>
            </a:p>
          </p:txBody>
        </p:sp>
        <p:cxnSp>
          <p:nvCxnSpPr>
            <p:cNvPr id="37" name="直线连接符 36">
              <a:extLst>
                <a:ext uri="{FF2B5EF4-FFF2-40B4-BE49-F238E27FC236}">
                  <a16:creationId xmlns:a16="http://schemas.microsoft.com/office/drawing/2014/main" id="{96970B5A-4A9F-F44A-B72D-291B3E97803F}"/>
                </a:ext>
              </a:extLst>
            </p:cNvPr>
            <p:cNvCxnSpPr>
              <a:cxnSpLocks/>
              <a:stCxn id="36" idx="2"/>
            </p:cNvCxnSpPr>
            <p:nvPr/>
          </p:nvCxnSpPr>
          <p:spPr>
            <a:xfrm flipH="1">
              <a:off x="6173301" y="2089530"/>
              <a:ext cx="25795" cy="808070"/>
            </a:xfrm>
            <a:prstGeom prst="line">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6B5CA634-1D43-0847-8287-41A3E5C22FE9}"/>
                </a:ext>
              </a:extLst>
            </p:cNvPr>
            <p:cNvSpPr/>
            <p:nvPr/>
          </p:nvSpPr>
          <p:spPr>
            <a:xfrm>
              <a:off x="7377008" y="2535495"/>
              <a:ext cx="1862052" cy="555171"/>
            </a:xfrm>
            <a:prstGeom prst="rect">
              <a:avLst/>
            </a:prstGeom>
            <a:solidFill>
              <a:srgbClr val="FFFFFF">
                <a:alpha val="59856"/>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accent2">
                      <a:lumMod val="75000"/>
                    </a:schemeClr>
                  </a:solidFill>
                  <a:latin typeface="Microsoft YaHei" panose="020B0503020204020204" pitchFamily="34" charset="-122"/>
                  <a:ea typeface="Microsoft YaHei" panose="020B0503020204020204" pitchFamily="34" charset="-122"/>
                </a:rPr>
                <a:t>Server PC</a:t>
              </a:r>
              <a:endParaRPr kumimoji="1" lang="zh-CN" altLang="en-US" sz="1200" b="1" dirty="0">
                <a:solidFill>
                  <a:schemeClr val="accent2">
                    <a:lumMod val="75000"/>
                  </a:schemeClr>
                </a:solidFill>
                <a:latin typeface="Microsoft YaHei" panose="020B0503020204020204" pitchFamily="34" charset="-122"/>
                <a:ea typeface="Microsoft YaHei" panose="020B0503020204020204" pitchFamily="34" charset="-122"/>
              </a:endParaRPr>
            </a:p>
          </p:txBody>
        </p:sp>
        <p:cxnSp>
          <p:nvCxnSpPr>
            <p:cNvPr id="39" name="直线连接符 38">
              <a:extLst>
                <a:ext uri="{FF2B5EF4-FFF2-40B4-BE49-F238E27FC236}">
                  <a16:creationId xmlns:a16="http://schemas.microsoft.com/office/drawing/2014/main" id="{83F48BC5-5B3B-484E-B24A-09316323CF20}"/>
                </a:ext>
              </a:extLst>
            </p:cNvPr>
            <p:cNvCxnSpPr>
              <a:cxnSpLocks/>
            </p:cNvCxnSpPr>
            <p:nvPr/>
          </p:nvCxnSpPr>
          <p:spPr>
            <a:xfrm flipH="1">
              <a:off x="8089772" y="3090666"/>
              <a:ext cx="212694" cy="338334"/>
            </a:xfrm>
            <a:prstGeom prst="line">
              <a:avLst/>
            </a:prstGeom>
            <a:ln w="28575">
              <a:solidFill>
                <a:schemeClr val="bg1"/>
              </a:solidFill>
              <a:tailEnd type="oval"/>
            </a:ln>
          </p:spPr>
          <p:style>
            <a:lnRef idx="1">
              <a:schemeClr val="accent1"/>
            </a:lnRef>
            <a:fillRef idx="0">
              <a:schemeClr val="accent1"/>
            </a:fillRef>
            <a:effectRef idx="0">
              <a:schemeClr val="accent1"/>
            </a:effectRef>
            <a:fontRef idx="minor">
              <a:schemeClr val="tx1"/>
            </a:fontRef>
          </p:style>
        </p:cxnSp>
      </p:grpSp>
      <p:sp>
        <p:nvSpPr>
          <p:cNvPr id="45" name="文本框 44">
            <a:extLst>
              <a:ext uri="{FF2B5EF4-FFF2-40B4-BE49-F238E27FC236}">
                <a16:creationId xmlns:a16="http://schemas.microsoft.com/office/drawing/2014/main" id="{E5D51B02-0CD8-6E44-AB55-253C5BCDEFAA}"/>
              </a:ext>
            </a:extLst>
          </p:cNvPr>
          <p:cNvSpPr txBox="1"/>
          <p:nvPr/>
        </p:nvSpPr>
        <p:spPr>
          <a:xfrm>
            <a:off x="1720185" y="5186082"/>
            <a:ext cx="3624444" cy="461665"/>
          </a:xfrm>
          <a:prstGeom prst="rect">
            <a:avLst/>
          </a:prstGeom>
          <a:noFill/>
        </p:spPr>
        <p:txBody>
          <a:bodyPr wrap="square">
            <a:spAutoFit/>
          </a:bodyPr>
          <a:lstStyle/>
          <a:p>
            <a:r>
              <a:rPr lang="en-US" altLang="zh-CN" sz="2400" b="1" dirty="0">
                <a:solidFill>
                  <a:srgbClr val="FFFFFF"/>
                </a:solidFill>
                <a:latin typeface="微软雅黑" panose="020B0503020204020204" pitchFamily="34" charset="-122"/>
                <a:sym typeface="Arial" panose="020B0604020202020204" pitchFamily="34" charset="0"/>
              </a:rPr>
              <a:t>Experimental setup</a:t>
            </a:r>
            <a:endParaRPr lang="zh-CN" altLang="en-US" sz="2400" dirty="0"/>
          </a:p>
        </p:txBody>
      </p:sp>
      <p:sp>
        <p:nvSpPr>
          <p:cNvPr id="47" name="文本框 46">
            <a:extLst>
              <a:ext uri="{FF2B5EF4-FFF2-40B4-BE49-F238E27FC236}">
                <a16:creationId xmlns:a16="http://schemas.microsoft.com/office/drawing/2014/main" id="{AE7B7020-F74C-1245-9EC5-287B7ADB3895}"/>
              </a:ext>
            </a:extLst>
          </p:cNvPr>
          <p:cNvSpPr txBox="1"/>
          <p:nvPr/>
        </p:nvSpPr>
        <p:spPr>
          <a:xfrm>
            <a:off x="6633837" y="2169428"/>
            <a:ext cx="4951104" cy="1135054"/>
          </a:xfrm>
          <a:prstGeom prst="rect">
            <a:avLst/>
          </a:prstGeom>
          <a:noFill/>
        </p:spPr>
        <p:txBody>
          <a:bodyPr wrap="square">
            <a:spAutoFit/>
          </a:bodyPr>
          <a:lstStyle/>
          <a:p>
            <a:pPr algn="ctr">
              <a:lnSpc>
                <a:spcPct val="150000"/>
              </a:lnSpc>
            </a:pPr>
            <a:r>
              <a:rPr lang="en-US" altLang="zh-CN" sz="2400" b="1" dirty="0">
                <a:solidFill>
                  <a:srgbClr val="FFFFFF"/>
                </a:solidFill>
                <a:latin typeface="微软雅黑" panose="020B0503020204020204" pitchFamily="34" charset="-122"/>
                <a:sym typeface="Arial" panose="020B0604020202020204" pitchFamily="34" charset="0"/>
              </a:rPr>
              <a:t>Dataset: </a:t>
            </a:r>
            <a:r>
              <a:rPr lang="en-US" altLang="zh-CN" sz="2400" dirty="0">
                <a:solidFill>
                  <a:srgbClr val="FFFFFF"/>
                </a:solidFill>
                <a:latin typeface="微软雅黑" panose="020B0503020204020204" pitchFamily="34" charset="-122"/>
                <a:sym typeface="Arial" panose="020B0604020202020204" pitchFamily="34" charset="0"/>
              </a:rPr>
              <a:t>including ten subjects, 3 </a:t>
            </a:r>
            <a:r>
              <a:rPr lang="en" altLang="zh-CN" sz="2400" dirty="0">
                <a:solidFill>
                  <a:srgbClr val="FFFFFF"/>
                </a:solidFill>
                <a:latin typeface="微软雅黑" panose="020B0503020204020204" pitchFamily="34" charset="-122"/>
              </a:rPr>
              <a:t>environments, 250 sentences.</a:t>
            </a:r>
            <a:endParaRPr lang="zh-CN" altLang="en-US" sz="2400" dirty="0">
              <a:solidFill>
                <a:srgbClr val="FFFFFF"/>
              </a:solidFill>
              <a:latin typeface="微软雅黑" panose="020B0503020204020204" pitchFamily="34" charset="-122"/>
            </a:endParaRPr>
          </a:p>
        </p:txBody>
      </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309008A0-C0A3-054F-8D8E-49D6915B65E7}"/>
                  </a:ext>
                </a:extLst>
              </p:cNvPr>
              <p:cNvSpPr txBox="1"/>
              <p:nvPr/>
            </p:nvSpPr>
            <p:spPr>
              <a:xfrm>
                <a:off x="7702529" y="4609985"/>
                <a:ext cx="2813719" cy="597279"/>
              </a:xfrm>
              <a:prstGeom prst="rect">
                <a:avLst/>
              </a:prstGeom>
              <a:noFill/>
            </p:spPr>
            <p:txBody>
              <a:bodyPr wrap="none" lIns="0" tIns="0" rIns="0" bIns="0" rtlCol="0">
                <a:spAutoFit/>
              </a:bodyPr>
              <a:lstStyle/>
              <a:p>
                <a14:m>
                  <m:oMath xmlns:m="http://schemas.openxmlformats.org/officeDocument/2006/math">
                    <m:r>
                      <a:rPr kumimoji="1" lang="en-US" altLang="zh-CN" sz="2400" b="0" i="1" smtClean="0">
                        <a:solidFill>
                          <a:schemeClr val="bg1"/>
                        </a:solidFill>
                        <a:latin typeface="Cambria Math" panose="02040503050406030204" pitchFamily="18" charset="0"/>
                      </a:rPr>
                      <m:t>𝐶𝐸𝑅</m:t>
                    </m:r>
                    <m:r>
                      <a:rPr kumimoji="1" lang="en-US" altLang="zh-CN" sz="2400" b="0" i="1" smtClean="0">
                        <a:solidFill>
                          <a:schemeClr val="bg1"/>
                        </a:solidFill>
                        <a:latin typeface="Cambria Math" panose="02040503050406030204" pitchFamily="18" charset="0"/>
                      </a:rPr>
                      <m:t>=</m:t>
                    </m:r>
                    <m:f>
                      <m:fPr>
                        <m:ctrlPr>
                          <a:rPr kumimoji="1" lang="en-US" altLang="zh-CN" sz="2400" i="1">
                            <a:solidFill>
                              <a:schemeClr val="bg1"/>
                            </a:solidFill>
                            <a:latin typeface="Cambria Math" panose="02040503050406030204" pitchFamily="18" charset="0"/>
                          </a:rPr>
                        </m:ctrlPr>
                      </m:fPr>
                      <m:num>
                        <m:r>
                          <m:rPr>
                            <m:nor/>
                          </m:rPr>
                          <a:rPr kumimoji="1" lang="en-US" altLang="zh-CN" sz="2400" b="0" i="1" smtClean="0">
                            <a:solidFill>
                              <a:schemeClr val="bg1"/>
                            </a:solidFill>
                            <a:latin typeface="Cambria Math" panose="02040503050406030204" pitchFamily="18" charset="0"/>
                          </a:rPr>
                          <m:t>Ins</m:t>
                        </m:r>
                        <m:r>
                          <m:rPr>
                            <m:nor/>
                          </m:rPr>
                          <a:rPr kumimoji="1" lang="en-US" altLang="zh-CN" sz="2400" b="0" i="1" smtClean="0">
                            <a:solidFill>
                              <a:schemeClr val="bg1"/>
                            </a:solidFill>
                            <a:latin typeface="Cambria Math" panose="02040503050406030204" pitchFamily="18" charset="0"/>
                          </a:rPr>
                          <m:t>+</m:t>
                        </m:r>
                        <m:r>
                          <m:rPr>
                            <m:nor/>
                          </m:rPr>
                          <a:rPr kumimoji="1" lang="en" altLang="zh-CN" sz="2400" i="1">
                            <a:solidFill>
                              <a:schemeClr val="bg1"/>
                            </a:solidFill>
                            <a:latin typeface="Cambria Math" panose="02040503050406030204" pitchFamily="18" charset="0"/>
                          </a:rPr>
                          <m:t>sub</m:t>
                        </m:r>
                        <m:r>
                          <m:rPr>
                            <m:nor/>
                          </m:rPr>
                          <a:rPr kumimoji="1" lang="en-US" altLang="zh-CN" sz="2400" b="0" i="1" smtClean="0">
                            <a:solidFill>
                              <a:schemeClr val="bg1"/>
                            </a:solidFill>
                            <a:latin typeface="Cambria Math" panose="02040503050406030204" pitchFamily="18" charset="0"/>
                          </a:rPr>
                          <m:t>+</m:t>
                        </m:r>
                        <m:r>
                          <m:rPr>
                            <m:nor/>
                          </m:rPr>
                          <a:rPr kumimoji="1" lang="en-US" altLang="zh-CN" sz="2400" b="0" i="1" smtClean="0">
                            <a:solidFill>
                              <a:schemeClr val="bg1"/>
                            </a:solidFill>
                            <a:latin typeface="Cambria Math" panose="02040503050406030204" pitchFamily="18" charset="0"/>
                          </a:rPr>
                          <m:t>Del</m:t>
                        </m:r>
                      </m:num>
                      <m:den>
                        <m:r>
                          <m:rPr>
                            <m:nor/>
                          </m:rPr>
                          <a:rPr kumimoji="1" lang="en-US" altLang="zh-CN" sz="2400" b="0" i="1" smtClean="0">
                            <a:solidFill>
                              <a:schemeClr val="bg1"/>
                            </a:solidFill>
                            <a:latin typeface="Cambria Math" panose="02040503050406030204" pitchFamily="18" charset="0"/>
                          </a:rPr>
                          <m:t>Ref</m:t>
                        </m:r>
                      </m:den>
                    </m:f>
                  </m:oMath>
                </a14:m>
                <a:r>
                  <a:rPr kumimoji="1" lang="en-US" altLang="zh-CN" sz="2400" i="1" dirty="0">
                    <a:solidFill>
                      <a:schemeClr val="bg1"/>
                    </a:solidFill>
                    <a:latin typeface="Cambria Math" panose="02040503050406030204" pitchFamily="18" charset="0"/>
                  </a:rPr>
                  <a:t>.</a:t>
                </a:r>
                <a:endParaRPr kumimoji="1" lang="zh-CN" altLang="en-US" sz="2400" i="1" dirty="0">
                  <a:solidFill>
                    <a:schemeClr val="bg1"/>
                  </a:solidFill>
                  <a:latin typeface="Cambria Math" panose="02040503050406030204" pitchFamily="18" charset="0"/>
                </a:endParaRPr>
              </a:p>
            </p:txBody>
          </p:sp>
        </mc:Choice>
        <mc:Fallback xmlns="">
          <p:sp>
            <p:nvSpPr>
              <p:cNvPr id="49" name="文本框 48">
                <a:extLst>
                  <a:ext uri="{FF2B5EF4-FFF2-40B4-BE49-F238E27FC236}">
                    <a16:creationId xmlns:a16="http://schemas.microsoft.com/office/drawing/2014/main" id="{309008A0-C0A3-054F-8D8E-49D6915B65E7}"/>
                  </a:ext>
                </a:extLst>
              </p:cNvPr>
              <p:cNvSpPr txBox="1">
                <a:spLocks noRot="1" noChangeAspect="1" noMove="1" noResize="1" noEditPoints="1" noAdjustHandles="1" noChangeArrowheads="1" noChangeShapeType="1" noTextEdit="1"/>
              </p:cNvSpPr>
              <p:nvPr/>
            </p:nvSpPr>
            <p:spPr>
              <a:xfrm>
                <a:off x="7702529" y="4609985"/>
                <a:ext cx="2813719" cy="597279"/>
              </a:xfrm>
              <a:prstGeom prst="rect">
                <a:avLst/>
              </a:prstGeom>
              <a:blipFill>
                <a:blip r:embed="rId4"/>
                <a:stretch>
                  <a:fillRect l="-3587" t="-4167" r="-5381" b="-18750"/>
                </a:stretch>
              </a:blipFill>
            </p:spPr>
            <p:txBody>
              <a:bodyPr/>
              <a:lstStyle/>
              <a:p>
                <a:r>
                  <a:rPr lang="zh-CN" altLang="en-US">
                    <a:noFill/>
                  </a:rPr>
                  <a:t> </a:t>
                </a:r>
              </a:p>
            </p:txBody>
          </p:sp>
        </mc:Fallback>
      </mc:AlternateContent>
      <p:sp>
        <p:nvSpPr>
          <p:cNvPr id="51" name="文本框 50">
            <a:extLst>
              <a:ext uri="{FF2B5EF4-FFF2-40B4-BE49-F238E27FC236}">
                <a16:creationId xmlns:a16="http://schemas.microsoft.com/office/drawing/2014/main" id="{57A5CE88-BF77-E64B-B4B8-50E44C7955CA}"/>
              </a:ext>
            </a:extLst>
          </p:cNvPr>
          <p:cNvSpPr txBox="1"/>
          <p:nvPr/>
        </p:nvSpPr>
        <p:spPr>
          <a:xfrm>
            <a:off x="6243880" y="3993627"/>
            <a:ext cx="3691613" cy="461665"/>
          </a:xfrm>
          <a:prstGeom prst="rect">
            <a:avLst/>
          </a:prstGeom>
          <a:noFill/>
        </p:spPr>
        <p:txBody>
          <a:bodyPr wrap="square">
            <a:spAutoFit/>
          </a:bodyPr>
          <a:lstStyle/>
          <a:p>
            <a:pPr algn="ctr"/>
            <a:r>
              <a:rPr lang="en" altLang="zh-CN" sz="2400" b="1" dirty="0">
                <a:solidFill>
                  <a:srgbClr val="FFFFFF"/>
                </a:solidFill>
                <a:latin typeface="微软雅黑" panose="020B0503020204020204" pitchFamily="34" charset="-122"/>
              </a:rPr>
              <a:t>Mainly metrics </a:t>
            </a:r>
            <a:r>
              <a:rPr lang="en-US" altLang="zh-CN" sz="2400" b="1" dirty="0">
                <a:solidFill>
                  <a:srgbClr val="FFFFFF"/>
                </a:solidFill>
                <a:latin typeface="微软雅黑" panose="020B0503020204020204" pitchFamily="34" charset="-122"/>
                <a:sym typeface="Arial" panose="020B0604020202020204" pitchFamily="34" charset="0"/>
              </a:rPr>
              <a:t>: </a:t>
            </a:r>
            <a:endParaRPr lang="zh-CN" altLang="en-US" sz="2400" b="1" dirty="0">
              <a:solidFill>
                <a:srgbClr val="FFFFFF"/>
              </a:solidFill>
              <a:latin typeface="微软雅黑" panose="020B0503020204020204" pitchFamily="34" charset="-122"/>
            </a:endParaRPr>
          </a:p>
        </p:txBody>
      </p:sp>
    </p:spTree>
    <p:extLst>
      <p:ext uri="{BB962C8B-B14F-4D97-AF65-F5344CB8AC3E}">
        <p14:creationId xmlns:p14="http://schemas.microsoft.com/office/powerpoint/2010/main" val="3403896337"/>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 altLang="zh-CN" sz="3200" b="1" dirty="0">
                  <a:solidFill>
                    <a:srgbClr val="FFFFFF"/>
                  </a:solidFill>
                  <a:latin typeface="微软雅黑" panose="020B0503020204020204" pitchFamily="34" charset="-122"/>
                </a:rPr>
                <a:t>Evaluation: </a:t>
              </a:r>
              <a:r>
                <a:rPr lang="en-US" altLang="zh-CN" sz="3200" b="1" dirty="0">
                  <a:solidFill>
                    <a:srgbClr val="FFFFFF"/>
                  </a:solidFill>
                  <a:latin typeface="微软雅黑" panose="020B0503020204020204" pitchFamily="34" charset="-122"/>
                  <a:sym typeface="Arial" panose="020B0604020202020204" pitchFamily="34" charset="0"/>
                </a:rPr>
                <a:t>overall performance</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8</a:t>
            </a:r>
          </a:p>
        </p:txBody>
      </p:sp>
      <p:pic>
        <p:nvPicPr>
          <p:cNvPr id="18" name="图形 17">
            <a:extLst>
              <a:ext uri="{FF2B5EF4-FFF2-40B4-BE49-F238E27FC236}">
                <a16:creationId xmlns:a16="http://schemas.microsoft.com/office/drawing/2014/main" id="{712EE853-35B4-E44E-B533-775B1369A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5587" y="1638300"/>
            <a:ext cx="5372101" cy="3581400"/>
          </a:xfrm>
          <a:prstGeom prst="rect">
            <a:avLst/>
          </a:prstGeom>
        </p:spPr>
      </p:pic>
      <p:sp>
        <p:nvSpPr>
          <p:cNvPr id="20" name="文本框 19">
            <a:extLst>
              <a:ext uri="{FF2B5EF4-FFF2-40B4-BE49-F238E27FC236}">
                <a16:creationId xmlns:a16="http://schemas.microsoft.com/office/drawing/2014/main" id="{AEB0282F-9208-6E49-8FC4-551994F394F4}"/>
              </a:ext>
            </a:extLst>
          </p:cNvPr>
          <p:cNvSpPr txBox="1"/>
          <p:nvPr/>
        </p:nvSpPr>
        <p:spPr>
          <a:xfrm>
            <a:off x="6144682" y="5183342"/>
            <a:ext cx="6096000" cy="830997"/>
          </a:xfrm>
          <a:prstGeom prst="rect">
            <a:avLst/>
          </a:prstGeom>
          <a:noFill/>
        </p:spPr>
        <p:txBody>
          <a:bodyPr wrap="square">
            <a:spAutoFit/>
          </a:bodyPr>
          <a:lstStyle/>
          <a:p>
            <a:pPr algn="ctr"/>
            <a:r>
              <a:rPr lang="en-US" altLang="zh-CN" sz="2400" b="1" dirty="0">
                <a:solidFill>
                  <a:srgbClr val="FFFFFF"/>
                </a:solidFill>
                <a:latin typeface="微软雅黑" panose="020B0503020204020204" pitchFamily="34" charset="-122"/>
                <a:sym typeface="Arial" panose="020B0604020202020204" pitchFamily="34" charset="0"/>
              </a:rPr>
              <a:t>Performance of</a:t>
            </a:r>
            <a:r>
              <a:rPr lang="zh-CN" altLang="en-US" sz="2400" b="1" dirty="0">
                <a:solidFill>
                  <a:srgbClr val="FFFFFF"/>
                </a:solidFill>
                <a:latin typeface="微软雅黑" panose="020B0503020204020204" pitchFamily="34" charset="-122"/>
                <a:sym typeface="Arial" panose="020B0604020202020204" pitchFamily="34" charset="0"/>
              </a:rPr>
              <a:t> </a:t>
            </a:r>
            <a:r>
              <a:rPr lang="en-US" altLang="zh-CN" sz="2400" b="1" dirty="0">
                <a:solidFill>
                  <a:srgbClr val="FFFFFF"/>
                </a:solidFill>
                <a:latin typeface="微软雅黑" panose="020B0503020204020204" pitchFamily="34" charset="-122"/>
                <a:sym typeface="Arial" panose="020B0604020202020204" pitchFamily="34" charset="0"/>
              </a:rPr>
              <a:t>each subject </a:t>
            </a:r>
            <a:r>
              <a:rPr lang="en" altLang="zh-CN" sz="2400" b="1" dirty="0">
                <a:solidFill>
                  <a:srgbClr val="FFFFFF"/>
                </a:solidFill>
                <a:latin typeface="微软雅黑" panose="020B0503020204020204" pitchFamily="34" charset="-122"/>
              </a:rPr>
              <a:t>during vocalization/silence.</a:t>
            </a:r>
            <a:endParaRPr lang="zh-CN" altLang="en-US" sz="2400" b="1" dirty="0">
              <a:solidFill>
                <a:srgbClr val="FFFFFF"/>
              </a:solidFill>
              <a:latin typeface="微软雅黑" panose="020B0503020204020204" pitchFamily="34" charset="-122"/>
            </a:endParaRPr>
          </a:p>
        </p:txBody>
      </p:sp>
      <p:graphicFrame>
        <p:nvGraphicFramePr>
          <p:cNvPr id="22" name="表格 21">
            <a:extLst>
              <a:ext uri="{FF2B5EF4-FFF2-40B4-BE49-F238E27FC236}">
                <a16:creationId xmlns:a16="http://schemas.microsoft.com/office/drawing/2014/main" id="{529431E2-FCFD-E242-9632-CFFDBD660184}"/>
              </a:ext>
            </a:extLst>
          </p:cNvPr>
          <p:cNvGraphicFramePr>
            <a:graphicFrameLocks noGrp="1"/>
          </p:cNvGraphicFramePr>
          <p:nvPr>
            <p:extLst>
              <p:ext uri="{D42A27DB-BD31-4B8C-83A1-F6EECF244321}">
                <p14:modId xmlns:p14="http://schemas.microsoft.com/office/powerpoint/2010/main" val="3773735970"/>
              </p:ext>
            </p:extLst>
          </p:nvPr>
        </p:nvGraphicFramePr>
        <p:xfrm>
          <a:off x="308269" y="2810803"/>
          <a:ext cx="5836413" cy="1955989"/>
        </p:xfrm>
        <a:graphic>
          <a:graphicData uri="http://schemas.openxmlformats.org/drawingml/2006/table">
            <a:tbl>
              <a:tblPr firstRow="1" bandRow="1">
                <a:tableStyleId>{5C22544A-7EE6-4342-B048-85BDC9FD1C3A}</a:tableStyleId>
              </a:tblPr>
              <a:tblGrid>
                <a:gridCol w="3802679">
                  <a:extLst>
                    <a:ext uri="{9D8B030D-6E8A-4147-A177-3AD203B41FA5}">
                      <a16:colId xmlns:a16="http://schemas.microsoft.com/office/drawing/2014/main" val="3385020575"/>
                    </a:ext>
                  </a:extLst>
                </a:gridCol>
                <a:gridCol w="2033734">
                  <a:extLst>
                    <a:ext uri="{9D8B030D-6E8A-4147-A177-3AD203B41FA5}">
                      <a16:colId xmlns:a16="http://schemas.microsoft.com/office/drawing/2014/main" val="2524253338"/>
                    </a:ext>
                  </a:extLst>
                </a:gridCol>
              </a:tblGrid>
              <a:tr h="502562">
                <a:tc>
                  <a:txBody>
                    <a:bodyPr/>
                    <a:lstStyle/>
                    <a:p>
                      <a:pPr algn="ctr">
                        <a:lnSpc>
                          <a:spcPct val="150000"/>
                        </a:lnSpc>
                      </a:pPr>
                      <a:r>
                        <a:rPr lang="en-US" altLang="zh-CN" dirty="0">
                          <a:latin typeface="Microsoft YaHei" panose="020B0503020204020204" pitchFamily="34" charset="-122"/>
                          <a:ea typeface="Microsoft YaHei" panose="020B0503020204020204" pitchFamily="34" charset="-122"/>
                        </a:rPr>
                        <a:t>Method</a:t>
                      </a:r>
                      <a:endParaRPr lang="zh-CN" altLang="en-US" dirty="0">
                        <a:latin typeface="Microsoft YaHei" panose="020B0503020204020204" pitchFamily="34" charset="-122"/>
                        <a:ea typeface="Microsoft YaHei"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algn="ctr" defTabSz="914400" rtl="0" eaLnBrk="1" latinLnBrk="0" hangingPunct="1">
                        <a:lnSpc>
                          <a:spcPct val="150000"/>
                        </a:lnSpc>
                      </a:pPr>
                      <a:r>
                        <a:rPr lang="en-US" altLang="zh-CN" sz="1800" b="1" kern="1200" dirty="0">
                          <a:solidFill>
                            <a:schemeClr val="lt1"/>
                          </a:solidFill>
                          <a:latin typeface="Microsoft YaHei" panose="020B0503020204020204" pitchFamily="34" charset="-122"/>
                          <a:ea typeface="Microsoft YaHei" panose="020B0503020204020204" pitchFamily="34" charset="-122"/>
                          <a:cs typeface="+mn-cs"/>
                        </a:rPr>
                        <a:t>CER</a:t>
                      </a:r>
                      <a:endParaRPr lang="zh-CN" altLang="en-US" sz="1800" b="1" kern="1200" dirty="0">
                        <a:solidFill>
                          <a:schemeClr val="lt1"/>
                        </a:solidFill>
                        <a:latin typeface="Microsoft YaHei" panose="020B0503020204020204" pitchFamily="34" charset="-122"/>
                        <a:ea typeface="Microsoft YaHei" panose="020B0503020204020204"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231498242"/>
                  </a:ext>
                </a:extLst>
              </a:tr>
              <a:tr h="425126">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 altLang="zh-CN" b="1" dirty="0">
                          <a:solidFill>
                            <a:srgbClr val="FFFFFF"/>
                          </a:solidFill>
                          <a:latin typeface="微软雅黑" panose="020B0503020204020204" pitchFamily="34" charset="-122"/>
                        </a:rPr>
                        <a:t>Lip2Wav (Vision-based)</a:t>
                      </a:r>
                      <a:endParaRPr lang="zh-CN" alt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tc>
                  <a:txBody>
                    <a:bodyPr/>
                    <a:lstStyle/>
                    <a:p>
                      <a:pPr algn="ctr">
                        <a:lnSpc>
                          <a:spcPct val="150000"/>
                        </a:lnSpc>
                      </a:pPr>
                      <a:r>
                        <a:rPr lang="en" altLang="zh-CN" b="1" dirty="0">
                          <a:solidFill>
                            <a:srgbClr val="FFFFFF"/>
                          </a:solidFill>
                          <a:latin typeface="微软雅黑" panose="020B0503020204020204" pitchFamily="34" charset="-122"/>
                        </a:rPr>
                        <a:t>14.08%</a:t>
                      </a:r>
                      <a:endParaRPr lang="zh-CN" altLang="en-US" b="1"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extLst>
                  <a:ext uri="{0D108BD9-81ED-4DB2-BD59-A6C34878D82A}">
                    <a16:rowId xmlns:a16="http://schemas.microsoft.com/office/drawing/2014/main" val="2571413483"/>
                  </a:ext>
                </a:extLst>
              </a:tr>
              <a:tr h="412631">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 altLang="zh-CN" b="1" dirty="0" err="1">
                          <a:solidFill>
                            <a:schemeClr val="bg1"/>
                          </a:solidFill>
                          <a:latin typeface="微软雅黑" panose="020B0503020204020204" pitchFamily="34" charset="-122"/>
                        </a:rPr>
                        <a:t>SoundLip</a:t>
                      </a:r>
                      <a:r>
                        <a:rPr lang="en" altLang="zh-CN" b="1" dirty="0">
                          <a:solidFill>
                            <a:schemeClr val="bg1"/>
                          </a:solidFill>
                          <a:latin typeface="微软雅黑" panose="020B0503020204020204" pitchFamily="34" charset="-122"/>
                        </a:rPr>
                        <a:t> (Acoustic-based)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 altLang="zh-CN" b="1" dirty="0">
                          <a:solidFill>
                            <a:schemeClr val="bg1"/>
                          </a:solidFill>
                          <a:latin typeface="微软雅黑" panose="020B0503020204020204" pitchFamily="34" charset="-122"/>
                        </a:rPr>
                        <a:t>12.56%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933101358"/>
                  </a:ext>
                </a:extLst>
              </a:tr>
              <a:tr h="53928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 altLang="zh-CN" b="1" dirty="0" err="1">
                          <a:solidFill>
                            <a:schemeClr val="bg1"/>
                          </a:solidFill>
                          <a:latin typeface="微软雅黑" panose="020B0503020204020204" pitchFamily="34" charset="-122"/>
                        </a:rPr>
                        <a:t>SVoice</a:t>
                      </a:r>
                      <a:r>
                        <a:rPr lang="en" altLang="zh-CN" b="1" dirty="0">
                          <a:solidFill>
                            <a:schemeClr val="bg1"/>
                          </a:solidFill>
                          <a:latin typeface="微软雅黑" panose="020B0503020204020204" pitchFamily="34" charset="-122"/>
                        </a:rPr>
                        <a:t> (ours)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 altLang="zh-CN" b="1" dirty="0">
                          <a:solidFill>
                            <a:srgbClr val="C00000"/>
                          </a:solidFill>
                          <a:latin typeface="微软雅黑" panose="020B0503020204020204" pitchFamily="34" charset="-122"/>
                        </a:rPr>
                        <a:t>5.72%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713918113"/>
                  </a:ext>
                </a:extLst>
              </a:tr>
            </a:tbl>
          </a:graphicData>
        </a:graphic>
      </p:graphicFrame>
      <p:sp>
        <p:nvSpPr>
          <p:cNvPr id="24" name="文本框 23">
            <a:extLst>
              <a:ext uri="{FF2B5EF4-FFF2-40B4-BE49-F238E27FC236}">
                <a16:creationId xmlns:a16="http://schemas.microsoft.com/office/drawing/2014/main" id="{F267BBE7-B833-0845-AB68-4ACF62061610}"/>
              </a:ext>
            </a:extLst>
          </p:cNvPr>
          <p:cNvSpPr txBox="1"/>
          <p:nvPr/>
        </p:nvSpPr>
        <p:spPr>
          <a:xfrm>
            <a:off x="-95777" y="2054914"/>
            <a:ext cx="6489026" cy="461665"/>
          </a:xfrm>
          <a:prstGeom prst="rect">
            <a:avLst/>
          </a:prstGeom>
          <a:noFill/>
        </p:spPr>
        <p:txBody>
          <a:bodyPr wrap="square">
            <a:spAutoFit/>
          </a:bodyPr>
          <a:lstStyle/>
          <a:p>
            <a:pPr algn="ctr"/>
            <a:r>
              <a:rPr lang="en-US" altLang="zh-CN" sz="2400" b="1" dirty="0">
                <a:solidFill>
                  <a:srgbClr val="FFFFFF"/>
                </a:solidFill>
                <a:latin typeface="微软雅黑" panose="020B0503020204020204" pitchFamily="34" charset="-122"/>
                <a:sym typeface="Arial" panose="020B0604020202020204" pitchFamily="34" charset="0"/>
              </a:rPr>
              <a:t>Comparison with Baseline Methods</a:t>
            </a:r>
            <a:endParaRPr lang="zh-CN" altLang="en-US" sz="2400" b="1" dirty="0">
              <a:solidFill>
                <a:srgbClr val="FFFFFF"/>
              </a:solidFill>
              <a:latin typeface="微软雅黑" panose="020B0503020204020204" pitchFamily="34" charset="-122"/>
            </a:endParaRPr>
          </a:p>
        </p:txBody>
      </p:sp>
    </p:spTree>
    <p:extLst>
      <p:ext uri="{BB962C8B-B14F-4D97-AF65-F5344CB8AC3E}">
        <p14:creationId xmlns:p14="http://schemas.microsoft.com/office/powerpoint/2010/main" val="1981438533"/>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矩形 2"/>
          <p:cNvSpPr/>
          <p:nvPr/>
        </p:nvSpPr>
        <p:spPr>
          <a:xfrm>
            <a:off x="4383781" y="1978491"/>
            <a:ext cx="2595245" cy="1198880"/>
          </a:xfrm>
          <a:prstGeom prst="rect">
            <a:avLst/>
          </a:prstGeom>
          <a:solidFill>
            <a:srgbClr val="D12D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400">
              <a:solidFill>
                <a:schemeClr val="bg1"/>
              </a:solidFill>
            </a:endParaRPr>
          </a:p>
        </p:txBody>
      </p:sp>
      <p:sp>
        <p:nvSpPr>
          <p:cNvPr id="16" name="文本框 22"/>
          <p:cNvSpPr txBox="1">
            <a:spLocks noChangeArrowheads="1"/>
          </p:cNvSpPr>
          <p:nvPr/>
        </p:nvSpPr>
        <p:spPr bwMode="auto">
          <a:xfrm>
            <a:off x="4215506" y="2083266"/>
            <a:ext cx="28956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4020202020204" charset="0"/>
                <a:ea typeface="冬青黑体简体中文 W3" panose="02010600030101010101" charset="-122"/>
              </a:defRPr>
            </a:lvl1pPr>
            <a:lvl2pPr marL="742950" indent="-285750">
              <a:defRPr>
                <a:solidFill>
                  <a:schemeClr val="tx1"/>
                </a:solidFill>
                <a:latin typeface="Open Sans" panose="020B0604020202020204" charset="0"/>
                <a:ea typeface="冬青黑体简体中文 W3" panose="02010600030101010101" charset="-122"/>
              </a:defRPr>
            </a:lvl2pPr>
            <a:lvl3pPr marL="1143000" indent="-228600">
              <a:defRPr>
                <a:solidFill>
                  <a:schemeClr val="tx1"/>
                </a:solidFill>
                <a:latin typeface="Open Sans" panose="020B0604020202020204" charset="0"/>
                <a:ea typeface="冬青黑体简体中文 W3" panose="02010600030101010101" charset="-122"/>
              </a:defRPr>
            </a:lvl3pPr>
            <a:lvl4pPr marL="1600200" indent="-228600">
              <a:defRPr>
                <a:solidFill>
                  <a:schemeClr val="tx1"/>
                </a:solidFill>
                <a:latin typeface="Open Sans" panose="020B0604020202020204" charset="0"/>
                <a:ea typeface="冬青黑体简体中文 W3" panose="02010600030101010101" charset="-122"/>
              </a:defRPr>
            </a:lvl4pPr>
            <a:lvl5pPr marL="2057400" indent="-228600">
              <a:defRPr>
                <a:solidFill>
                  <a:schemeClr val="tx1"/>
                </a:solidFill>
                <a:latin typeface="Open Sans" panose="020B0604020202020204" charset="0"/>
                <a:ea typeface="冬青黑体简体中文 W3" panose="02010600030101010101" charset="-122"/>
              </a:defRPr>
            </a:lvl5pPr>
            <a:lvl6pPr marL="25146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6pPr>
            <a:lvl7pPr marL="29718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7pPr>
            <a:lvl8pPr marL="34290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8pPr>
            <a:lvl9pPr marL="38862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Phone calls in public</a:t>
            </a:r>
          </a:p>
        </p:txBody>
      </p:sp>
      <p:grpSp>
        <p:nvGrpSpPr>
          <p:cNvPr id="18" name="组合 17"/>
          <p:cNvGrpSpPr/>
          <p:nvPr/>
        </p:nvGrpSpPr>
        <p:grpSpPr>
          <a:xfrm>
            <a:off x="607059" y="253746"/>
            <a:ext cx="11157338" cy="706755"/>
            <a:chOff x="310557" y="292608"/>
            <a:chExt cx="14876452" cy="942341"/>
          </a:xfrm>
        </p:grpSpPr>
        <p:sp>
          <p:nvSpPr>
            <p:cNvPr id="21" name="图文框 20"/>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2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Background</a:t>
              </a:r>
            </a:p>
          </p:txBody>
        </p:sp>
      </p:grpSp>
      <p:sp>
        <p:nvSpPr>
          <p:cNvPr id="9" name="文本框 8"/>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1</a:t>
            </a:r>
          </a:p>
        </p:txBody>
      </p:sp>
      <p:pic>
        <p:nvPicPr>
          <p:cNvPr id="14" name="图片 13">
            <a:extLst>
              <a:ext uri="{FF2B5EF4-FFF2-40B4-BE49-F238E27FC236}">
                <a16:creationId xmlns:a16="http://schemas.microsoft.com/office/drawing/2014/main" id="{5B04B9AD-3C50-924C-B037-04115401D9B3}"/>
              </a:ext>
            </a:extLst>
          </p:cNvPr>
          <p:cNvPicPr>
            <a:picLocks noChangeAspect="1"/>
          </p:cNvPicPr>
          <p:nvPr/>
        </p:nvPicPr>
        <p:blipFill>
          <a:blip r:embed="rId3"/>
          <a:stretch>
            <a:fillRect/>
          </a:stretch>
        </p:blipFill>
        <p:spPr>
          <a:xfrm>
            <a:off x="748111" y="1629000"/>
            <a:ext cx="3196799" cy="1800000"/>
          </a:xfrm>
          <a:prstGeom prst="rect">
            <a:avLst/>
          </a:prstGeom>
        </p:spPr>
      </p:pic>
      <p:pic>
        <p:nvPicPr>
          <p:cNvPr id="17" name="图片 16" descr="一群穿着西装的人&#10;&#10;描述已自动生成">
            <a:extLst>
              <a:ext uri="{FF2B5EF4-FFF2-40B4-BE49-F238E27FC236}">
                <a16:creationId xmlns:a16="http://schemas.microsoft.com/office/drawing/2014/main" id="{61CBF1B7-CDB9-C54A-8995-9F83E0C1F573}"/>
              </a:ext>
            </a:extLst>
          </p:cNvPr>
          <p:cNvPicPr>
            <a:picLocks noChangeAspect="1"/>
          </p:cNvPicPr>
          <p:nvPr/>
        </p:nvPicPr>
        <p:blipFill rotWithShape="1">
          <a:blip r:embed="rId4"/>
          <a:srcRect l="8776" t="25599" r="3533"/>
          <a:stretch/>
        </p:blipFill>
        <p:spPr>
          <a:xfrm>
            <a:off x="7415081" y="1587028"/>
            <a:ext cx="3182254" cy="1800000"/>
          </a:xfrm>
          <a:prstGeom prst="rect">
            <a:avLst/>
          </a:prstGeom>
        </p:spPr>
      </p:pic>
      <p:sp>
        <p:nvSpPr>
          <p:cNvPr id="15" name="矩形 14">
            <a:extLst>
              <a:ext uri="{FF2B5EF4-FFF2-40B4-BE49-F238E27FC236}">
                <a16:creationId xmlns:a16="http://schemas.microsoft.com/office/drawing/2014/main" id="{AD31A5EC-8623-764B-8C37-8B1AFD4B1D9A}"/>
              </a:ext>
            </a:extLst>
          </p:cNvPr>
          <p:cNvSpPr/>
          <p:nvPr/>
        </p:nvSpPr>
        <p:spPr>
          <a:xfrm>
            <a:off x="4402615" y="4471963"/>
            <a:ext cx="2595245" cy="1198880"/>
          </a:xfrm>
          <a:prstGeom prst="rect">
            <a:avLst/>
          </a:prstGeom>
          <a:solidFill>
            <a:srgbClr val="D12D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2400">
              <a:solidFill>
                <a:schemeClr val="bg1"/>
              </a:solidFill>
            </a:endParaRPr>
          </a:p>
        </p:txBody>
      </p:sp>
      <p:sp>
        <p:nvSpPr>
          <p:cNvPr id="19" name="文本框 22">
            <a:extLst>
              <a:ext uri="{FF2B5EF4-FFF2-40B4-BE49-F238E27FC236}">
                <a16:creationId xmlns:a16="http://schemas.microsoft.com/office/drawing/2014/main" id="{D926FA58-0A5F-5B40-A26F-839383EE34C8}"/>
              </a:ext>
            </a:extLst>
          </p:cNvPr>
          <p:cNvSpPr txBox="1">
            <a:spLocks noChangeArrowheads="1"/>
          </p:cNvSpPr>
          <p:nvPr/>
        </p:nvSpPr>
        <p:spPr bwMode="auto">
          <a:xfrm>
            <a:off x="4234340" y="4576738"/>
            <a:ext cx="289560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4020202020204" charset="0"/>
                <a:ea typeface="冬青黑体简体中文 W3" panose="02010600030101010101" charset="-122"/>
              </a:defRPr>
            </a:lvl1pPr>
            <a:lvl2pPr marL="742950" indent="-285750">
              <a:defRPr>
                <a:solidFill>
                  <a:schemeClr val="tx1"/>
                </a:solidFill>
                <a:latin typeface="Open Sans" panose="020B0604020202020204" charset="0"/>
                <a:ea typeface="冬青黑体简体中文 W3" panose="02010600030101010101" charset="-122"/>
              </a:defRPr>
            </a:lvl2pPr>
            <a:lvl3pPr marL="1143000" indent="-228600">
              <a:defRPr>
                <a:solidFill>
                  <a:schemeClr val="tx1"/>
                </a:solidFill>
                <a:latin typeface="Open Sans" panose="020B0604020202020204" charset="0"/>
                <a:ea typeface="冬青黑体简体中文 W3" panose="02010600030101010101" charset="-122"/>
              </a:defRPr>
            </a:lvl3pPr>
            <a:lvl4pPr marL="1600200" indent="-228600">
              <a:defRPr>
                <a:solidFill>
                  <a:schemeClr val="tx1"/>
                </a:solidFill>
                <a:latin typeface="Open Sans" panose="020B0604020202020204" charset="0"/>
                <a:ea typeface="冬青黑体简体中文 W3" panose="02010600030101010101" charset="-122"/>
              </a:defRPr>
            </a:lvl4pPr>
            <a:lvl5pPr marL="2057400" indent="-228600">
              <a:defRPr>
                <a:solidFill>
                  <a:schemeClr val="tx1"/>
                </a:solidFill>
                <a:latin typeface="Open Sans" panose="020B0604020202020204" charset="0"/>
                <a:ea typeface="冬青黑体简体中文 W3" panose="02010600030101010101" charset="-122"/>
              </a:defRPr>
            </a:lvl5pPr>
            <a:lvl6pPr marL="25146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6pPr>
            <a:lvl7pPr marL="29718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7pPr>
            <a:lvl8pPr marL="34290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8pPr>
            <a:lvl9pPr marL="3886200" indent="-228600" fontAlgn="base">
              <a:spcBef>
                <a:spcPct val="0"/>
              </a:spcBef>
              <a:spcAft>
                <a:spcPct val="0"/>
              </a:spcAft>
              <a:defRPr>
                <a:solidFill>
                  <a:schemeClr val="tx1"/>
                </a:solidFill>
                <a:latin typeface="Open Sans" panose="020B0604020202020204" charset="0"/>
                <a:ea typeface="冬青黑体简体中文 W3" panose="02010600030101010101" charset="-122"/>
              </a:defRPr>
            </a:lvl9pPr>
          </a:lstStyle>
          <a:p>
            <a:pPr algn="ctr"/>
            <a:r>
              <a:rPr lang="en-US" altLang="zh-CN" sz="2800" b="1" dirty="0">
                <a:solidFill>
                  <a:schemeClr val="bg1"/>
                </a:solidFill>
                <a:latin typeface="微软雅黑" panose="020B0503020204020204" pitchFamily="34" charset="-122"/>
                <a:ea typeface="微软雅黑" panose="020B0503020204020204" pitchFamily="34" charset="-122"/>
              </a:rPr>
              <a:t>Acquired aphasia</a:t>
            </a:r>
          </a:p>
        </p:txBody>
      </p:sp>
      <p:pic>
        <p:nvPicPr>
          <p:cNvPr id="22" name="图片 21" descr="女人穿着内衣&#10;&#10;描述已自动生成">
            <a:extLst>
              <a:ext uri="{FF2B5EF4-FFF2-40B4-BE49-F238E27FC236}">
                <a16:creationId xmlns:a16="http://schemas.microsoft.com/office/drawing/2014/main" id="{1A53482A-D461-B64B-AB45-A799511C244C}"/>
              </a:ext>
            </a:extLst>
          </p:cNvPr>
          <p:cNvPicPr>
            <a:picLocks noChangeAspect="1"/>
          </p:cNvPicPr>
          <p:nvPr/>
        </p:nvPicPr>
        <p:blipFill rotWithShape="1">
          <a:blip r:embed="rId5"/>
          <a:srcRect r="8046" b="25070"/>
          <a:stretch/>
        </p:blipFill>
        <p:spPr>
          <a:xfrm>
            <a:off x="766945" y="4122472"/>
            <a:ext cx="3196798" cy="1800000"/>
          </a:xfrm>
          <a:prstGeom prst="rect">
            <a:avLst/>
          </a:prstGeom>
        </p:spPr>
      </p:pic>
      <p:pic>
        <p:nvPicPr>
          <p:cNvPr id="23" name="图片 22" descr="穿西装戴眼镜的人&#10;&#10;描述已自动生成">
            <a:extLst>
              <a:ext uri="{FF2B5EF4-FFF2-40B4-BE49-F238E27FC236}">
                <a16:creationId xmlns:a16="http://schemas.microsoft.com/office/drawing/2014/main" id="{F5671B08-6FEE-4A43-B132-21B63C8A0C60}"/>
              </a:ext>
            </a:extLst>
          </p:cNvPr>
          <p:cNvPicPr>
            <a:picLocks noChangeAspect="1"/>
          </p:cNvPicPr>
          <p:nvPr/>
        </p:nvPicPr>
        <p:blipFill rotWithShape="1">
          <a:blip r:embed="rId6"/>
          <a:srcRect l="9985" t="7880" r="6214"/>
          <a:stretch/>
        </p:blipFill>
        <p:spPr>
          <a:xfrm>
            <a:off x="7400537" y="4083783"/>
            <a:ext cx="3196798" cy="180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advTm="2794">
        <p14:reveal/>
      </p:transition>
    </mc:Choice>
    <mc:Fallback xmlns="">
      <p:transition spd="slow" advClick="0" advTm="27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 fill="hold"/>
                                        <p:tgtEl>
                                          <p:spTgt spid="3"/>
                                        </p:tgtEl>
                                        <p:attrNameLst>
                                          <p:attrName>ppt_w</p:attrName>
                                        </p:attrNameLst>
                                      </p:cBhvr>
                                      <p:tavLst>
                                        <p:tav tm="0">
                                          <p:val>
                                            <p:fltVal val="0"/>
                                          </p:val>
                                        </p:tav>
                                        <p:tav tm="100000">
                                          <p:val>
                                            <p:strVal val="#ppt_w"/>
                                          </p:val>
                                        </p:tav>
                                      </p:tavLst>
                                    </p:anim>
                                    <p:anim calcmode="lin" valueType="num">
                                      <p:cBhvr>
                                        <p:cTn id="11" dur="300" fill="hold"/>
                                        <p:tgtEl>
                                          <p:spTgt spid="3"/>
                                        </p:tgtEl>
                                        <p:attrNameLst>
                                          <p:attrName>ppt_h</p:attrName>
                                        </p:attrNameLst>
                                      </p:cBhvr>
                                      <p:tavLst>
                                        <p:tav tm="0">
                                          <p:val>
                                            <p:fltVal val="0"/>
                                          </p:val>
                                        </p:tav>
                                        <p:tav tm="100000">
                                          <p:val>
                                            <p:strVal val="#ppt_h"/>
                                          </p:val>
                                        </p:tav>
                                      </p:tavLst>
                                    </p:anim>
                                    <p:animEffect transition="in" filter="fade">
                                      <p:cBhvr>
                                        <p:cTn id="12" dur="300"/>
                                        <p:tgtEl>
                                          <p:spTgt spid="3"/>
                                        </p:tgtEl>
                                      </p:cBhvr>
                                    </p:animEffect>
                                  </p:childTnLst>
                                </p:cTn>
                              </p:par>
                            </p:childTnLst>
                          </p:cTn>
                        </p:par>
                        <p:par>
                          <p:cTn id="13" fill="hold">
                            <p:stCondLst>
                              <p:cond delay="300"/>
                            </p:stCondLst>
                            <p:childTnLst>
                              <p:par>
                                <p:cTn id="14" presetID="1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ppt_x</p:attrName>
                                        </p:attrNameLst>
                                      </p:cBhvr>
                                      <p:tavLst>
                                        <p:tav tm="0">
                                          <p:val>
                                            <p:strVal val="#ppt_x+#ppt_w*1.125000"/>
                                          </p:val>
                                        </p:tav>
                                        <p:tav tm="100000">
                                          <p:val>
                                            <p:strVal val="#ppt_x"/>
                                          </p:val>
                                        </p:tav>
                                      </p:tavLst>
                                    </p:anim>
                                    <p:animEffect transition="in" filter="wipe(left)">
                                      <p:cBhvr>
                                        <p:cTn id="17" dur="500"/>
                                        <p:tgtEl>
                                          <p:spTgt spid="14"/>
                                        </p:tgtEl>
                                      </p:cBhvr>
                                    </p:animEffect>
                                  </p:childTnLst>
                                </p:cTn>
                              </p:par>
                              <p:par>
                                <p:cTn id="18" presetID="12" presetClass="entr" presetSubtype="8"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ppt_x</p:attrName>
                                        </p:attrNameLst>
                                      </p:cBhvr>
                                      <p:tavLst>
                                        <p:tav tm="0">
                                          <p:val>
                                            <p:strVal val="#ppt_x-#ppt_w*1.125000"/>
                                          </p:val>
                                        </p:tav>
                                        <p:tav tm="100000">
                                          <p:val>
                                            <p:strVal val="#ppt_x"/>
                                          </p:val>
                                        </p:tav>
                                      </p:tavLst>
                                    </p:anim>
                                    <p:animEffect transition="in" filter="wipe(righ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par>
                          <p:cTn id="26" fill="hold">
                            <p:stCondLst>
                              <p:cond delay="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300" fill="hold"/>
                                        <p:tgtEl>
                                          <p:spTgt spid="15"/>
                                        </p:tgtEl>
                                        <p:attrNameLst>
                                          <p:attrName>ppt_w</p:attrName>
                                        </p:attrNameLst>
                                      </p:cBhvr>
                                      <p:tavLst>
                                        <p:tav tm="0">
                                          <p:val>
                                            <p:fltVal val="0"/>
                                          </p:val>
                                        </p:tav>
                                        <p:tav tm="100000">
                                          <p:val>
                                            <p:strVal val="#ppt_w"/>
                                          </p:val>
                                        </p:tav>
                                      </p:tavLst>
                                    </p:anim>
                                    <p:anim calcmode="lin" valueType="num">
                                      <p:cBhvr>
                                        <p:cTn id="30" dur="300" fill="hold"/>
                                        <p:tgtEl>
                                          <p:spTgt spid="15"/>
                                        </p:tgtEl>
                                        <p:attrNameLst>
                                          <p:attrName>ppt_h</p:attrName>
                                        </p:attrNameLst>
                                      </p:cBhvr>
                                      <p:tavLst>
                                        <p:tav tm="0">
                                          <p:val>
                                            <p:fltVal val="0"/>
                                          </p:val>
                                        </p:tav>
                                        <p:tav tm="100000">
                                          <p:val>
                                            <p:strVal val="#ppt_h"/>
                                          </p:val>
                                        </p:tav>
                                      </p:tavLst>
                                    </p:anim>
                                    <p:animEffect transition="in" filter="fade">
                                      <p:cBhvr>
                                        <p:cTn id="31" dur="300"/>
                                        <p:tgtEl>
                                          <p:spTgt spid="15"/>
                                        </p:tgtEl>
                                      </p:cBhvr>
                                    </p:animEffect>
                                  </p:childTnLst>
                                </p:cTn>
                              </p:par>
                              <p:par>
                                <p:cTn id="32" presetID="12" presetClass="entr" presetSubtype="2"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p:tgtEl>
                                          <p:spTgt spid="22"/>
                                        </p:tgtEl>
                                        <p:attrNameLst>
                                          <p:attrName>ppt_x</p:attrName>
                                        </p:attrNameLst>
                                      </p:cBhvr>
                                      <p:tavLst>
                                        <p:tav tm="0">
                                          <p:val>
                                            <p:strVal val="#ppt_x+#ppt_w*1.125000"/>
                                          </p:val>
                                        </p:tav>
                                        <p:tav tm="100000">
                                          <p:val>
                                            <p:strVal val="#ppt_x"/>
                                          </p:val>
                                        </p:tav>
                                      </p:tavLst>
                                    </p:anim>
                                    <p:animEffect transition="in" filter="wipe(left)">
                                      <p:cBhvr>
                                        <p:cTn id="35" dur="500"/>
                                        <p:tgtEl>
                                          <p:spTgt spid="22"/>
                                        </p:tgtEl>
                                      </p:cBhvr>
                                    </p:animEffect>
                                  </p:childTnLst>
                                </p:cTn>
                              </p:par>
                              <p:par>
                                <p:cTn id="36" presetID="12" presetClass="entr" presetSubtype="8"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p:tgtEl>
                                          <p:spTgt spid="23"/>
                                        </p:tgtEl>
                                        <p:attrNameLst>
                                          <p:attrName>ppt_x</p:attrName>
                                        </p:attrNameLst>
                                      </p:cBhvr>
                                      <p:tavLst>
                                        <p:tav tm="0">
                                          <p:val>
                                            <p:strVal val="#ppt_x-#ppt_w*1.125000"/>
                                          </p:val>
                                        </p:tav>
                                        <p:tav tm="100000">
                                          <p:val>
                                            <p:strVal val="#ppt_x"/>
                                          </p:val>
                                        </p:tav>
                                      </p:tavLst>
                                    </p:anim>
                                    <p:animEffect transition="in" filter="wipe(righ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6" grpId="0"/>
      <p:bldP spid="16" grpId="1"/>
      <p:bldP spid="15" grpId="0" bldLvl="0" animBg="1"/>
      <p:bldP spid="19" grpId="0"/>
      <p:bldP spid="19"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6" y="456862"/>
              <a:ext cx="14323063" cy="65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 altLang="zh-CN" sz="3200" b="1" dirty="0">
                  <a:solidFill>
                    <a:srgbClr val="FFFFFF"/>
                  </a:solidFill>
                  <a:latin typeface="微软雅黑" panose="020B0503020204020204" pitchFamily="34" charset="-122"/>
                </a:rPr>
                <a:t>Evaluation</a:t>
              </a:r>
              <a:r>
                <a:rPr lang="en-US" altLang="zh-CN" sz="3200" b="1" dirty="0">
                  <a:solidFill>
                    <a:srgbClr val="FFFFFF"/>
                  </a:solidFill>
                  <a:latin typeface="微软雅黑" panose="020B0503020204020204" pitchFamily="34" charset="-122"/>
                  <a:sym typeface="Arial" panose="020B0604020202020204" pitchFamily="34" charset="0"/>
                </a:rPr>
                <a:t>: </a:t>
              </a:r>
              <a:r>
                <a:rPr lang="en" altLang="zh-CN" sz="3200" b="1" dirty="0">
                  <a:solidFill>
                    <a:srgbClr val="FFFFFF"/>
                  </a:solidFill>
                  <a:latin typeface="微软雅黑" panose="020B0503020204020204" pitchFamily="34" charset="-122"/>
                  <a:sym typeface="Arial" panose="020B0604020202020204" pitchFamily="34" charset="0"/>
                </a:rPr>
                <a:t>v</a:t>
              </a:r>
              <a:r>
                <a:rPr lang="en" altLang="zh-CN" sz="3200" b="1" dirty="0">
                  <a:solidFill>
                    <a:srgbClr val="FFFFFF"/>
                  </a:solidFill>
                  <a:latin typeface="微软雅黑" panose="020B0503020204020204" pitchFamily="34" charset="-122"/>
                </a:rPr>
                <a:t>irtual gestures</a:t>
              </a:r>
              <a:r>
                <a:rPr lang="zh-CN" altLang="en-US" sz="3200" b="1" dirty="0">
                  <a:solidFill>
                    <a:srgbClr val="FFFFFF"/>
                  </a:solidFill>
                  <a:latin typeface="微软雅黑" panose="020B0503020204020204" pitchFamily="34" charset="-122"/>
                </a:rPr>
                <a:t> </a:t>
              </a:r>
              <a:r>
                <a:rPr lang="en-US" altLang="zh-CN" sz="3200" b="1" dirty="0">
                  <a:solidFill>
                    <a:srgbClr val="FFFFFF"/>
                  </a:solidFill>
                  <a:latin typeface="微软雅黑" panose="020B0503020204020204" pitchFamily="34" charset="-122"/>
                  <a:sym typeface="Arial" panose="020B0604020202020204" pitchFamily="34" charset="0"/>
                </a:rPr>
                <a:t>and u</a:t>
              </a:r>
              <a:r>
                <a:rPr lang="en" altLang="zh-CN" sz="3200" b="1" dirty="0">
                  <a:solidFill>
                    <a:srgbClr val="FFFFFF"/>
                  </a:solidFill>
                  <a:latin typeface="微软雅黑" panose="020B0503020204020204" pitchFamily="34" charset="-122"/>
                </a:rPr>
                <a:t>ser adaptation</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8</a:t>
            </a:r>
          </a:p>
        </p:txBody>
      </p:sp>
      <p:pic>
        <p:nvPicPr>
          <p:cNvPr id="15" name="图形 14">
            <a:extLst>
              <a:ext uri="{FF2B5EF4-FFF2-40B4-BE49-F238E27FC236}">
                <a16:creationId xmlns:a16="http://schemas.microsoft.com/office/drawing/2014/main" id="{8A1F79F0-10D0-6A43-8B5B-E57D2F1D6A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683512"/>
            <a:ext cx="5430407" cy="3490976"/>
          </a:xfrm>
          <a:prstGeom prst="rect">
            <a:avLst/>
          </a:prstGeom>
        </p:spPr>
      </p:pic>
      <p:pic>
        <p:nvPicPr>
          <p:cNvPr id="19" name="图形 18">
            <a:extLst>
              <a:ext uri="{FF2B5EF4-FFF2-40B4-BE49-F238E27FC236}">
                <a16:creationId xmlns:a16="http://schemas.microsoft.com/office/drawing/2014/main" id="{5A665F57-AC19-684E-85C3-F7F3986DF1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754" y="1562014"/>
            <a:ext cx="5619404" cy="3612474"/>
          </a:xfrm>
          <a:prstGeom prst="rect">
            <a:avLst/>
          </a:prstGeom>
        </p:spPr>
      </p:pic>
      <p:sp>
        <p:nvSpPr>
          <p:cNvPr id="20" name="文本框 19">
            <a:extLst>
              <a:ext uri="{FF2B5EF4-FFF2-40B4-BE49-F238E27FC236}">
                <a16:creationId xmlns:a16="http://schemas.microsoft.com/office/drawing/2014/main" id="{147A124A-7EEF-A940-942E-F39244CB12E6}"/>
              </a:ext>
            </a:extLst>
          </p:cNvPr>
          <p:cNvSpPr txBox="1"/>
          <p:nvPr/>
        </p:nvSpPr>
        <p:spPr>
          <a:xfrm>
            <a:off x="1261842" y="5295986"/>
            <a:ext cx="3939227" cy="830997"/>
          </a:xfrm>
          <a:prstGeom prst="rect">
            <a:avLst/>
          </a:prstGeom>
          <a:noFill/>
        </p:spPr>
        <p:txBody>
          <a:bodyPr wrap="square">
            <a:spAutoFit/>
          </a:bodyPr>
          <a:lstStyle/>
          <a:p>
            <a:pPr algn="ctr"/>
            <a:r>
              <a:rPr lang="en-US" altLang="zh-CN" sz="2400" b="1" dirty="0">
                <a:solidFill>
                  <a:srgbClr val="FFFFFF"/>
                </a:solidFill>
                <a:latin typeface="微软雅黑" panose="020B0503020204020204" pitchFamily="34" charset="-122"/>
                <a:sym typeface="Arial" panose="020B0604020202020204" pitchFamily="34" charset="0"/>
              </a:rPr>
              <a:t>Performance of virtual gesture generation.</a:t>
            </a:r>
            <a:endParaRPr lang="zh-CN" altLang="en-US" sz="2400" dirty="0"/>
          </a:p>
        </p:txBody>
      </p:sp>
      <p:sp>
        <p:nvSpPr>
          <p:cNvPr id="21" name="文本框 20">
            <a:extLst>
              <a:ext uri="{FF2B5EF4-FFF2-40B4-BE49-F238E27FC236}">
                <a16:creationId xmlns:a16="http://schemas.microsoft.com/office/drawing/2014/main" id="{F279D890-ABAC-9447-A849-31AA6DC13ABD}"/>
              </a:ext>
            </a:extLst>
          </p:cNvPr>
          <p:cNvSpPr txBox="1"/>
          <p:nvPr/>
        </p:nvSpPr>
        <p:spPr>
          <a:xfrm>
            <a:off x="6990933" y="5302796"/>
            <a:ext cx="4251452" cy="830997"/>
          </a:xfrm>
          <a:prstGeom prst="rect">
            <a:avLst/>
          </a:prstGeom>
          <a:noFill/>
        </p:spPr>
        <p:txBody>
          <a:bodyPr wrap="square">
            <a:spAutoFit/>
          </a:bodyPr>
          <a:lstStyle/>
          <a:p>
            <a:pPr algn="ctr"/>
            <a:r>
              <a:rPr lang="en" altLang="zh-CN" sz="2400" b="1" dirty="0">
                <a:solidFill>
                  <a:srgbClr val="FFFFFF"/>
                </a:solidFill>
                <a:latin typeface="微软雅黑" panose="020B0503020204020204" pitchFamily="34" charset="-122"/>
              </a:rPr>
              <a:t>Performance of diverse targets is basically stable.</a:t>
            </a:r>
            <a:endParaRPr lang="zh-CN" altLang="en-US" sz="2400" b="1" dirty="0">
              <a:solidFill>
                <a:srgbClr val="FFFFFF"/>
              </a:solidFill>
              <a:latin typeface="微软雅黑" panose="020B0503020204020204" pitchFamily="34" charset="-122"/>
            </a:endParaRPr>
          </a:p>
        </p:txBody>
      </p:sp>
      <p:sp>
        <p:nvSpPr>
          <p:cNvPr id="22" name="矩形 21">
            <a:extLst>
              <a:ext uri="{FF2B5EF4-FFF2-40B4-BE49-F238E27FC236}">
                <a16:creationId xmlns:a16="http://schemas.microsoft.com/office/drawing/2014/main" id="{1E059BD1-2F56-2342-803D-E057432785EB}"/>
              </a:ext>
            </a:extLst>
          </p:cNvPr>
          <p:cNvSpPr/>
          <p:nvPr/>
        </p:nvSpPr>
        <p:spPr>
          <a:xfrm>
            <a:off x="3675185" y="3956538"/>
            <a:ext cx="483577" cy="32531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a:extLst>
              <a:ext uri="{FF2B5EF4-FFF2-40B4-BE49-F238E27FC236}">
                <a16:creationId xmlns:a16="http://schemas.microsoft.com/office/drawing/2014/main" id="{C2053C41-64BB-7A4D-B18F-F8530793C526}"/>
              </a:ext>
            </a:extLst>
          </p:cNvPr>
          <p:cNvSpPr/>
          <p:nvPr/>
        </p:nvSpPr>
        <p:spPr>
          <a:xfrm>
            <a:off x="4591673" y="3368251"/>
            <a:ext cx="483577" cy="32531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7" name="直线箭头连接符 26">
            <a:extLst>
              <a:ext uri="{FF2B5EF4-FFF2-40B4-BE49-F238E27FC236}">
                <a16:creationId xmlns:a16="http://schemas.microsoft.com/office/drawing/2014/main" id="{87E9B5F2-69E7-B947-9F99-5714FD00A1F0}"/>
              </a:ext>
            </a:extLst>
          </p:cNvPr>
          <p:cNvCxnSpPr/>
          <p:nvPr/>
        </p:nvCxnSpPr>
        <p:spPr>
          <a:xfrm flipH="1">
            <a:off x="3916973" y="2906038"/>
            <a:ext cx="379454" cy="10505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线箭头连接符 27">
            <a:extLst>
              <a:ext uri="{FF2B5EF4-FFF2-40B4-BE49-F238E27FC236}">
                <a16:creationId xmlns:a16="http://schemas.microsoft.com/office/drawing/2014/main" id="{5E0044B7-D104-5646-B267-688969197C3F}"/>
              </a:ext>
            </a:extLst>
          </p:cNvPr>
          <p:cNvCxnSpPr>
            <a:cxnSpLocks/>
            <a:endCxn id="23" idx="0"/>
          </p:cNvCxnSpPr>
          <p:nvPr/>
        </p:nvCxnSpPr>
        <p:spPr>
          <a:xfrm>
            <a:off x="4296427" y="2901462"/>
            <a:ext cx="537035" cy="4667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D03A5F12-40AA-874E-BE00-26433F4106C5}"/>
              </a:ext>
            </a:extLst>
          </p:cNvPr>
          <p:cNvSpPr txBox="1"/>
          <p:nvPr/>
        </p:nvSpPr>
        <p:spPr>
          <a:xfrm>
            <a:off x="3773122" y="2529842"/>
            <a:ext cx="1229053"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The best</a:t>
            </a:r>
            <a:endParaRPr lang="zh-CN" altLang="en-US" dirty="0"/>
          </a:p>
        </p:txBody>
      </p:sp>
    </p:spTree>
    <p:extLst>
      <p:ext uri="{BB962C8B-B14F-4D97-AF65-F5344CB8AC3E}">
        <p14:creationId xmlns:p14="http://schemas.microsoft.com/office/powerpoint/2010/main" val="659363649"/>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8</a:t>
              </a:r>
              <a:endParaRPr lang="zh-CN" altLang="en-US" sz="4000" b="1" dirty="0">
                <a:solidFill>
                  <a:srgbClr val="FFFFFF"/>
                </a:solidFill>
                <a:latin typeface="Impact" panose="020B0806030902050204" pitchFamily="34" charset="0"/>
                <a:ea typeface="方正兰亭粗黑简体" panose="02000000000000000000" pitchFamily="2" charset="-122"/>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 altLang="zh-CN" sz="3200" b="1" dirty="0">
                  <a:solidFill>
                    <a:srgbClr val="FFFFFF"/>
                  </a:solidFill>
                  <a:latin typeface="微软雅黑" panose="020B0503020204020204" pitchFamily="34" charset="-122"/>
                </a:rPr>
                <a:t>Evaluation</a:t>
              </a:r>
              <a:r>
                <a:rPr lang="en-US" altLang="zh-CN" sz="3200" b="1" dirty="0">
                  <a:solidFill>
                    <a:srgbClr val="FFFFFF"/>
                  </a:solidFill>
                  <a:latin typeface="微软雅黑" panose="020B0503020204020204" pitchFamily="34" charset="-122"/>
                  <a:sym typeface="Arial" panose="020B0604020202020204" pitchFamily="34" charset="0"/>
                </a:rPr>
                <a:t>: distance and orientation </a:t>
              </a:r>
              <a:endParaRPr lang="en" altLang="zh-CN" sz="3200" b="1" dirty="0">
                <a:solidFill>
                  <a:srgbClr val="FFFFFF"/>
                </a:solidFill>
                <a:latin typeface="微软雅黑" panose="020B0503020204020204" pitchFamily="34" charset="-122"/>
              </a:endParaRPr>
            </a:p>
          </p:txBody>
        </p:sp>
      </p:grpSp>
      <p:grpSp>
        <p:nvGrpSpPr>
          <p:cNvPr id="38" name="组合 37">
            <a:extLst>
              <a:ext uri="{FF2B5EF4-FFF2-40B4-BE49-F238E27FC236}">
                <a16:creationId xmlns:a16="http://schemas.microsoft.com/office/drawing/2014/main" id="{9E71F31F-4BD2-CE4C-9413-77CECED5D590}"/>
              </a:ext>
            </a:extLst>
          </p:cNvPr>
          <p:cNvGrpSpPr/>
          <p:nvPr/>
        </p:nvGrpSpPr>
        <p:grpSpPr>
          <a:xfrm>
            <a:off x="2984500" y="2038350"/>
            <a:ext cx="6223000" cy="3543300"/>
            <a:chOff x="4421414" y="1747786"/>
            <a:chExt cx="6223000" cy="3543300"/>
          </a:xfrm>
        </p:grpSpPr>
        <p:pic>
          <p:nvPicPr>
            <p:cNvPr id="32" name="图形 31">
              <a:extLst>
                <a:ext uri="{FF2B5EF4-FFF2-40B4-BE49-F238E27FC236}">
                  <a16:creationId xmlns:a16="http://schemas.microsoft.com/office/drawing/2014/main" id="{69F96B79-B592-694D-AF8F-936AE3ADF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1414" y="1747786"/>
              <a:ext cx="6223000" cy="3543300"/>
            </a:xfrm>
            <a:prstGeom prst="rect">
              <a:avLst/>
            </a:prstGeom>
          </p:spPr>
        </p:pic>
        <p:sp>
          <p:nvSpPr>
            <p:cNvPr id="34" name="文本框 33">
              <a:extLst>
                <a:ext uri="{FF2B5EF4-FFF2-40B4-BE49-F238E27FC236}">
                  <a16:creationId xmlns:a16="http://schemas.microsoft.com/office/drawing/2014/main" id="{81024E79-00C0-CF41-8450-ED5DDE05F744}"/>
                </a:ext>
              </a:extLst>
            </p:cNvPr>
            <p:cNvSpPr txBox="1"/>
            <p:nvPr/>
          </p:nvSpPr>
          <p:spPr>
            <a:xfrm>
              <a:off x="10023855" y="4308125"/>
              <a:ext cx="457201" cy="276999"/>
            </a:xfrm>
            <a:prstGeom prst="rect">
              <a:avLst/>
            </a:prstGeom>
            <a:noFill/>
          </p:spPr>
          <p:txBody>
            <a:bodyPr wrap="square">
              <a:spAutoFit/>
            </a:bodyPr>
            <a:lstStyle/>
            <a:p>
              <a:r>
                <a:rPr lang="en-US" altLang="zh-CN" sz="1200" dirty="0">
                  <a:solidFill>
                    <a:srgbClr val="FFFFFF"/>
                  </a:solidFill>
                  <a:latin typeface="Microsoft YaHei" panose="020B0503020204020204" pitchFamily="34" charset="-122"/>
                  <a:ea typeface="Microsoft YaHei" panose="020B0503020204020204" pitchFamily="34" charset="-122"/>
                  <a:cs typeface="Times New Roman" panose="02020603050405020304" pitchFamily="18" charset="0"/>
                  <a:sym typeface="Arial" panose="020B0604020202020204" pitchFamily="34" charset="0"/>
                </a:rPr>
                <a:t>10</a:t>
              </a:r>
              <a:endParaRPr lang="zh-CN" altLang="en-US" sz="1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5" name="文本框 34">
              <a:extLst>
                <a:ext uri="{FF2B5EF4-FFF2-40B4-BE49-F238E27FC236}">
                  <a16:creationId xmlns:a16="http://schemas.microsoft.com/office/drawing/2014/main" id="{7A19059F-2870-BC49-89B5-F1EDC81AC087}"/>
                </a:ext>
              </a:extLst>
            </p:cNvPr>
            <p:cNvSpPr txBox="1"/>
            <p:nvPr/>
          </p:nvSpPr>
          <p:spPr>
            <a:xfrm>
              <a:off x="10023857" y="3560440"/>
              <a:ext cx="457201" cy="276999"/>
            </a:xfrm>
            <a:prstGeom prst="rect">
              <a:avLst/>
            </a:prstGeom>
            <a:noFill/>
          </p:spPr>
          <p:txBody>
            <a:bodyPr wrap="square">
              <a:spAutoFit/>
            </a:bodyPr>
            <a:lstStyle/>
            <a:p>
              <a:r>
                <a:rPr lang="en-US" altLang="zh-CN" sz="1200" dirty="0">
                  <a:solidFill>
                    <a:srgbClr val="FFFFFF"/>
                  </a:solidFill>
                  <a:latin typeface="Microsoft YaHei" panose="020B0503020204020204" pitchFamily="34" charset="-122"/>
                  <a:ea typeface="Microsoft YaHei" panose="020B0503020204020204" pitchFamily="34" charset="-122"/>
                  <a:cs typeface="Times New Roman" panose="02020603050405020304" pitchFamily="18" charset="0"/>
                  <a:sym typeface="Arial" panose="020B0604020202020204" pitchFamily="34" charset="0"/>
                </a:rPr>
                <a:t>20</a:t>
              </a:r>
              <a:endParaRPr lang="zh-CN" altLang="en-US" sz="1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6" name="文本框 35">
              <a:extLst>
                <a:ext uri="{FF2B5EF4-FFF2-40B4-BE49-F238E27FC236}">
                  <a16:creationId xmlns:a16="http://schemas.microsoft.com/office/drawing/2014/main" id="{173C9C6D-6DE8-FB4C-ADA1-01A08E45375E}"/>
                </a:ext>
              </a:extLst>
            </p:cNvPr>
            <p:cNvSpPr txBox="1"/>
            <p:nvPr/>
          </p:nvSpPr>
          <p:spPr>
            <a:xfrm>
              <a:off x="10023855" y="2804858"/>
              <a:ext cx="457201" cy="276999"/>
            </a:xfrm>
            <a:prstGeom prst="rect">
              <a:avLst/>
            </a:prstGeom>
            <a:noFill/>
          </p:spPr>
          <p:txBody>
            <a:bodyPr wrap="square">
              <a:spAutoFit/>
            </a:bodyPr>
            <a:lstStyle/>
            <a:p>
              <a:r>
                <a:rPr lang="en-US" altLang="zh-CN" sz="1200" dirty="0">
                  <a:solidFill>
                    <a:srgbClr val="FFFFFF"/>
                  </a:solidFill>
                  <a:latin typeface="Microsoft YaHei" panose="020B0503020204020204" pitchFamily="34" charset="-122"/>
                  <a:ea typeface="Microsoft YaHei" panose="020B0503020204020204" pitchFamily="34" charset="-122"/>
                  <a:cs typeface="Times New Roman" panose="02020603050405020304" pitchFamily="18" charset="0"/>
                  <a:sym typeface="Arial" panose="020B0604020202020204" pitchFamily="34" charset="0"/>
                </a:rPr>
                <a:t>30</a:t>
              </a:r>
              <a:endParaRPr lang="zh-CN" altLang="en-US" sz="1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37" name="文本框 36">
              <a:extLst>
                <a:ext uri="{FF2B5EF4-FFF2-40B4-BE49-F238E27FC236}">
                  <a16:creationId xmlns:a16="http://schemas.microsoft.com/office/drawing/2014/main" id="{AF543109-2158-2E44-AFB8-1084EA7DC859}"/>
                </a:ext>
              </a:extLst>
            </p:cNvPr>
            <p:cNvSpPr txBox="1"/>
            <p:nvPr/>
          </p:nvSpPr>
          <p:spPr>
            <a:xfrm>
              <a:off x="10023855" y="2057173"/>
              <a:ext cx="457201" cy="276999"/>
            </a:xfrm>
            <a:prstGeom prst="rect">
              <a:avLst/>
            </a:prstGeom>
            <a:noFill/>
          </p:spPr>
          <p:txBody>
            <a:bodyPr wrap="square">
              <a:spAutoFit/>
            </a:bodyPr>
            <a:lstStyle/>
            <a:p>
              <a:r>
                <a:rPr lang="en-US" altLang="zh-CN" sz="1200" dirty="0">
                  <a:solidFill>
                    <a:srgbClr val="FFFFFF"/>
                  </a:solidFill>
                  <a:latin typeface="Microsoft YaHei" panose="020B0503020204020204" pitchFamily="34" charset="-122"/>
                  <a:ea typeface="Microsoft YaHei" panose="020B0503020204020204" pitchFamily="34" charset="-122"/>
                  <a:cs typeface="Times New Roman" panose="02020603050405020304" pitchFamily="18" charset="0"/>
                  <a:sym typeface="Arial" panose="020B0604020202020204" pitchFamily="34" charset="0"/>
                </a:rPr>
                <a:t>40</a:t>
              </a:r>
              <a:endParaRPr lang="zh-CN" altLang="en-US" sz="1200" dirty="0">
                <a:latin typeface="Microsoft YaHei" panose="020B0503020204020204" pitchFamily="34" charset="-122"/>
                <a:ea typeface="Microsoft YaHei" panose="020B0503020204020204" pitchFamily="34" charset="-122"/>
                <a:cs typeface="Times New Roman" panose="02020603050405020304" pitchFamily="18" charset="0"/>
              </a:endParaRPr>
            </a:p>
          </p:txBody>
        </p:sp>
      </p:grpSp>
      <p:sp>
        <p:nvSpPr>
          <p:cNvPr id="41" name="文本框 40">
            <a:extLst>
              <a:ext uri="{FF2B5EF4-FFF2-40B4-BE49-F238E27FC236}">
                <a16:creationId xmlns:a16="http://schemas.microsoft.com/office/drawing/2014/main" id="{18DA35D7-A573-F047-ABB0-821C1352580B}"/>
              </a:ext>
            </a:extLst>
          </p:cNvPr>
          <p:cNvSpPr txBox="1"/>
          <p:nvPr/>
        </p:nvSpPr>
        <p:spPr>
          <a:xfrm>
            <a:off x="5086589" y="3888219"/>
            <a:ext cx="1936865" cy="400110"/>
          </a:xfrm>
          <a:prstGeom prst="rect">
            <a:avLst/>
          </a:prstGeom>
          <a:noFill/>
        </p:spPr>
        <p:txBody>
          <a:bodyPr wrap="square">
            <a:spAutoFit/>
          </a:bodyPr>
          <a:lstStyle/>
          <a:p>
            <a:r>
              <a:rPr lang="en-US" altLang="zh-CN" sz="2000" b="1" dirty="0">
                <a:solidFill>
                  <a:srgbClr val="FFFFFF"/>
                </a:solidFill>
                <a:latin typeface="微软雅黑" panose="020B0503020204020204" pitchFamily="34" charset="-122"/>
                <a:sym typeface="Arial" panose="020B0604020202020204" pitchFamily="34" charset="0"/>
              </a:rPr>
              <a:t>Sensing</a:t>
            </a:r>
            <a:r>
              <a:rPr lang="zh-CN" altLang="en-US" sz="2000" b="1" dirty="0">
                <a:solidFill>
                  <a:srgbClr val="FFFFFF"/>
                </a:solidFill>
                <a:latin typeface="微软雅黑" panose="020B0503020204020204" pitchFamily="34" charset="-122"/>
                <a:sym typeface="Arial" panose="020B0604020202020204" pitchFamily="34" charset="0"/>
              </a:rPr>
              <a:t> </a:t>
            </a:r>
            <a:r>
              <a:rPr lang="en-US" altLang="zh-CN" sz="2000" b="1" dirty="0">
                <a:solidFill>
                  <a:srgbClr val="FFFFFF"/>
                </a:solidFill>
                <a:latin typeface="微软雅黑" panose="020B0503020204020204" pitchFamily="34" charset="-122"/>
                <a:sym typeface="Arial" panose="020B0604020202020204" pitchFamily="34" charset="0"/>
              </a:rPr>
              <a:t>area</a:t>
            </a:r>
            <a:endParaRPr lang="zh-CN" altLang="en-US" sz="2000" dirty="0"/>
          </a:p>
        </p:txBody>
      </p:sp>
      <p:cxnSp>
        <p:nvCxnSpPr>
          <p:cNvPr id="60" name="直线连接符 59">
            <a:extLst>
              <a:ext uri="{FF2B5EF4-FFF2-40B4-BE49-F238E27FC236}">
                <a16:creationId xmlns:a16="http://schemas.microsoft.com/office/drawing/2014/main" id="{4C841F3F-B81F-704C-83B1-6A7520CB3437}"/>
              </a:ext>
            </a:extLst>
          </p:cNvPr>
          <p:cNvCxnSpPr>
            <a:cxnSpLocks/>
          </p:cNvCxnSpPr>
          <p:nvPr/>
        </p:nvCxnSpPr>
        <p:spPr>
          <a:xfrm>
            <a:off x="5102842" y="3388413"/>
            <a:ext cx="1439175" cy="6706"/>
          </a:xfrm>
          <a:prstGeom prst="line">
            <a:avLst/>
          </a:prstGeom>
          <a:ln w="381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直线连接符 60">
            <a:extLst>
              <a:ext uri="{FF2B5EF4-FFF2-40B4-BE49-F238E27FC236}">
                <a16:creationId xmlns:a16="http://schemas.microsoft.com/office/drawing/2014/main" id="{453D733B-B2F3-5642-9085-237CB274430E}"/>
              </a:ext>
            </a:extLst>
          </p:cNvPr>
          <p:cNvCxnSpPr>
            <a:cxnSpLocks/>
          </p:cNvCxnSpPr>
          <p:nvPr/>
        </p:nvCxnSpPr>
        <p:spPr>
          <a:xfrm flipV="1">
            <a:off x="6543819" y="3312213"/>
            <a:ext cx="0" cy="1524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id="{7B2281D9-08F9-1948-8567-3902E726A1FB}"/>
              </a:ext>
            </a:extLst>
          </p:cNvPr>
          <p:cNvCxnSpPr>
            <a:cxnSpLocks/>
          </p:cNvCxnSpPr>
          <p:nvPr/>
        </p:nvCxnSpPr>
        <p:spPr>
          <a:xfrm flipV="1">
            <a:off x="5096702" y="3318919"/>
            <a:ext cx="0" cy="15240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68EC9A13-48E0-6B42-9093-65452D2D2276}"/>
              </a:ext>
            </a:extLst>
          </p:cNvPr>
          <p:cNvCxnSpPr>
            <a:cxnSpLocks/>
          </p:cNvCxnSpPr>
          <p:nvPr/>
        </p:nvCxnSpPr>
        <p:spPr>
          <a:xfrm>
            <a:off x="4839408" y="3455327"/>
            <a:ext cx="0" cy="1346562"/>
          </a:xfrm>
          <a:prstGeom prst="line">
            <a:avLst/>
          </a:prstGeom>
          <a:ln w="381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4232D650-1526-5946-815B-7440367F6C9A}"/>
              </a:ext>
            </a:extLst>
          </p:cNvPr>
          <p:cNvCxnSpPr>
            <a:cxnSpLocks/>
          </p:cNvCxnSpPr>
          <p:nvPr/>
        </p:nvCxnSpPr>
        <p:spPr>
          <a:xfrm flipH="1">
            <a:off x="4748233" y="4801889"/>
            <a:ext cx="208396"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7" name="直线连接符 66">
            <a:extLst>
              <a:ext uri="{FF2B5EF4-FFF2-40B4-BE49-F238E27FC236}">
                <a16:creationId xmlns:a16="http://schemas.microsoft.com/office/drawing/2014/main" id="{1F6C48FA-8A23-2F4C-A105-FE03D4FD5DB5}"/>
              </a:ext>
            </a:extLst>
          </p:cNvPr>
          <p:cNvCxnSpPr>
            <a:cxnSpLocks/>
          </p:cNvCxnSpPr>
          <p:nvPr/>
        </p:nvCxnSpPr>
        <p:spPr>
          <a:xfrm>
            <a:off x="4764302" y="3444694"/>
            <a:ext cx="150212"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E7A1E073-D878-2F47-BAB6-A50C14ECA745}"/>
              </a:ext>
            </a:extLst>
          </p:cNvPr>
          <p:cNvSpPr txBox="1"/>
          <p:nvPr/>
        </p:nvSpPr>
        <p:spPr>
          <a:xfrm>
            <a:off x="3974550" y="3868240"/>
            <a:ext cx="1097101" cy="307777"/>
          </a:xfrm>
          <a:prstGeom prst="rect">
            <a:avLst/>
          </a:prstGeom>
          <a:noFill/>
        </p:spPr>
        <p:txBody>
          <a:bodyPr wrap="square">
            <a:spAutoFit/>
          </a:bodyPr>
          <a:lstStyle/>
          <a:p>
            <a:r>
              <a:rPr lang="en-US" altLang="zh-CN" sz="1400" b="1" dirty="0">
                <a:solidFill>
                  <a:srgbClr val="FFFFFF"/>
                </a:solidFill>
                <a:latin typeface="微软雅黑" panose="020B0503020204020204" pitchFamily="34" charset="-122"/>
                <a:sym typeface="Arial" panose="020B0604020202020204" pitchFamily="34" charset="0"/>
              </a:rPr>
              <a:t>1</a:t>
            </a:r>
            <a:r>
              <a:rPr lang="zh-CN" altLang="en-US" sz="1400" b="1" dirty="0">
                <a:solidFill>
                  <a:srgbClr val="FFFFFF"/>
                </a:solidFill>
                <a:latin typeface="微软雅黑" panose="020B0503020204020204" pitchFamily="34" charset="-122"/>
                <a:sym typeface="Arial" panose="020B0604020202020204" pitchFamily="34" charset="0"/>
              </a:rPr>
              <a:t>～</a:t>
            </a:r>
            <a:r>
              <a:rPr lang="en-US" altLang="zh-CN" sz="1400" b="1" dirty="0">
                <a:solidFill>
                  <a:srgbClr val="FFFFFF"/>
                </a:solidFill>
                <a:latin typeface="微软雅黑" panose="020B0503020204020204" pitchFamily="34" charset="-122"/>
                <a:sym typeface="Arial" panose="020B0604020202020204" pitchFamily="34" charset="0"/>
              </a:rPr>
              <a:t>6cm</a:t>
            </a:r>
            <a:endParaRPr lang="zh-CN" altLang="en-US" sz="1400" dirty="0"/>
          </a:p>
        </p:txBody>
      </p:sp>
      <p:sp>
        <p:nvSpPr>
          <p:cNvPr id="89" name="文本框 88">
            <a:extLst>
              <a:ext uri="{FF2B5EF4-FFF2-40B4-BE49-F238E27FC236}">
                <a16:creationId xmlns:a16="http://schemas.microsoft.com/office/drawing/2014/main" id="{80CFC9D8-E6FC-0C4E-AC79-8B3216AC564D}"/>
              </a:ext>
            </a:extLst>
          </p:cNvPr>
          <p:cNvSpPr txBox="1"/>
          <p:nvPr/>
        </p:nvSpPr>
        <p:spPr>
          <a:xfrm>
            <a:off x="5353996" y="3072058"/>
            <a:ext cx="1097101" cy="307777"/>
          </a:xfrm>
          <a:prstGeom prst="rect">
            <a:avLst/>
          </a:prstGeom>
          <a:noFill/>
        </p:spPr>
        <p:txBody>
          <a:bodyPr wrap="square">
            <a:spAutoFit/>
          </a:bodyPr>
          <a:lstStyle/>
          <a:p>
            <a:r>
              <a:rPr lang="en-US" altLang="zh-CN" sz="1400" b="1" dirty="0">
                <a:solidFill>
                  <a:srgbClr val="FFFFFF"/>
                </a:solidFill>
                <a:latin typeface="微软雅黑" panose="020B0503020204020204" pitchFamily="34" charset="-122"/>
                <a:sym typeface="Arial" panose="020B0604020202020204" pitchFamily="34" charset="0"/>
              </a:rPr>
              <a:t>-20°</a:t>
            </a:r>
            <a:r>
              <a:rPr lang="zh-CN" altLang="en-US" sz="1400" b="1" dirty="0">
                <a:solidFill>
                  <a:srgbClr val="FFFFFF"/>
                </a:solidFill>
                <a:latin typeface="微软雅黑" panose="020B0503020204020204" pitchFamily="34" charset="-122"/>
                <a:sym typeface="Arial" panose="020B0604020202020204" pitchFamily="34" charset="0"/>
              </a:rPr>
              <a:t>～</a:t>
            </a:r>
            <a:r>
              <a:rPr lang="en-US" altLang="zh-CN" sz="1400" b="1" dirty="0">
                <a:solidFill>
                  <a:srgbClr val="FFFFFF"/>
                </a:solidFill>
                <a:latin typeface="微软雅黑" panose="020B0503020204020204" pitchFamily="34" charset="-122"/>
                <a:sym typeface="Arial" panose="020B0604020202020204" pitchFamily="34" charset="0"/>
              </a:rPr>
              <a:t>20°</a:t>
            </a:r>
            <a:endParaRPr lang="zh-CN" altLang="en-US" sz="1400" dirty="0"/>
          </a:p>
        </p:txBody>
      </p:sp>
      <p:sp>
        <p:nvSpPr>
          <p:cNvPr id="91" name="文本框 90">
            <a:extLst>
              <a:ext uri="{FF2B5EF4-FFF2-40B4-BE49-F238E27FC236}">
                <a16:creationId xmlns:a16="http://schemas.microsoft.com/office/drawing/2014/main" id="{D80DD7A1-C625-BC40-970E-0C56305D48F5}"/>
              </a:ext>
            </a:extLst>
          </p:cNvPr>
          <p:cNvSpPr txBox="1"/>
          <p:nvPr/>
        </p:nvSpPr>
        <p:spPr>
          <a:xfrm>
            <a:off x="1824827" y="5625647"/>
            <a:ext cx="8155438" cy="461665"/>
          </a:xfrm>
          <a:prstGeom prst="rect">
            <a:avLst/>
          </a:prstGeom>
          <a:noFill/>
        </p:spPr>
        <p:txBody>
          <a:bodyPr wrap="square">
            <a:spAutoFit/>
          </a:bodyPr>
          <a:lstStyle/>
          <a:p>
            <a:r>
              <a:rPr lang="en-US" altLang="zh-CN" sz="2400" b="1" dirty="0">
                <a:solidFill>
                  <a:srgbClr val="FFFFFF"/>
                </a:solidFill>
                <a:latin typeface="微软雅黑" panose="020B0503020204020204" pitchFamily="34" charset="-122"/>
                <a:sym typeface="Arial" panose="020B0604020202020204" pitchFamily="34" charset="0"/>
              </a:rPr>
              <a:t>The effect of distance and orientation of the device</a:t>
            </a:r>
            <a:endParaRPr lang="zh-CN" altLang="en-US" sz="2400" dirty="0"/>
          </a:p>
        </p:txBody>
      </p:sp>
    </p:spTree>
    <p:extLst>
      <p:ext uri="{BB962C8B-B14F-4D97-AF65-F5344CB8AC3E}">
        <p14:creationId xmlns:p14="http://schemas.microsoft.com/office/powerpoint/2010/main" val="1373147909"/>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par>
                                <p:cTn id="22" presetID="10"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10"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8" grpId="0"/>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Limitation and future work</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9</a:t>
            </a:r>
          </a:p>
        </p:txBody>
      </p:sp>
      <p:sp>
        <p:nvSpPr>
          <p:cNvPr id="7" name="文本框 6">
            <a:extLst>
              <a:ext uri="{FF2B5EF4-FFF2-40B4-BE49-F238E27FC236}">
                <a16:creationId xmlns:a16="http://schemas.microsoft.com/office/drawing/2014/main" id="{28A3BDEF-5019-9A48-86C6-216B419FEFE8}"/>
              </a:ext>
            </a:extLst>
          </p:cNvPr>
          <p:cNvSpPr txBox="1"/>
          <p:nvPr/>
        </p:nvSpPr>
        <p:spPr>
          <a:xfrm>
            <a:off x="1022101" y="1909221"/>
            <a:ext cx="6101869" cy="584775"/>
          </a:xfrm>
          <a:prstGeom prst="rect">
            <a:avLst/>
          </a:prstGeom>
          <a:noFill/>
        </p:spPr>
        <p:txBody>
          <a:bodyPr wrap="square">
            <a:spAutoFit/>
          </a:bodyPr>
          <a:lstStyle/>
          <a:p>
            <a:pPr marL="342900" indent="-342900">
              <a:buFont typeface="Wingdings" pitchFamily="2" charset="2"/>
              <a:buChar char="l"/>
            </a:pPr>
            <a:r>
              <a:rPr lang="en-US" altLang="zh-CN" sz="3200" b="1" dirty="0">
                <a:solidFill>
                  <a:srgbClr val="FFFFFF"/>
                </a:solidFill>
                <a:latin typeface="微软雅黑" panose="020B0503020204020204" pitchFamily="34" charset="-122"/>
                <a:sym typeface="Arial" panose="020B0604020202020204" pitchFamily="34" charset="0"/>
              </a:rPr>
              <a:t>Sensing in body motion</a:t>
            </a:r>
            <a:endParaRPr lang="zh-CN" altLang="en-US" sz="3200" dirty="0"/>
          </a:p>
        </p:txBody>
      </p:sp>
      <p:sp>
        <p:nvSpPr>
          <p:cNvPr id="9" name="文本框 8">
            <a:extLst>
              <a:ext uri="{FF2B5EF4-FFF2-40B4-BE49-F238E27FC236}">
                <a16:creationId xmlns:a16="http://schemas.microsoft.com/office/drawing/2014/main" id="{70CC2677-F453-6C4C-BD96-972CE6D117EA}"/>
              </a:ext>
            </a:extLst>
          </p:cNvPr>
          <p:cNvSpPr txBox="1"/>
          <p:nvPr/>
        </p:nvSpPr>
        <p:spPr>
          <a:xfrm>
            <a:off x="1006886" y="3136612"/>
            <a:ext cx="10447177" cy="584775"/>
          </a:xfrm>
          <a:prstGeom prst="rect">
            <a:avLst/>
          </a:prstGeom>
          <a:noFill/>
        </p:spPr>
        <p:txBody>
          <a:bodyPr wrap="square">
            <a:spAutoFit/>
          </a:bodyPr>
          <a:lstStyle/>
          <a:p>
            <a:pPr marL="342900" indent="-342900">
              <a:buFont typeface="Wingdings" pitchFamily="2" charset="2"/>
              <a:buChar char="l"/>
            </a:pPr>
            <a:r>
              <a:rPr lang="en-US" altLang="zh-CN" sz="3200" b="1" dirty="0">
                <a:solidFill>
                  <a:srgbClr val="FFFFFF"/>
                </a:solidFill>
                <a:latin typeface="微软雅黑" panose="020B0503020204020204" pitchFamily="34" charset="-122"/>
                <a:sym typeface="Arial" panose="020B0604020202020204" pitchFamily="34" charset="0"/>
              </a:rPr>
              <a:t>Device portability</a:t>
            </a:r>
            <a:endParaRPr lang="zh-CN" altLang="en-US" sz="3200" b="1" dirty="0">
              <a:solidFill>
                <a:srgbClr val="FFFFFF"/>
              </a:solidFill>
              <a:latin typeface="微软雅黑" panose="020B0503020204020204" pitchFamily="34" charset="-122"/>
            </a:endParaRPr>
          </a:p>
        </p:txBody>
      </p:sp>
      <p:sp>
        <p:nvSpPr>
          <p:cNvPr id="12" name="文本框 11">
            <a:extLst>
              <a:ext uri="{FF2B5EF4-FFF2-40B4-BE49-F238E27FC236}">
                <a16:creationId xmlns:a16="http://schemas.microsoft.com/office/drawing/2014/main" id="{77E7CE2B-0C94-0A41-97EC-B585BE745A08}"/>
              </a:ext>
            </a:extLst>
          </p:cNvPr>
          <p:cNvSpPr txBox="1"/>
          <p:nvPr/>
        </p:nvSpPr>
        <p:spPr>
          <a:xfrm>
            <a:off x="1006886" y="4368183"/>
            <a:ext cx="8406063" cy="584775"/>
          </a:xfrm>
          <a:prstGeom prst="rect">
            <a:avLst/>
          </a:prstGeom>
          <a:noFill/>
        </p:spPr>
        <p:txBody>
          <a:bodyPr wrap="square">
            <a:spAutoFit/>
          </a:bodyPr>
          <a:lstStyle/>
          <a:p>
            <a:pPr marL="342900" indent="-342900">
              <a:buFont typeface="Wingdings" pitchFamily="2" charset="2"/>
              <a:buChar char="l"/>
            </a:pPr>
            <a:r>
              <a:rPr lang="zh-CN" altLang="en-US" sz="3200" b="1" dirty="0">
                <a:solidFill>
                  <a:srgbClr val="FFFFFF"/>
                </a:solidFill>
                <a:latin typeface="微软雅黑" panose="020B0503020204020204" pitchFamily="34" charset="-122"/>
              </a:rPr>
              <a:t>Continuous and real-time inference</a:t>
            </a:r>
          </a:p>
        </p:txBody>
      </p:sp>
    </p:spTree>
    <p:extLst>
      <p:ext uri="{BB962C8B-B14F-4D97-AF65-F5344CB8AC3E}">
        <p14:creationId xmlns:p14="http://schemas.microsoft.com/office/powerpoint/2010/main" val="3293268982"/>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稻壳儿小白白(http://dwz.cn/Wu2UP)"/>
          <p:cNvSpPr txBox="1">
            <a:spLocks noChangeArrowheads="1"/>
          </p:cNvSpPr>
          <p:nvPr/>
        </p:nvSpPr>
        <p:spPr bwMode="auto">
          <a:xfrm>
            <a:off x="409871" y="375783"/>
            <a:ext cx="2787899" cy="492125"/>
          </a:xfrm>
          <a:prstGeom prst="rect">
            <a:avLst/>
          </a:prstGeom>
          <a:solidFill>
            <a:srgbClr val="C00000"/>
          </a:solidFill>
          <a:ln>
            <a:noFill/>
          </a:ln>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Conclusion</a:t>
            </a:r>
          </a:p>
        </p:txBody>
      </p:sp>
      <p:grpSp>
        <p:nvGrpSpPr>
          <p:cNvPr id="7" name="Group 4">
            <a:extLst>
              <a:ext uri="{FF2B5EF4-FFF2-40B4-BE49-F238E27FC236}">
                <a16:creationId xmlns:a16="http://schemas.microsoft.com/office/drawing/2014/main" id="{C5E27104-3144-1E4D-B863-C487AA3F5A9E}"/>
              </a:ext>
            </a:extLst>
          </p:cNvPr>
          <p:cNvGrpSpPr/>
          <p:nvPr/>
        </p:nvGrpSpPr>
        <p:grpSpPr>
          <a:xfrm>
            <a:off x="1059602" y="1228091"/>
            <a:ext cx="596265" cy="5300345"/>
            <a:chOff x="1374772" y="1213680"/>
            <a:chExt cx="274322" cy="5187394"/>
          </a:xfrm>
        </p:grpSpPr>
        <p:sp>
          <p:nvSpPr>
            <p:cNvPr id="9" name="Pentagon 21">
              <a:extLst>
                <a:ext uri="{FF2B5EF4-FFF2-40B4-BE49-F238E27FC236}">
                  <a16:creationId xmlns:a16="http://schemas.microsoft.com/office/drawing/2014/main" id="{D5B02641-CF26-9E4C-9E8C-E7AB25BFA72F}"/>
                </a:ext>
              </a:extLst>
            </p:cNvPr>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ectangle 5">
              <a:extLst>
                <a:ext uri="{FF2B5EF4-FFF2-40B4-BE49-F238E27FC236}">
                  <a16:creationId xmlns:a16="http://schemas.microsoft.com/office/drawing/2014/main" id="{1C0B0A05-4EC9-3340-8EC3-D143E21225AB}"/>
                </a:ext>
              </a:extLst>
            </p:cNvPr>
            <p:cNvSpPr/>
            <p:nvPr/>
          </p:nvSpPr>
          <p:spPr>
            <a:xfrm>
              <a:off x="1374774" y="2007666"/>
              <a:ext cx="273845" cy="3776859"/>
            </a:xfrm>
            <a:custGeom>
              <a:avLst/>
              <a:gdLst>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10" fmla="*/ 0 w 273845"/>
                <a:gd name="connsiteY10" fmla="*/ 0 h 3776662"/>
                <a:gd name="connsiteX11" fmla="*/ 0 w 273845"/>
                <a:gd name="connsiteY1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ectangle 23">
              <a:extLst>
                <a:ext uri="{FF2B5EF4-FFF2-40B4-BE49-F238E27FC236}">
                  <a16:creationId xmlns:a16="http://schemas.microsoft.com/office/drawing/2014/main" id="{EF9AB4A6-B6C9-4449-A6D5-D99D78435782}"/>
                </a:ext>
              </a:extLst>
            </p:cNvPr>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Rectangle 24">
              <a:extLst>
                <a:ext uri="{FF2B5EF4-FFF2-40B4-BE49-F238E27FC236}">
                  <a16:creationId xmlns:a16="http://schemas.microsoft.com/office/drawing/2014/main" id="{CC47EA01-AFAD-C14E-9063-B0F215558107}"/>
                </a:ext>
              </a:extLst>
            </p:cNvPr>
            <p:cNvSpPr/>
            <p:nvPr/>
          </p:nvSpPr>
          <p:spPr>
            <a:xfrm>
              <a:off x="1404710" y="1213680"/>
              <a:ext cx="212954" cy="20343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25">
              <a:extLst>
                <a:ext uri="{FF2B5EF4-FFF2-40B4-BE49-F238E27FC236}">
                  <a16:creationId xmlns:a16="http://schemas.microsoft.com/office/drawing/2014/main" id="{046072C0-6DB7-0C47-B761-D5A08C92FE58}"/>
                </a:ext>
              </a:extLst>
            </p:cNvPr>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6" name="Straight Connector 26">
              <a:extLst>
                <a:ext uri="{FF2B5EF4-FFF2-40B4-BE49-F238E27FC236}">
                  <a16:creationId xmlns:a16="http://schemas.microsoft.com/office/drawing/2014/main" id="{D45685C2-E310-9546-A5CD-2AAAF3AAEF37}"/>
                </a:ext>
              </a:extLst>
            </p:cNvPr>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27">
              <a:extLst>
                <a:ext uri="{FF2B5EF4-FFF2-40B4-BE49-F238E27FC236}">
                  <a16:creationId xmlns:a16="http://schemas.microsoft.com/office/drawing/2014/main" id="{5D6D5D4C-58FC-154E-8EB0-8E97D8ED7972}"/>
                </a:ext>
              </a:extLst>
            </p:cNvPr>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28">
              <a:extLst>
                <a:ext uri="{FF2B5EF4-FFF2-40B4-BE49-F238E27FC236}">
                  <a16:creationId xmlns:a16="http://schemas.microsoft.com/office/drawing/2014/main" id="{A17422A5-E72D-324F-B426-FE772FF9F57F}"/>
                </a:ext>
              </a:extLst>
            </p:cNvPr>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29">
              <a:extLst>
                <a:ext uri="{FF2B5EF4-FFF2-40B4-BE49-F238E27FC236}">
                  <a16:creationId xmlns:a16="http://schemas.microsoft.com/office/drawing/2014/main" id="{17538CCE-9017-A44C-9B64-0A08FC3161AF}"/>
                </a:ext>
              </a:extLst>
            </p:cNvPr>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30">
              <a:extLst>
                <a:ext uri="{FF2B5EF4-FFF2-40B4-BE49-F238E27FC236}">
                  <a16:creationId xmlns:a16="http://schemas.microsoft.com/office/drawing/2014/main" id="{BD2DE527-F042-3F4C-96B6-FEA6E218DEF3}"/>
                </a:ext>
              </a:extLst>
            </p:cNvPr>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C6686496-7580-FC46-9BC0-E4B6463562B5}"/>
                </a:ext>
              </a:extLst>
            </p:cNvPr>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32">
              <a:extLst>
                <a:ext uri="{FF2B5EF4-FFF2-40B4-BE49-F238E27FC236}">
                  <a16:creationId xmlns:a16="http://schemas.microsoft.com/office/drawing/2014/main" id="{A64E9DC7-B305-F541-A25D-D96A08BF417C}"/>
                </a:ext>
              </a:extLst>
            </p:cNvPr>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23" name="文本框 22">
            <a:extLst>
              <a:ext uri="{FF2B5EF4-FFF2-40B4-BE49-F238E27FC236}">
                <a16:creationId xmlns:a16="http://schemas.microsoft.com/office/drawing/2014/main" id="{ABB84849-DBCE-7346-B05B-C25E2F332ABA}"/>
              </a:ext>
            </a:extLst>
          </p:cNvPr>
          <p:cNvSpPr txBox="1"/>
          <p:nvPr/>
        </p:nvSpPr>
        <p:spPr>
          <a:xfrm>
            <a:off x="2091807" y="1371397"/>
            <a:ext cx="9746105" cy="1200329"/>
          </a:xfrm>
          <a:prstGeom prst="rect">
            <a:avLst/>
          </a:prstGeom>
          <a:noFill/>
        </p:spPr>
        <p:txBody>
          <a:bodyPr wrap="square" rtlCol="0" anchor="t">
            <a:spAutoFit/>
          </a:bodyPr>
          <a:lstStyle/>
          <a:p>
            <a:pPr algn="just"/>
            <a:r>
              <a:rPr lang="en-US" altLang="zh-CN" sz="2400" dirty="0" err="1">
                <a:solidFill>
                  <a:schemeClr val="bg1"/>
                </a:solidFill>
                <a:latin typeface="微软雅黑" panose="020B0503020204020204" pitchFamily="34" charset="-122"/>
                <a:ea typeface="微软雅黑" panose="020B0503020204020204" pitchFamily="34" charset="-122"/>
              </a:rPr>
              <a:t>SVoice</a:t>
            </a:r>
            <a:r>
              <a:rPr lang="en-US" altLang="zh-CN" sz="2400" dirty="0">
                <a:solidFill>
                  <a:schemeClr val="bg1"/>
                </a:solidFill>
                <a:latin typeface="微软雅黑" panose="020B0503020204020204" pitchFamily="34" charset="-122"/>
                <a:ea typeface="微软雅黑" panose="020B0503020204020204" pitchFamily="34" charset="-122"/>
              </a:rPr>
              <a:t> designs</a:t>
            </a:r>
            <a:r>
              <a:rPr lang="en-US" sz="2400" dirty="0">
                <a:solidFill>
                  <a:schemeClr val="bg1"/>
                </a:solidFill>
                <a:latin typeface="微软雅黑" panose="020B0503020204020204" pitchFamily="34" charset="-122"/>
                <a:ea typeface="微软雅黑" panose="020B0503020204020204" pitchFamily="34" charset="-122"/>
              </a:rPr>
              <a:t> </a:t>
            </a:r>
            <a:r>
              <a:rPr lang="en" altLang="zh-CN" sz="2400" dirty="0">
                <a:solidFill>
                  <a:schemeClr val="bg1"/>
                </a:solidFill>
                <a:latin typeface="微软雅黑" panose="020B0503020204020204" pitchFamily="34" charset="-122"/>
                <a:ea typeface="微软雅黑" panose="020B0503020204020204" pitchFamily="34" charset="-122"/>
              </a:rPr>
              <a:t>an end-to-end Silent Speech Interface that reconstructs audible speech using ultrasound signals reflected by articulatory gestures in silence.</a:t>
            </a:r>
            <a:endParaRPr lang="en-US" sz="2400" dirty="0">
              <a:solidFill>
                <a:schemeClr val="bg1"/>
              </a:solidFill>
              <a:latin typeface="微软雅黑" panose="020B0503020204020204" pitchFamily="34" charset="-122"/>
              <a:ea typeface="微软雅黑" panose="020B0503020204020204" pitchFamily="34" charset="-122"/>
            </a:endParaRPr>
          </a:p>
        </p:txBody>
      </p:sp>
      <p:sp>
        <p:nvSpPr>
          <p:cNvPr id="24" name="Trapezoid 8">
            <a:extLst>
              <a:ext uri="{FF2B5EF4-FFF2-40B4-BE49-F238E27FC236}">
                <a16:creationId xmlns:a16="http://schemas.microsoft.com/office/drawing/2014/main" id="{0880F344-7E95-2C49-8E46-87D2F0878068}"/>
              </a:ext>
            </a:extLst>
          </p:cNvPr>
          <p:cNvSpPr/>
          <p:nvPr/>
        </p:nvSpPr>
        <p:spPr>
          <a:xfrm rot="16200000">
            <a:off x="1137707" y="1610995"/>
            <a:ext cx="462915" cy="76200"/>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Pentagon 9">
            <a:extLst>
              <a:ext uri="{FF2B5EF4-FFF2-40B4-BE49-F238E27FC236}">
                <a16:creationId xmlns:a16="http://schemas.microsoft.com/office/drawing/2014/main" id="{A11AD65B-25A7-4F48-9072-60BE09F4D4CA}"/>
              </a:ext>
            </a:extLst>
          </p:cNvPr>
          <p:cNvSpPr/>
          <p:nvPr/>
        </p:nvSpPr>
        <p:spPr>
          <a:xfrm>
            <a:off x="1363766" y="1433830"/>
            <a:ext cx="628650" cy="403860"/>
          </a:xfrm>
          <a:prstGeom prst="homePlate">
            <a:avLst>
              <a:gd name="adj" fmla="val 36274"/>
            </a:avLst>
          </a:prstGeom>
          <a:solidFill>
            <a:srgbClr val="D12D3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38">
            <a:extLst>
              <a:ext uri="{FF2B5EF4-FFF2-40B4-BE49-F238E27FC236}">
                <a16:creationId xmlns:a16="http://schemas.microsoft.com/office/drawing/2014/main" id="{10E1B49B-1BD3-D44A-80FA-69B99D0AF172}"/>
              </a:ext>
            </a:extLst>
          </p:cNvPr>
          <p:cNvSpPr txBox="1"/>
          <p:nvPr/>
        </p:nvSpPr>
        <p:spPr>
          <a:xfrm>
            <a:off x="1407581" y="1351916"/>
            <a:ext cx="401320" cy="494751"/>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a:t>
            </a:r>
          </a:p>
        </p:txBody>
      </p:sp>
      <p:sp>
        <p:nvSpPr>
          <p:cNvPr id="27" name="Trapezoid 8">
            <a:extLst>
              <a:ext uri="{FF2B5EF4-FFF2-40B4-BE49-F238E27FC236}">
                <a16:creationId xmlns:a16="http://schemas.microsoft.com/office/drawing/2014/main" id="{B130F05B-5EB2-6B45-8260-AA67096AEC43}"/>
              </a:ext>
            </a:extLst>
          </p:cNvPr>
          <p:cNvSpPr/>
          <p:nvPr/>
        </p:nvSpPr>
        <p:spPr>
          <a:xfrm rot="16200000">
            <a:off x="1137707" y="3260725"/>
            <a:ext cx="462915" cy="76200"/>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Pentagon 9">
            <a:extLst>
              <a:ext uri="{FF2B5EF4-FFF2-40B4-BE49-F238E27FC236}">
                <a16:creationId xmlns:a16="http://schemas.microsoft.com/office/drawing/2014/main" id="{B78129D1-A467-284B-BD27-FFF2A716196A}"/>
              </a:ext>
            </a:extLst>
          </p:cNvPr>
          <p:cNvSpPr/>
          <p:nvPr/>
        </p:nvSpPr>
        <p:spPr>
          <a:xfrm>
            <a:off x="1363766" y="3083560"/>
            <a:ext cx="628650" cy="403860"/>
          </a:xfrm>
          <a:prstGeom prst="homePlate">
            <a:avLst>
              <a:gd name="adj" fmla="val 36274"/>
            </a:avLst>
          </a:prstGeom>
          <a:solidFill>
            <a:srgbClr val="D12D3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38">
            <a:extLst>
              <a:ext uri="{FF2B5EF4-FFF2-40B4-BE49-F238E27FC236}">
                <a16:creationId xmlns:a16="http://schemas.microsoft.com/office/drawing/2014/main" id="{AADB3E69-6579-A04E-AF61-7CAB5AE3CA65}"/>
              </a:ext>
            </a:extLst>
          </p:cNvPr>
          <p:cNvSpPr txBox="1"/>
          <p:nvPr/>
        </p:nvSpPr>
        <p:spPr>
          <a:xfrm>
            <a:off x="1407581" y="3001646"/>
            <a:ext cx="401320" cy="494751"/>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a:t>
            </a:r>
          </a:p>
        </p:txBody>
      </p:sp>
      <p:sp>
        <p:nvSpPr>
          <p:cNvPr id="30" name="Trapezoid 8">
            <a:extLst>
              <a:ext uri="{FF2B5EF4-FFF2-40B4-BE49-F238E27FC236}">
                <a16:creationId xmlns:a16="http://schemas.microsoft.com/office/drawing/2014/main" id="{833740D3-0D71-8143-A1D0-342D160491A1}"/>
              </a:ext>
            </a:extLst>
          </p:cNvPr>
          <p:cNvSpPr/>
          <p:nvPr/>
        </p:nvSpPr>
        <p:spPr>
          <a:xfrm rot="16200000">
            <a:off x="1132627" y="4866640"/>
            <a:ext cx="462915" cy="76200"/>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Pentagon 9">
            <a:extLst>
              <a:ext uri="{FF2B5EF4-FFF2-40B4-BE49-F238E27FC236}">
                <a16:creationId xmlns:a16="http://schemas.microsoft.com/office/drawing/2014/main" id="{6E03D5F4-6329-734D-A698-F7ED76223073}"/>
              </a:ext>
            </a:extLst>
          </p:cNvPr>
          <p:cNvSpPr/>
          <p:nvPr/>
        </p:nvSpPr>
        <p:spPr>
          <a:xfrm>
            <a:off x="1358686" y="4689475"/>
            <a:ext cx="628650" cy="403860"/>
          </a:xfrm>
          <a:prstGeom prst="homePlate">
            <a:avLst>
              <a:gd name="adj" fmla="val 36274"/>
            </a:avLst>
          </a:prstGeom>
          <a:solidFill>
            <a:srgbClr val="D12D3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995">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38">
            <a:extLst>
              <a:ext uri="{FF2B5EF4-FFF2-40B4-BE49-F238E27FC236}">
                <a16:creationId xmlns:a16="http://schemas.microsoft.com/office/drawing/2014/main" id="{78C40D65-0D65-0A4A-891B-947DA87912B6}"/>
              </a:ext>
            </a:extLst>
          </p:cNvPr>
          <p:cNvSpPr txBox="1"/>
          <p:nvPr/>
        </p:nvSpPr>
        <p:spPr>
          <a:xfrm>
            <a:off x="1402501" y="4607561"/>
            <a:ext cx="401320" cy="494751"/>
          </a:xfrm>
          <a:prstGeom prst="rect">
            <a:avLst/>
          </a:prstGeom>
          <a:noFill/>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sz="2400" b="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3</a:t>
            </a:r>
          </a:p>
        </p:txBody>
      </p:sp>
      <p:sp>
        <p:nvSpPr>
          <p:cNvPr id="33" name="文本框 32">
            <a:extLst>
              <a:ext uri="{FF2B5EF4-FFF2-40B4-BE49-F238E27FC236}">
                <a16:creationId xmlns:a16="http://schemas.microsoft.com/office/drawing/2014/main" id="{628DE6B8-3510-7C42-BEC6-868BAA6DC71E}"/>
              </a:ext>
            </a:extLst>
          </p:cNvPr>
          <p:cNvSpPr txBox="1"/>
          <p:nvPr/>
        </p:nvSpPr>
        <p:spPr>
          <a:xfrm>
            <a:off x="2088632" y="2993464"/>
            <a:ext cx="9675765" cy="1200329"/>
          </a:xfrm>
          <a:prstGeom prst="rect">
            <a:avLst/>
          </a:prstGeom>
          <a:noFill/>
        </p:spPr>
        <p:txBody>
          <a:bodyPr wrap="square" rtlCol="0" anchor="t">
            <a:spAutoFit/>
          </a:bodyPr>
          <a:lstStyle/>
          <a:p>
            <a:pPr algn="just"/>
            <a:r>
              <a:rPr lang="en-US" sz="2400" dirty="0" err="1">
                <a:solidFill>
                  <a:schemeClr val="bg1"/>
                </a:solidFill>
                <a:latin typeface="微软雅黑" panose="020B0503020204020204" pitchFamily="34" charset="-122"/>
                <a:ea typeface="微软雅黑" panose="020B0503020204020204" pitchFamily="34" charset="-122"/>
              </a:rPr>
              <a:t>SVoice</a:t>
            </a:r>
            <a:r>
              <a:rPr lang="en-US" sz="2400" dirty="0">
                <a:solidFill>
                  <a:schemeClr val="bg1"/>
                </a:solidFill>
                <a:latin typeface="微软雅黑" panose="020B0503020204020204" pitchFamily="34" charset="-122"/>
                <a:ea typeface="微软雅黑" panose="020B0503020204020204" pitchFamily="34" charset="-122"/>
              </a:rPr>
              <a:t> </a:t>
            </a:r>
            <a:r>
              <a:rPr sz="2400" dirty="0">
                <a:solidFill>
                  <a:schemeClr val="bg1"/>
                </a:solidFill>
                <a:latin typeface="微软雅黑" panose="020B0503020204020204" pitchFamily="34" charset="-122"/>
                <a:ea typeface="微软雅黑" panose="020B0503020204020204" pitchFamily="34" charset="-122"/>
              </a:rPr>
              <a:t>presents </a:t>
            </a:r>
            <a:r>
              <a:rPr lang="en" altLang="zh-CN" sz="2400" dirty="0">
                <a:solidFill>
                  <a:schemeClr val="bg1"/>
                </a:solidFill>
                <a:latin typeface="微软雅黑" panose="020B0503020204020204" pitchFamily="34" charset="-122"/>
                <a:ea typeface="微软雅黑" panose="020B0503020204020204" pitchFamily="34" charset="-122"/>
              </a:rPr>
              <a:t>design a cross-modal data augmentation mechanism that can generate virtual articulatory gestures from wild audio.</a:t>
            </a:r>
            <a:endParaRPr lang="en-US" sz="2400" dirty="0">
              <a:solidFill>
                <a:schemeClr val="bg1"/>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A0E5FA1F-5A88-E048-9291-45F0EF9C1B1D}"/>
              </a:ext>
            </a:extLst>
          </p:cNvPr>
          <p:cNvSpPr txBox="1"/>
          <p:nvPr/>
        </p:nvSpPr>
        <p:spPr>
          <a:xfrm>
            <a:off x="2088632" y="4578350"/>
            <a:ext cx="9334927" cy="1200329"/>
          </a:xfrm>
          <a:prstGeom prst="rect">
            <a:avLst/>
          </a:prstGeom>
          <a:noFill/>
        </p:spPr>
        <p:txBody>
          <a:bodyPr wrap="square" rtlCol="0" anchor="t">
            <a:spAutoFit/>
          </a:bodyPr>
          <a:lstStyle/>
          <a:p>
            <a:pPr algn="just"/>
            <a:r>
              <a:rPr lang="en-US" altLang="zh-CN" sz="2400" dirty="0" err="1">
                <a:solidFill>
                  <a:schemeClr val="bg1"/>
                </a:solidFill>
                <a:latin typeface="微软雅黑" panose="020B0503020204020204" pitchFamily="34" charset="-122"/>
                <a:ea typeface="微软雅黑" panose="020B0503020204020204" pitchFamily="34" charset="-122"/>
              </a:rPr>
              <a:t>Svoice</a:t>
            </a:r>
            <a:r>
              <a:rPr lang="en-US" sz="2400" dirty="0">
                <a:solidFill>
                  <a:schemeClr val="bg1"/>
                </a:solidFill>
                <a:latin typeface="微软雅黑" panose="020B0503020204020204" pitchFamily="34" charset="-122"/>
                <a:ea typeface="微软雅黑" panose="020B0503020204020204" pitchFamily="34" charset="-122"/>
              </a:rPr>
              <a:t> </a:t>
            </a:r>
            <a:r>
              <a:rPr lang="en" altLang="zh-CN" sz="2400" dirty="0">
                <a:solidFill>
                  <a:schemeClr val="bg1"/>
                </a:solidFill>
                <a:latin typeface="微软雅黑" panose="020B0503020204020204" pitchFamily="34" charset="-122"/>
                <a:ea typeface="微软雅黑" panose="020B0503020204020204" pitchFamily="34" charset="-122"/>
              </a:rPr>
              <a:t>proposes a user adaptation technique that utilizes a small amount of unlabeled ultrasound data to fine-tune the model for different users.</a:t>
            </a:r>
            <a:endParaRPr lang="en-US" sz="2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69509780"/>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9" grpId="0" bldLvl="0" animBg="1"/>
      <p:bldP spid="29" grpId="1" animBg="1"/>
      <p:bldP spid="30" grpId="0" bldLvl="0" animBg="1"/>
      <p:bldP spid="30" grpId="1" animBg="1"/>
      <p:bldP spid="31" grpId="0" bldLvl="0" animBg="1"/>
      <p:bldP spid="31" grpId="1" animBg="1"/>
      <p:bldP spid="32" grpId="0" bldLvl="0" animBg="1"/>
      <p:bldP spid="32" grpId="1" animBg="1"/>
      <p:bldP spid="33" grpId="0"/>
      <p:bldP spid="33" grpId="1"/>
      <p:bldP spid="34" grpId="0"/>
      <p:bldP spid="3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25"/>
          <p:cNvSpPr/>
          <p:nvPr/>
        </p:nvSpPr>
        <p:spPr>
          <a:xfrm>
            <a:off x="0" y="1716405"/>
            <a:ext cx="12192000" cy="5143500"/>
          </a:xfrm>
          <a:prstGeom prst="rect">
            <a:avLst/>
          </a:prstGeom>
          <a:solidFill>
            <a:srgbClr val="D12D34"/>
          </a:solidFill>
          <a:ln w="9525">
            <a:noFill/>
          </a:ln>
        </p:spPr>
        <p:txBody>
          <a:bodyPr anchor="ctr"/>
          <a:lstStyle/>
          <a:p>
            <a:pPr algn="ctr">
              <a:buSzPct val="100000"/>
              <a:buFont typeface="Arial" panose="020B0604020202020204" pitchFamily="34" charset="0"/>
            </a:pPr>
            <a:endParaRPr lang="zh-CN" altLang="zh-CN"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2771" name="Group 3"/>
          <p:cNvGrpSpPr/>
          <p:nvPr/>
        </p:nvGrpSpPr>
        <p:grpSpPr>
          <a:xfrm>
            <a:off x="0" y="-46037"/>
            <a:ext cx="12192000" cy="4916805"/>
            <a:chOff x="0" y="0"/>
            <a:chExt cx="9144000" cy="3959968"/>
          </a:xfrm>
          <a:solidFill>
            <a:schemeClr val="tx1"/>
          </a:solidFill>
        </p:grpSpPr>
        <p:sp>
          <p:nvSpPr>
            <p:cNvPr id="32776" name="矩形 254"/>
            <p:cNvSpPr/>
            <p:nvPr/>
          </p:nvSpPr>
          <p:spPr>
            <a:xfrm>
              <a:off x="0" y="113953"/>
              <a:ext cx="9144000" cy="3846015"/>
            </a:xfrm>
            <a:custGeom>
              <a:avLst/>
              <a:gdLst/>
              <a:ahLst/>
              <a:cxnLst>
                <a:cxn ang="0">
                  <a:pos x="0" y="0"/>
                </a:cxn>
                <a:cxn ang="0">
                  <a:pos x="9144000" y="0"/>
                </a:cxn>
                <a:cxn ang="0">
                  <a:pos x="9144000" y="3651870"/>
                </a:cxn>
                <a:cxn ang="0">
                  <a:pos x="4766144" y="3651870"/>
                </a:cxn>
                <a:cxn ang="0">
                  <a:pos x="4571999" y="3846015"/>
                </a:cxn>
                <a:cxn ang="0">
                  <a:pos x="4377855" y="3651870"/>
                </a:cxn>
                <a:cxn ang="0">
                  <a:pos x="0" y="3651870"/>
                </a:cxn>
                <a:cxn ang="0">
                  <a:pos x="0" y="0"/>
                </a:cxn>
              </a:cxnLst>
              <a:rect l="0" t="0" r="0" b="0"/>
              <a:pathLst>
                <a:path w="9144000" h="3846015">
                  <a:moveTo>
                    <a:pt x="0" y="0"/>
                  </a:moveTo>
                  <a:lnTo>
                    <a:pt x="9144000" y="0"/>
                  </a:lnTo>
                  <a:lnTo>
                    <a:pt x="9144000" y="3651870"/>
                  </a:lnTo>
                  <a:lnTo>
                    <a:pt x="4766144" y="3651870"/>
                  </a:lnTo>
                  <a:lnTo>
                    <a:pt x="4571999" y="3846015"/>
                  </a:lnTo>
                  <a:lnTo>
                    <a:pt x="4377855" y="3651870"/>
                  </a:lnTo>
                  <a:lnTo>
                    <a:pt x="0" y="3651870"/>
                  </a:lnTo>
                  <a:lnTo>
                    <a:pt x="0" y="0"/>
                  </a:lnTo>
                  <a:close/>
                </a:path>
              </a:pathLst>
            </a:custGeom>
            <a:grpFill/>
            <a:ln w="9525">
              <a:noFill/>
            </a:ln>
          </p:spPr>
          <p:txBody>
            <a:bodyPr/>
            <a:lstStyle/>
            <a:p>
              <a:endParaRPr lang="zh-CN" altLang="en-US"/>
            </a:p>
          </p:txBody>
        </p:sp>
        <p:sp>
          <p:nvSpPr>
            <p:cNvPr id="32777" name="矩形 254"/>
            <p:cNvSpPr/>
            <p:nvPr/>
          </p:nvSpPr>
          <p:spPr>
            <a:xfrm>
              <a:off x="0" y="0"/>
              <a:ext cx="9144000" cy="3846015"/>
            </a:xfrm>
            <a:custGeom>
              <a:avLst/>
              <a:gdLst/>
              <a:ahLst/>
              <a:cxnLst>
                <a:cxn ang="0">
                  <a:pos x="0" y="0"/>
                </a:cxn>
                <a:cxn ang="0">
                  <a:pos x="9144000" y="0"/>
                </a:cxn>
                <a:cxn ang="0">
                  <a:pos x="9144000" y="3651870"/>
                </a:cxn>
                <a:cxn ang="0">
                  <a:pos x="4766144" y="3651870"/>
                </a:cxn>
                <a:cxn ang="0">
                  <a:pos x="4571999" y="3846015"/>
                </a:cxn>
                <a:cxn ang="0">
                  <a:pos x="4377855" y="3651870"/>
                </a:cxn>
                <a:cxn ang="0">
                  <a:pos x="0" y="3651870"/>
                </a:cxn>
                <a:cxn ang="0">
                  <a:pos x="0" y="0"/>
                </a:cxn>
              </a:cxnLst>
              <a:rect l="0" t="0" r="0" b="0"/>
              <a:pathLst>
                <a:path w="9144000" h="3846015">
                  <a:moveTo>
                    <a:pt x="0" y="0"/>
                  </a:moveTo>
                  <a:lnTo>
                    <a:pt x="9144000" y="0"/>
                  </a:lnTo>
                  <a:lnTo>
                    <a:pt x="9144000" y="3651870"/>
                  </a:lnTo>
                  <a:lnTo>
                    <a:pt x="4766144" y="3651870"/>
                  </a:lnTo>
                  <a:lnTo>
                    <a:pt x="4571999" y="3846015"/>
                  </a:lnTo>
                  <a:lnTo>
                    <a:pt x="4377855" y="3651870"/>
                  </a:lnTo>
                  <a:lnTo>
                    <a:pt x="0" y="3651870"/>
                  </a:lnTo>
                  <a:lnTo>
                    <a:pt x="0" y="0"/>
                  </a:lnTo>
                  <a:close/>
                </a:path>
              </a:pathLst>
            </a:custGeom>
            <a:grpFill/>
            <a:ln w="9525">
              <a:noFill/>
            </a:ln>
          </p:spPr>
          <p:txBody>
            <a:bodyPr/>
            <a:lstStyle/>
            <a:p>
              <a:endParaRPr lang="zh-CN" altLang="en-US"/>
            </a:p>
          </p:txBody>
        </p:sp>
      </p:grpSp>
      <p:sp>
        <p:nvSpPr>
          <p:cNvPr id="32773" name="矩形 259"/>
          <p:cNvSpPr/>
          <p:nvPr/>
        </p:nvSpPr>
        <p:spPr>
          <a:xfrm>
            <a:off x="1524000" y="1681163"/>
            <a:ext cx="9144000" cy="1016000"/>
          </a:xfrm>
          <a:prstGeom prst="rect">
            <a:avLst/>
          </a:prstGeom>
          <a:noFill/>
          <a:ln w="9525">
            <a:noFill/>
          </a:ln>
          <a:effectLst>
            <a:glow rad="127000">
              <a:schemeClr val="bg1"/>
            </a:glow>
            <a:outerShdw blurRad="50800" dist="63500" dir="5400000" algn="t" rotWithShape="0">
              <a:schemeClr val="bg1">
                <a:lumMod val="85000"/>
                <a:alpha val="40000"/>
              </a:schemeClr>
            </a:outerShdw>
          </a:effectLst>
        </p:spPr>
        <p:txBody>
          <a:bodyPr/>
          <a:lstStyle/>
          <a:p>
            <a:pPr marL="0" lvl="2" algn="ctr">
              <a:buSzPct val="100000"/>
              <a:buFont typeface="Arial" panose="020B0604020202020204" pitchFamily="34" charset="0"/>
            </a:pPr>
            <a:r>
              <a:rPr lang="en-US" altLang="zh-CN" sz="7200" dirty="0">
                <a:solidFill>
                  <a:srgbClr val="FFFFFF"/>
                </a:solidFill>
                <a:latin typeface="Impact" panose="020B0806030902050204" pitchFamily="34" charset="0"/>
                <a:ea typeface="微软雅黑" panose="020B0503020204020204" pitchFamily="34" charset="-122"/>
                <a:sym typeface="Impact" panose="020B0806030902050204" pitchFamily="34" charset="0"/>
              </a:rPr>
              <a:t>THANK YOU</a:t>
            </a:r>
          </a:p>
        </p:txBody>
      </p:sp>
      <p:sp>
        <p:nvSpPr>
          <p:cNvPr id="32775" name="矩形 29"/>
          <p:cNvSpPr/>
          <p:nvPr/>
        </p:nvSpPr>
        <p:spPr>
          <a:xfrm>
            <a:off x="1524000" y="5359400"/>
            <a:ext cx="9144000" cy="368300"/>
          </a:xfrm>
          <a:prstGeom prst="rect">
            <a:avLst/>
          </a:prstGeom>
          <a:noFill/>
          <a:ln w="9525">
            <a:noFill/>
          </a:ln>
        </p:spPr>
        <p:txBody>
          <a:bodyPr/>
          <a:lstStyle/>
          <a:p>
            <a:pPr algn="ctr">
              <a:buSzPct val="100000"/>
              <a:buFont typeface="Arial" panose="020B0604020202020204" pitchFamily="34" charset="0"/>
            </a:pPr>
            <a:r>
              <a:rPr lang="en-US" altLang="zh-CN" sz="3200" i="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Email: </a:t>
            </a:r>
            <a:r>
              <a:rPr lang="en-US" altLang="zh-CN" sz="3200" i="1"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fuyongjian@csu.edu.cn</a:t>
            </a:r>
            <a:endParaRPr lang="en-US" altLang="zh-CN" sz="3200" i="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SzPct val="100000"/>
              <a:buFont typeface="Arial" panose="020B0604020202020204" pitchFamily="34" charset="0"/>
            </a:pPr>
            <a:endParaRPr lang="en-US" altLang="zh-CN" sz="3200" i="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Background</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1</a:t>
            </a:r>
          </a:p>
        </p:txBody>
      </p:sp>
      <p:pic>
        <p:nvPicPr>
          <p:cNvPr id="11268" name="Picture 4" descr="g.SCARABEO | g.tec medical engineering GmbH">
            <a:extLst>
              <a:ext uri="{FF2B5EF4-FFF2-40B4-BE49-F238E27FC236}">
                <a16:creationId xmlns:a16="http://schemas.microsoft.com/office/drawing/2014/main" id="{AC5FD77D-48FF-6347-A798-1173E79EB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95" t="14687" r="14382" b="12693"/>
          <a:stretch/>
        </p:blipFill>
        <p:spPr bwMode="auto">
          <a:xfrm>
            <a:off x="6301934" y="1702886"/>
            <a:ext cx="1947510" cy="172611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EMG Voice; How electromyography is giving a voice to those who cannot speak  - Delsys Europe">
            <a:extLst>
              <a:ext uri="{FF2B5EF4-FFF2-40B4-BE49-F238E27FC236}">
                <a16:creationId xmlns:a16="http://schemas.microsoft.com/office/drawing/2014/main" id="{81B5D6FC-103F-7B46-82FD-C4D33E58D5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826" y="1702886"/>
            <a:ext cx="2039937" cy="169146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36D4B707-C280-2E44-9132-A7B8FE46039A}"/>
              </a:ext>
            </a:extLst>
          </p:cNvPr>
          <p:cNvPicPr>
            <a:picLocks noChangeAspect="1"/>
          </p:cNvPicPr>
          <p:nvPr/>
        </p:nvPicPr>
        <p:blipFill>
          <a:blip r:embed="rId5"/>
          <a:stretch>
            <a:fillRect/>
          </a:stretch>
        </p:blipFill>
        <p:spPr>
          <a:xfrm>
            <a:off x="4845446" y="4160820"/>
            <a:ext cx="2501108" cy="1926087"/>
          </a:xfrm>
          <a:prstGeom prst="rect">
            <a:avLst/>
          </a:prstGeom>
        </p:spPr>
      </p:pic>
      <p:grpSp>
        <p:nvGrpSpPr>
          <p:cNvPr id="12" name="组合 11">
            <a:extLst>
              <a:ext uri="{FF2B5EF4-FFF2-40B4-BE49-F238E27FC236}">
                <a16:creationId xmlns:a16="http://schemas.microsoft.com/office/drawing/2014/main" id="{6F0A9B8E-93CE-0048-BB40-27504FDE259C}"/>
              </a:ext>
            </a:extLst>
          </p:cNvPr>
          <p:cNvGrpSpPr/>
          <p:nvPr/>
        </p:nvGrpSpPr>
        <p:grpSpPr>
          <a:xfrm>
            <a:off x="653766" y="4516879"/>
            <a:ext cx="945516" cy="928369"/>
            <a:chOff x="7224394" y="5821262"/>
            <a:chExt cx="945516" cy="928369"/>
          </a:xfrm>
        </p:grpSpPr>
        <p:sp>
          <p:nvSpPr>
            <p:cNvPr id="9" name="圆角矩形 8">
              <a:extLst>
                <a:ext uri="{FF2B5EF4-FFF2-40B4-BE49-F238E27FC236}">
                  <a16:creationId xmlns:a16="http://schemas.microsoft.com/office/drawing/2014/main" id="{9297C904-3AC5-FF4A-96CD-EED26362456F}"/>
                </a:ext>
              </a:extLst>
            </p:cNvPr>
            <p:cNvSpPr/>
            <p:nvPr/>
          </p:nvSpPr>
          <p:spPr>
            <a:xfrm>
              <a:off x="7224394" y="5821262"/>
              <a:ext cx="945516" cy="928369"/>
            </a:xfrm>
            <a:prstGeom prst="roundRect">
              <a:avLst/>
            </a:prstGeom>
            <a:solidFill>
              <a:srgbClr val="E22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形 3">
              <a:extLst>
                <a:ext uri="{FF2B5EF4-FFF2-40B4-BE49-F238E27FC236}">
                  <a16:creationId xmlns:a16="http://schemas.microsoft.com/office/drawing/2014/main" id="{2D688684-DF77-D34B-AF4C-754162F9FF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1264" y="5854814"/>
              <a:ext cx="791775" cy="791775"/>
            </a:xfrm>
            <a:prstGeom prst="rect">
              <a:avLst/>
            </a:prstGeom>
          </p:spPr>
        </p:pic>
      </p:grpSp>
      <p:sp>
        <p:nvSpPr>
          <p:cNvPr id="25" name="圆角矩形 24">
            <a:extLst>
              <a:ext uri="{FF2B5EF4-FFF2-40B4-BE49-F238E27FC236}">
                <a16:creationId xmlns:a16="http://schemas.microsoft.com/office/drawing/2014/main" id="{E89465D6-6E21-454F-92CF-2DA6ADC78708}"/>
              </a:ext>
            </a:extLst>
          </p:cNvPr>
          <p:cNvSpPr/>
          <p:nvPr/>
        </p:nvSpPr>
        <p:spPr>
          <a:xfrm rot="10800000">
            <a:off x="607059" y="2085116"/>
            <a:ext cx="945515" cy="925195"/>
          </a:xfrm>
          <a:prstGeom prst="roundRect">
            <a:avLst>
              <a:gd name="adj" fmla="val 14622"/>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800"/>
          </a:p>
        </p:txBody>
      </p:sp>
      <p:sp>
        <p:nvSpPr>
          <p:cNvPr id="26" name="稻壳儿小白白(http://dwz.cn/Wu2UP)">
            <a:extLst>
              <a:ext uri="{FF2B5EF4-FFF2-40B4-BE49-F238E27FC236}">
                <a16:creationId xmlns:a16="http://schemas.microsoft.com/office/drawing/2014/main" id="{BF0B4041-1574-1046-8D75-6838EE43A9E6}"/>
              </a:ext>
            </a:extLst>
          </p:cNvPr>
          <p:cNvSpPr txBox="1">
            <a:spLocks noChangeArrowheads="1"/>
          </p:cNvSpPr>
          <p:nvPr/>
        </p:nvSpPr>
        <p:spPr bwMode="auto">
          <a:xfrm>
            <a:off x="1668779" y="2366421"/>
            <a:ext cx="1825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2800" b="1" dirty="0">
                <a:solidFill>
                  <a:schemeClr val="bg1"/>
                </a:solidFill>
                <a:latin typeface="微软雅黑" panose="020B0503020204020204" pitchFamily="34" charset="-122"/>
                <a:sym typeface="Arial" panose="020B0604020202020204" pitchFamily="34" charset="0"/>
              </a:rPr>
              <a:t>Wearable</a:t>
            </a:r>
          </a:p>
        </p:txBody>
      </p:sp>
      <p:pic>
        <p:nvPicPr>
          <p:cNvPr id="27" name="图片 26" descr="C:\Users\Lili Chen\Desktop\素材\wearable.pngwearable">
            <a:extLst>
              <a:ext uri="{FF2B5EF4-FFF2-40B4-BE49-F238E27FC236}">
                <a16:creationId xmlns:a16="http://schemas.microsoft.com/office/drawing/2014/main" id="{1DD50EBC-1D16-1943-86B5-416DEA03AD49}"/>
              </a:ext>
            </a:extLst>
          </p:cNvPr>
          <p:cNvPicPr>
            <a:picLocks noChangeAspect="1"/>
          </p:cNvPicPr>
          <p:nvPr/>
        </p:nvPicPr>
        <p:blipFill>
          <a:blip r:embed="rId8"/>
          <a:srcRect/>
          <a:stretch>
            <a:fillRect/>
          </a:stretch>
        </p:blipFill>
        <p:spPr>
          <a:xfrm>
            <a:off x="623887" y="2096546"/>
            <a:ext cx="907415" cy="908050"/>
          </a:xfrm>
          <a:prstGeom prst="rect">
            <a:avLst/>
          </a:prstGeom>
        </p:spPr>
      </p:pic>
      <p:sp>
        <p:nvSpPr>
          <p:cNvPr id="28" name="稻壳儿小白白(http://dwz.cn/Wu2UP)">
            <a:extLst>
              <a:ext uri="{FF2B5EF4-FFF2-40B4-BE49-F238E27FC236}">
                <a16:creationId xmlns:a16="http://schemas.microsoft.com/office/drawing/2014/main" id="{93584560-EFB8-6446-94E4-770A0EBB8A1E}"/>
              </a:ext>
            </a:extLst>
          </p:cNvPr>
          <p:cNvSpPr txBox="1">
            <a:spLocks noChangeArrowheads="1"/>
          </p:cNvSpPr>
          <p:nvPr/>
        </p:nvSpPr>
        <p:spPr bwMode="auto">
          <a:xfrm>
            <a:off x="1676152" y="4765619"/>
            <a:ext cx="22601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2800" b="1" dirty="0">
                <a:solidFill>
                  <a:schemeClr val="bg1"/>
                </a:solidFill>
                <a:latin typeface="微软雅黑" panose="020B0503020204020204" pitchFamily="34" charset="-122"/>
                <a:sym typeface="Arial" panose="020B0604020202020204" pitchFamily="34" charset="0"/>
              </a:rPr>
              <a:t>Vision</a:t>
            </a:r>
          </a:p>
        </p:txBody>
      </p:sp>
      <p:sp>
        <p:nvSpPr>
          <p:cNvPr id="30" name="文本框 29">
            <a:extLst>
              <a:ext uri="{FF2B5EF4-FFF2-40B4-BE49-F238E27FC236}">
                <a16:creationId xmlns:a16="http://schemas.microsoft.com/office/drawing/2014/main" id="{8FACA122-BCCD-EF4B-8952-C39B9D28634D}"/>
              </a:ext>
            </a:extLst>
          </p:cNvPr>
          <p:cNvSpPr txBox="1"/>
          <p:nvPr/>
        </p:nvSpPr>
        <p:spPr>
          <a:xfrm>
            <a:off x="4845447" y="3584706"/>
            <a:ext cx="826692" cy="369332"/>
          </a:xfrm>
          <a:prstGeom prst="rect">
            <a:avLst/>
          </a:prstGeom>
          <a:noFill/>
        </p:spPr>
        <p:txBody>
          <a:bodyPr wrap="square">
            <a:spAutoFit/>
          </a:bodyPr>
          <a:lstStyle/>
          <a:p>
            <a:r>
              <a:rPr lang="en-US" altLang="zh-CN" sz="1800" b="1" dirty="0">
                <a:solidFill>
                  <a:srgbClr val="FFFFFF"/>
                </a:solidFill>
                <a:latin typeface="微软雅黑" panose="020B0503020204020204" pitchFamily="34" charset="-122"/>
                <a:sym typeface="Arial" panose="020B0604020202020204" pitchFamily="34" charset="0"/>
              </a:rPr>
              <a:t>EMG</a:t>
            </a:r>
            <a:endParaRPr lang="zh-CN" altLang="en-US" dirty="0"/>
          </a:p>
        </p:txBody>
      </p:sp>
      <p:sp>
        <p:nvSpPr>
          <p:cNvPr id="31" name="文本框 30">
            <a:extLst>
              <a:ext uri="{FF2B5EF4-FFF2-40B4-BE49-F238E27FC236}">
                <a16:creationId xmlns:a16="http://schemas.microsoft.com/office/drawing/2014/main" id="{77AA58D1-D27B-5F4E-A2B7-BE057D639154}"/>
              </a:ext>
            </a:extLst>
          </p:cNvPr>
          <p:cNvSpPr txBox="1"/>
          <p:nvPr/>
        </p:nvSpPr>
        <p:spPr>
          <a:xfrm>
            <a:off x="6933208" y="3609068"/>
            <a:ext cx="826692" cy="369332"/>
          </a:xfrm>
          <a:prstGeom prst="rect">
            <a:avLst/>
          </a:prstGeom>
          <a:noFill/>
        </p:spPr>
        <p:txBody>
          <a:bodyPr wrap="square">
            <a:spAutoFit/>
          </a:bodyPr>
          <a:lstStyle/>
          <a:p>
            <a:r>
              <a:rPr lang="en-US" altLang="zh-CN" sz="1800" b="1" dirty="0">
                <a:solidFill>
                  <a:srgbClr val="FFFFFF"/>
                </a:solidFill>
                <a:latin typeface="微软雅黑" panose="020B0503020204020204" pitchFamily="34" charset="-122"/>
                <a:sym typeface="Arial" panose="020B0604020202020204" pitchFamily="34" charset="0"/>
              </a:rPr>
              <a:t>EEG</a:t>
            </a:r>
            <a:endParaRPr lang="zh-CN" altLang="en-US" dirty="0"/>
          </a:p>
        </p:txBody>
      </p:sp>
      <p:sp>
        <p:nvSpPr>
          <p:cNvPr id="32" name="文本框 31">
            <a:extLst>
              <a:ext uri="{FF2B5EF4-FFF2-40B4-BE49-F238E27FC236}">
                <a16:creationId xmlns:a16="http://schemas.microsoft.com/office/drawing/2014/main" id="{92506170-0D15-AD48-9732-296DCB74D244}"/>
              </a:ext>
            </a:extLst>
          </p:cNvPr>
          <p:cNvSpPr txBox="1"/>
          <p:nvPr/>
        </p:nvSpPr>
        <p:spPr>
          <a:xfrm>
            <a:off x="5709923" y="6200183"/>
            <a:ext cx="1366651"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Camera</a:t>
            </a:r>
            <a:endParaRPr lang="zh-CN" altLang="en-US" dirty="0"/>
          </a:p>
        </p:txBody>
      </p:sp>
      <p:sp>
        <p:nvSpPr>
          <p:cNvPr id="34" name="文本框 33">
            <a:extLst>
              <a:ext uri="{FF2B5EF4-FFF2-40B4-BE49-F238E27FC236}">
                <a16:creationId xmlns:a16="http://schemas.microsoft.com/office/drawing/2014/main" id="{3D7ECDB9-1FB3-FC40-B5AE-536CA1876A07}"/>
              </a:ext>
            </a:extLst>
          </p:cNvPr>
          <p:cNvSpPr txBox="1"/>
          <p:nvPr/>
        </p:nvSpPr>
        <p:spPr>
          <a:xfrm>
            <a:off x="8813034" y="4627769"/>
            <a:ext cx="2513971" cy="400110"/>
          </a:xfrm>
          <a:prstGeom prst="rect">
            <a:avLst/>
          </a:prstGeom>
          <a:noFill/>
        </p:spPr>
        <p:txBody>
          <a:bodyPr wrap="square">
            <a:spAutoFit/>
          </a:bodyPr>
          <a:lstStyle/>
          <a:p>
            <a:r>
              <a:rPr lang="en-US" altLang="zh-CN" sz="2000" b="1" dirty="0">
                <a:solidFill>
                  <a:srgbClr val="FFFFFF"/>
                </a:solidFill>
                <a:latin typeface="微软雅黑" panose="020B0503020204020204" pitchFamily="34" charset="-122"/>
              </a:rPr>
              <a:t>P</a:t>
            </a:r>
            <a:r>
              <a:rPr lang="zh-CN" altLang="en-US" sz="2000" b="1" dirty="0">
                <a:solidFill>
                  <a:srgbClr val="FFFFFF"/>
                </a:solidFill>
                <a:latin typeface="微软雅黑" panose="020B0503020204020204" pitchFamily="34" charset="-122"/>
              </a:rPr>
              <a:t>rivacy concerns</a:t>
            </a:r>
          </a:p>
        </p:txBody>
      </p:sp>
      <p:sp>
        <p:nvSpPr>
          <p:cNvPr id="36" name="文本框 35">
            <a:extLst>
              <a:ext uri="{FF2B5EF4-FFF2-40B4-BE49-F238E27FC236}">
                <a16:creationId xmlns:a16="http://schemas.microsoft.com/office/drawing/2014/main" id="{DD17FE6C-1716-DB4E-9788-A12B2D9BC175}"/>
              </a:ext>
            </a:extLst>
          </p:cNvPr>
          <p:cNvSpPr txBox="1"/>
          <p:nvPr/>
        </p:nvSpPr>
        <p:spPr>
          <a:xfrm>
            <a:off x="8450615" y="5201201"/>
            <a:ext cx="3102554" cy="707886"/>
          </a:xfrm>
          <a:prstGeom prst="rect">
            <a:avLst/>
          </a:prstGeom>
          <a:noFill/>
        </p:spPr>
        <p:txBody>
          <a:bodyPr wrap="square">
            <a:spAutoFit/>
          </a:bodyPr>
          <a:lstStyle/>
          <a:p>
            <a:pPr algn="ctr"/>
            <a:r>
              <a:rPr lang="en" altLang="zh-CN" sz="2000" b="1" dirty="0">
                <a:solidFill>
                  <a:srgbClr val="FFFFFF"/>
                </a:solidFill>
                <a:latin typeface="微软雅黑" panose="020B0503020204020204" pitchFamily="34" charset="-122"/>
              </a:rPr>
              <a:t>Not robust in low light conditions</a:t>
            </a:r>
          </a:p>
        </p:txBody>
      </p:sp>
      <p:sp>
        <p:nvSpPr>
          <p:cNvPr id="37" name="文本框 36">
            <a:extLst>
              <a:ext uri="{FF2B5EF4-FFF2-40B4-BE49-F238E27FC236}">
                <a16:creationId xmlns:a16="http://schemas.microsoft.com/office/drawing/2014/main" id="{A829E22B-A046-AD46-BD3D-FFF9D52C2C53}"/>
              </a:ext>
            </a:extLst>
          </p:cNvPr>
          <p:cNvSpPr txBox="1"/>
          <p:nvPr/>
        </p:nvSpPr>
        <p:spPr>
          <a:xfrm>
            <a:off x="8565649" y="2617723"/>
            <a:ext cx="3235866" cy="400110"/>
          </a:xfrm>
          <a:prstGeom prst="rect">
            <a:avLst/>
          </a:prstGeom>
          <a:noFill/>
        </p:spPr>
        <p:txBody>
          <a:bodyPr wrap="square">
            <a:spAutoFit/>
          </a:bodyPr>
          <a:lstStyle/>
          <a:p>
            <a:r>
              <a:rPr lang="en" altLang="zh-CN" sz="2000" b="1" dirty="0">
                <a:solidFill>
                  <a:srgbClr val="FFFFFF"/>
                </a:solidFill>
                <a:latin typeface="微软雅黑" panose="020B0503020204020204" pitchFamily="34" charset="-122"/>
              </a:rPr>
              <a:t>Anaphylactic reactions</a:t>
            </a:r>
            <a:endParaRPr lang="zh-CN" altLang="en-US" sz="2000" b="1" dirty="0">
              <a:solidFill>
                <a:srgbClr val="FFFFFF"/>
              </a:solidFill>
              <a:latin typeface="微软雅黑" panose="020B0503020204020204" pitchFamily="34" charset="-122"/>
            </a:endParaRPr>
          </a:p>
        </p:txBody>
      </p:sp>
      <p:sp>
        <p:nvSpPr>
          <p:cNvPr id="39" name="文本框 38">
            <a:extLst>
              <a:ext uri="{FF2B5EF4-FFF2-40B4-BE49-F238E27FC236}">
                <a16:creationId xmlns:a16="http://schemas.microsoft.com/office/drawing/2014/main" id="{F99C8EC0-9986-F548-A6AC-2522A930C4B5}"/>
              </a:ext>
            </a:extLst>
          </p:cNvPr>
          <p:cNvSpPr txBox="1"/>
          <p:nvPr/>
        </p:nvSpPr>
        <p:spPr>
          <a:xfrm>
            <a:off x="8700064" y="1896491"/>
            <a:ext cx="2739910" cy="400110"/>
          </a:xfrm>
          <a:prstGeom prst="rect">
            <a:avLst/>
          </a:prstGeom>
          <a:noFill/>
        </p:spPr>
        <p:txBody>
          <a:bodyPr wrap="square">
            <a:spAutoFit/>
          </a:bodyPr>
          <a:lstStyle/>
          <a:p>
            <a:r>
              <a:rPr lang="en-US" altLang="zh-CN" sz="2000" b="1" dirty="0">
                <a:solidFill>
                  <a:srgbClr val="FFFFFF"/>
                </a:solidFill>
                <a:latin typeface="微软雅黑" panose="020B0503020204020204" pitchFamily="34" charset="-122"/>
              </a:rPr>
              <a:t>P</a:t>
            </a:r>
            <a:r>
              <a:rPr lang="zh-CN" altLang="en-US" sz="2000" b="1" dirty="0">
                <a:solidFill>
                  <a:srgbClr val="FFFFFF"/>
                </a:solidFill>
                <a:latin typeface="微软雅黑" panose="020B0503020204020204" pitchFamily="34" charset="-122"/>
              </a:rPr>
              <a:t>rolonged</a:t>
            </a:r>
            <a:r>
              <a:rPr lang="en-US" altLang="zh-CN" sz="2000" b="1" dirty="0">
                <a:solidFill>
                  <a:srgbClr val="FFFFFF"/>
                </a:solidFill>
                <a:latin typeface="微软雅黑" panose="020B0503020204020204" pitchFamily="34" charset="-122"/>
              </a:rPr>
              <a:t> </a:t>
            </a:r>
            <a:r>
              <a:rPr lang="zh-CN" altLang="en-US" sz="2000" b="1" dirty="0">
                <a:solidFill>
                  <a:srgbClr val="FFFFFF"/>
                </a:solidFill>
                <a:latin typeface="微软雅黑" panose="020B0503020204020204" pitchFamily="34" charset="-122"/>
              </a:rPr>
              <a:t>contact</a:t>
            </a:r>
          </a:p>
        </p:txBody>
      </p:sp>
      <p:pic>
        <p:nvPicPr>
          <p:cNvPr id="40" name="图片 39" descr="难受">
            <a:extLst>
              <a:ext uri="{FF2B5EF4-FFF2-40B4-BE49-F238E27FC236}">
                <a16:creationId xmlns:a16="http://schemas.microsoft.com/office/drawing/2014/main" id="{EEE6CEE9-CC5D-D04F-8055-0DEC2B297DAE}"/>
              </a:ext>
            </a:extLst>
          </p:cNvPr>
          <p:cNvPicPr>
            <a:picLocks noChangeAspect="1"/>
          </p:cNvPicPr>
          <p:nvPr/>
        </p:nvPicPr>
        <p:blipFill>
          <a:blip r:embed="rId9"/>
          <a:stretch>
            <a:fillRect/>
          </a:stretch>
        </p:blipFill>
        <p:spPr>
          <a:xfrm>
            <a:off x="9428990" y="3423744"/>
            <a:ext cx="952500" cy="952500"/>
          </a:xfrm>
          <a:prstGeom prst="rect">
            <a:avLst/>
          </a:prstGeom>
        </p:spPr>
      </p:pic>
    </p:spTree>
    <p:extLst>
      <p:ext uri="{BB962C8B-B14F-4D97-AF65-F5344CB8AC3E}">
        <p14:creationId xmlns:p14="http://schemas.microsoft.com/office/powerpoint/2010/main" val="4287218499"/>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276"/>
                                        </p:tgtEl>
                                        <p:attrNameLst>
                                          <p:attrName>style.visibility</p:attrName>
                                        </p:attrNameLst>
                                      </p:cBhvr>
                                      <p:to>
                                        <p:strVal val="visible"/>
                                      </p:to>
                                    </p:set>
                                    <p:animEffect transition="in" filter="fade">
                                      <p:cBhvr>
                                        <p:cTn id="18" dur="500"/>
                                        <p:tgtEl>
                                          <p:spTgt spid="11276"/>
                                        </p:tgtEl>
                                      </p:cBhvr>
                                    </p:animEffect>
                                  </p:childTnLst>
                                </p:cTn>
                              </p:par>
                              <p:par>
                                <p:cTn id="19" presetID="10" presetClass="entr" presetSubtype="0" fill="hold" nodeType="with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fade">
                                      <p:cBhvr>
                                        <p:cTn id="21" dur="500"/>
                                        <p:tgtEl>
                                          <p:spTgt spid="112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animBg="1"/>
      <p:bldP spid="25" grpId="2" animBg="1"/>
      <p:bldP spid="26" grpId="1"/>
      <p:bldP spid="26" grpId="2"/>
      <p:bldP spid="28" grpId="1"/>
      <p:bldP spid="28" grpId="2"/>
      <p:bldP spid="30" grpId="0"/>
      <p:bldP spid="31" grpId="0"/>
      <p:bldP spid="32" grpId="0"/>
      <p:bldP spid="34" grpId="0"/>
      <p:bldP spid="36" grpId="0"/>
      <p:bldP spid="37"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组合 11"/>
          <p:cNvGrpSpPr/>
          <p:nvPr/>
        </p:nvGrpSpPr>
        <p:grpSpPr>
          <a:xfrm>
            <a:off x="607059" y="253746"/>
            <a:ext cx="11157338" cy="706755"/>
            <a:chOff x="310557" y="292608"/>
            <a:chExt cx="14876452" cy="942341"/>
          </a:xfrm>
        </p:grpSpPr>
        <p:sp>
          <p:nvSpPr>
            <p:cNvPr id="15" name="图文框 14"/>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Basic idea of </a:t>
              </a:r>
              <a:r>
                <a:rPr lang="en-US" altLang="zh-CN" sz="3200" b="1" dirty="0" err="1">
                  <a:solidFill>
                    <a:srgbClr val="FFFFFF"/>
                  </a:solidFill>
                  <a:latin typeface="微软雅黑" panose="020B0503020204020204" pitchFamily="34" charset="-122"/>
                  <a:sym typeface="Arial" panose="020B0604020202020204" pitchFamily="34" charset="0"/>
                </a:rPr>
                <a:t>SVoice</a:t>
              </a:r>
              <a:endParaRPr lang="en-US" altLang="zh-CN" sz="3200" b="1" dirty="0">
                <a:solidFill>
                  <a:srgbClr val="FFFFFF"/>
                </a:solidFill>
                <a:latin typeface="微软雅黑" panose="020B0503020204020204" pitchFamily="34" charset="-122"/>
                <a:sym typeface="Arial" panose="020B0604020202020204" pitchFamily="34" charset="0"/>
              </a:endParaRPr>
            </a:p>
          </p:txBody>
        </p:sp>
      </p:grpSp>
      <p:sp>
        <p:nvSpPr>
          <p:cNvPr id="17" name="文本框 16"/>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2</a:t>
            </a:r>
          </a:p>
        </p:txBody>
      </p:sp>
      <p:pic>
        <p:nvPicPr>
          <p:cNvPr id="7" name="图形 6">
            <a:extLst>
              <a:ext uri="{FF2B5EF4-FFF2-40B4-BE49-F238E27FC236}">
                <a16:creationId xmlns:a16="http://schemas.microsoft.com/office/drawing/2014/main" id="{304B9EB5-14E2-ED43-8B05-CCD3F21060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85277" flipH="1">
            <a:off x="2063436" y="2620453"/>
            <a:ext cx="3033159" cy="3033159"/>
          </a:xfrm>
          <a:prstGeom prst="rect">
            <a:avLst/>
          </a:prstGeom>
        </p:spPr>
      </p:pic>
      <p:sp>
        <p:nvSpPr>
          <p:cNvPr id="8" name="文本框 7">
            <a:extLst>
              <a:ext uri="{FF2B5EF4-FFF2-40B4-BE49-F238E27FC236}">
                <a16:creationId xmlns:a16="http://schemas.microsoft.com/office/drawing/2014/main" id="{245E009F-651A-0146-B15E-189999C9E92A}"/>
              </a:ext>
            </a:extLst>
          </p:cNvPr>
          <p:cNvSpPr txBox="1"/>
          <p:nvPr/>
        </p:nvSpPr>
        <p:spPr>
          <a:xfrm>
            <a:off x="2723225" y="5252194"/>
            <a:ext cx="1740057" cy="369332"/>
          </a:xfrm>
          <a:prstGeom prst="rect">
            <a:avLst/>
          </a:prstGeom>
          <a:noFill/>
        </p:spPr>
        <p:txBody>
          <a:bodyPr wrap="square">
            <a:spAutoFit/>
          </a:bodyPr>
          <a:lstStyle/>
          <a:p>
            <a:r>
              <a:rPr lang="en-US" altLang="zh-CN" sz="1800" b="1" dirty="0">
                <a:solidFill>
                  <a:srgbClr val="FFFFFF"/>
                </a:solidFill>
                <a:latin typeface="微软雅黑" panose="020B0503020204020204" pitchFamily="34" charset="-122"/>
                <a:sym typeface="Arial" panose="020B0604020202020204" pitchFamily="34" charset="0"/>
              </a:rPr>
              <a:t>Smartphone</a:t>
            </a:r>
            <a:endParaRPr lang="zh-CN" altLang="en-US" dirty="0"/>
          </a:p>
        </p:txBody>
      </p:sp>
      <p:pic>
        <p:nvPicPr>
          <p:cNvPr id="9" name="图形 8">
            <a:extLst>
              <a:ext uri="{FF2B5EF4-FFF2-40B4-BE49-F238E27FC236}">
                <a16:creationId xmlns:a16="http://schemas.microsoft.com/office/drawing/2014/main" id="{9D3B9AB5-05F1-A845-9DE1-47CFA48AD0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3517" y="3617830"/>
            <a:ext cx="443199" cy="369332"/>
          </a:xfrm>
          <a:prstGeom prst="rect">
            <a:avLst/>
          </a:prstGeom>
        </p:spPr>
      </p:pic>
      <p:pic>
        <p:nvPicPr>
          <p:cNvPr id="10" name="图形 9">
            <a:extLst>
              <a:ext uri="{FF2B5EF4-FFF2-40B4-BE49-F238E27FC236}">
                <a16:creationId xmlns:a16="http://schemas.microsoft.com/office/drawing/2014/main" id="{5D2A6264-9A79-8F4B-8ED0-D9FF0710FD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42622" y="4749657"/>
            <a:ext cx="540589" cy="540589"/>
          </a:xfrm>
          <a:prstGeom prst="rect">
            <a:avLst/>
          </a:prstGeom>
        </p:spPr>
      </p:pic>
      <p:pic>
        <p:nvPicPr>
          <p:cNvPr id="11" name="图片 10" descr="图标&#10;&#10;描述已自动生成">
            <a:extLst>
              <a:ext uri="{FF2B5EF4-FFF2-40B4-BE49-F238E27FC236}">
                <a16:creationId xmlns:a16="http://schemas.microsoft.com/office/drawing/2014/main" id="{6E63C2BF-9BA0-A048-A4A8-799064ECD8D8}"/>
              </a:ext>
            </a:extLst>
          </p:cNvPr>
          <p:cNvPicPr>
            <a:picLocks noChangeAspect="1"/>
          </p:cNvPicPr>
          <p:nvPr/>
        </p:nvPicPr>
        <p:blipFill>
          <a:blip r:embed="rId9"/>
          <a:stretch>
            <a:fillRect/>
          </a:stretch>
        </p:blipFill>
        <p:spPr>
          <a:xfrm>
            <a:off x="7131548" y="2352799"/>
            <a:ext cx="3268727" cy="3268727"/>
          </a:xfrm>
          <a:prstGeom prst="rect">
            <a:avLst/>
          </a:prstGeom>
        </p:spPr>
      </p:pic>
      <p:grpSp>
        <p:nvGrpSpPr>
          <p:cNvPr id="13" name="组合 12">
            <a:extLst>
              <a:ext uri="{FF2B5EF4-FFF2-40B4-BE49-F238E27FC236}">
                <a16:creationId xmlns:a16="http://schemas.microsoft.com/office/drawing/2014/main" id="{9A410200-F97C-F94A-BE4E-450B0275664D}"/>
              </a:ext>
            </a:extLst>
          </p:cNvPr>
          <p:cNvGrpSpPr/>
          <p:nvPr/>
        </p:nvGrpSpPr>
        <p:grpSpPr>
          <a:xfrm>
            <a:off x="5585556" y="3387236"/>
            <a:ext cx="2355804" cy="730164"/>
            <a:chOff x="5442569" y="3177171"/>
            <a:chExt cx="2355804" cy="730164"/>
          </a:xfrm>
        </p:grpSpPr>
        <p:pic>
          <p:nvPicPr>
            <p:cNvPr id="14" name="图片 13" descr="形状&#10;&#10;中度可信度描述已自动生成">
              <a:extLst>
                <a:ext uri="{FF2B5EF4-FFF2-40B4-BE49-F238E27FC236}">
                  <a16:creationId xmlns:a16="http://schemas.microsoft.com/office/drawing/2014/main" id="{DD2F7BD6-7AEA-CB44-BFF8-71C491D13243}"/>
                </a:ext>
              </a:extLst>
            </p:cNvPr>
            <p:cNvPicPr>
              <a:picLocks noChangeAspect="1"/>
            </p:cNvPicPr>
            <p:nvPr/>
          </p:nvPicPr>
          <p:blipFill rotWithShape="1">
            <a:blip r:embed="rId10">
              <a:alphaModFix/>
              <a:lum bright="70000" contrast="-70000"/>
              <a:extLst>
                <a:ext uri="{BEBA8EAE-BF5A-486C-A8C5-ECC9F3942E4B}">
                  <a14:imgProps xmlns:a14="http://schemas.microsoft.com/office/drawing/2010/main">
                    <a14:imgLayer r:embed="rId11">
                      <a14:imgEffect>
                        <a14:colorTemperature colorTemp="5163"/>
                      </a14:imgEffect>
                      <a14:imgEffect>
                        <a14:saturation sat="0"/>
                      </a14:imgEffect>
                    </a14:imgLayer>
                  </a14:imgProps>
                </a:ext>
              </a:extLst>
            </a:blip>
            <a:srcRect t="38995" b="25788"/>
            <a:stretch/>
          </p:blipFill>
          <p:spPr>
            <a:xfrm rot="498929">
              <a:off x="5442569" y="3508707"/>
              <a:ext cx="2076040" cy="398628"/>
            </a:xfrm>
            <a:prstGeom prst="rect">
              <a:avLst/>
            </a:prstGeom>
          </p:spPr>
        </p:pic>
        <p:sp>
          <p:nvSpPr>
            <p:cNvPr id="18" name="文本框 17">
              <a:extLst>
                <a:ext uri="{FF2B5EF4-FFF2-40B4-BE49-F238E27FC236}">
                  <a16:creationId xmlns:a16="http://schemas.microsoft.com/office/drawing/2014/main" id="{AA164383-E748-EF4D-B787-A976BA6EBF7A}"/>
                </a:ext>
              </a:extLst>
            </p:cNvPr>
            <p:cNvSpPr txBox="1"/>
            <p:nvPr/>
          </p:nvSpPr>
          <p:spPr>
            <a:xfrm rot="516847">
              <a:off x="5445277" y="3177171"/>
              <a:ext cx="2353096"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sym typeface="Arial" panose="020B0604020202020204" pitchFamily="34" charset="0"/>
                </a:rPr>
                <a:t>Ultrasonic Signal</a:t>
              </a:r>
              <a:endParaRPr lang="zh-CN" altLang="en-US" dirty="0">
                <a:solidFill>
                  <a:schemeClr val="bg1"/>
                </a:solidFill>
              </a:endParaRPr>
            </a:p>
          </p:txBody>
        </p:sp>
      </p:grpSp>
      <p:grpSp>
        <p:nvGrpSpPr>
          <p:cNvPr id="19" name="组合 18">
            <a:extLst>
              <a:ext uri="{FF2B5EF4-FFF2-40B4-BE49-F238E27FC236}">
                <a16:creationId xmlns:a16="http://schemas.microsoft.com/office/drawing/2014/main" id="{14ACC37F-2AE7-B949-B2AB-A7E87740BB4A}"/>
              </a:ext>
            </a:extLst>
          </p:cNvPr>
          <p:cNvGrpSpPr/>
          <p:nvPr/>
        </p:nvGrpSpPr>
        <p:grpSpPr>
          <a:xfrm rot="244460">
            <a:off x="5467222" y="4556984"/>
            <a:ext cx="2540205" cy="667930"/>
            <a:chOff x="5324235" y="4346919"/>
            <a:chExt cx="2540205" cy="667930"/>
          </a:xfrm>
        </p:grpSpPr>
        <p:grpSp>
          <p:nvGrpSpPr>
            <p:cNvPr id="20" name="组合 19">
              <a:extLst>
                <a:ext uri="{FF2B5EF4-FFF2-40B4-BE49-F238E27FC236}">
                  <a16:creationId xmlns:a16="http://schemas.microsoft.com/office/drawing/2014/main" id="{67B0E5C4-E9E9-1442-AECC-8F489BAE72C1}"/>
                </a:ext>
              </a:extLst>
            </p:cNvPr>
            <p:cNvGrpSpPr/>
            <p:nvPr/>
          </p:nvGrpSpPr>
          <p:grpSpPr>
            <a:xfrm rot="20344693">
              <a:off x="5324235" y="4346919"/>
              <a:ext cx="2204158" cy="425790"/>
              <a:chOff x="6079068" y="779082"/>
              <a:chExt cx="3066746" cy="953789"/>
            </a:xfrm>
          </p:grpSpPr>
          <p:pic>
            <p:nvPicPr>
              <p:cNvPr id="22" name="图片 21" descr="图标&#10;&#10;描述已自动生成">
                <a:extLst>
                  <a:ext uri="{FF2B5EF4-FFF2-40B4-BE49-F238E27FC236}">
                    <a16:creationId xmlns:a16="http://schemas.microsoft.com/office/drawing/2014/main" id="{B22D0317-4F67-F84E-9218-11AABCF406FB}"/>
                  </a:ext>
                </a:extLst>
              </p:cNvPr>
              <p:cNvPicPr>
                <a:picLocks noChangeAspect="1"/>
              </p:cNvPicPr>
              <p:nvPr/>
            </p:nvPicPr>
            <p:blipFill>
              <a:blip r:embed="rId12">
                <a:duotone>
                  <a:schemeClr val="accent2">
                    <a:shade val="45000"/>
                    <a:satMod val="135000"/>
                  </a:schemeClr>
                  <a:prstClr val="white"/>
                </a:duotone>
              </a:blip>
              <a:stretch>
                <a:fillRect/>
              </a:stretch>
            </p:blipFill>
            <p:spPr>
              <a:xfrm flipH="1">
                <a:off x="6079068" y="779082"/>
                <a:ext cx="953789" cy="953789"/>
              </a:xfrm>
              <a:prstGeom prst="rect">
                <a:avLst/>
              </a:prstGeom>
            </p:spPr>
          </p:pic>
          <p:pic>
            <p:nvPicPr>
              <p:cNvPr id="23" name="图片 22" descr="图标&#10;&#10;描述已自动生成">
                <a:extLst>
                  <a:ext uri="{FF2B5EF4-FFF2-40B4-BE49-F238E27FC236}">
                    <a16:creationId xmlns:a16="http://schemas.microsoft.com/office/drawing/2014/main" id="{4AC1C560-CA84-0B47-AC59-9D8EC280F9D5}"/>
                  </a:ext>
                </a:extLst>
              </p:cNvPr>
              <p:cNvPicPr>
                <a:picLocks noChangeAspect="1"/>
              </p:cNvPicPr>
              <p:nvPr/>
            </p:nvPicPr>
            <p:blipFill>
              <a:blip r:embed="rId12">
                <a:duotone>
                  <a:schemeClr val="accent2">
                    <a:shade val="45000"/>
                    <a:satMod val="135000"/>
                  </a:schemeClr>
                  <a:prstClr val="white"/>
                </a:duotone>
              </a:blip>
              <a:stretch>
                <a:fillRect/>
              </a:stretch>
            </p:blipFill>
            <p:spPr>
              <a:xfrm flipH="1">
                <a:off x="6779209" y="779082"/>
                <a:ext cx="953789" cy="953789"/>
              </a:xfrm>
              <a:prstGeom prst="rect">
                <a:avLst/>
              </a:prstGeom>
            </p:spPr>
          </p:pic>
          <p:pic>
            <p:nvPicPr>
              <p:cNvPr id="24" name="图片 23" descr="图标&#10;&#10;描述已自动生成">
                <a:extLst>
                  <a:ext uri="{FF2B5EF4-FFF2-40B4-BE49-F238E27FC236}">
                    <a16:creationId xmlns:a16="http://schemas.microsoft.com/office/drawing/2014/main" id="{D9C3385A-6226-704D-AA15-22D2CB294C82}"/>
                  </a:ext>
                </a:extLst>
              </p:cNvPr>
              <p:cNvPicPr>
                <a:picLocks noChangeAspect="1"/>
              </p:cNvPicPr>
              <p:nvPr/>
            </p:nvPicPr>
            <p:blipFill>
              <a:blip r:embed="rId12">
                <a:duotone>
                  <a:schemeClr val="accent2">
                    <a:shade val="45000"/>
                    <a:satMod val="135000"/>
                  </a:schemeClr>
                  <a:prstClr val="white"/>
                </a:duotone>
              </a:blip>
              <a:stretch>
                <a:fillRect/>
              </a:stretch>
            </p:blipFill>
            <p:spPr>
              <a:xfrm flipH="1">
                <a:off x="7490687" y="779082"/>
                <a:ext cx="953789" cy="953789"/>
              </a:xfrm>
              <a:prstGeom prst="rect">
                <a:avLst/>
              </a:prstGeom>
            </p:spPr>
          </p:pic>
          <p:pic>
            <p:nvPicPr>
              <p:cNvPr id="25" name="图片 24" descr="图标&#10;&#10;描述已自动生成">
                <a:extLst>
                  <a:ext uri="{FF2B5EF4-FFF2-40B4-BE49-F238E27FC236}">
                    <a16:creationId xmlns:a16="http://schemas.microsoft.com/office/drawing/2014/main" id="{7AEC021D-3012-974A-A400-E344FB5C462D}"/>
                  </a:ext>
                </a:extLst>
              </p:cNvPr>
              <p:cNvPicPr>
                <a:picLocks noChangeAspect="1"/>
              </p:cNvPicPr>
              <p:nvPr/>
            </p:nvPicPr>
            <p:blipFill>
              <a:blip r:embed="rId12">
                <a:duotone>
                  <a:schemeClr val="accent2">
                    <a:shade val="45000"/>
                    <a:satMod val="135000"/>
                  </a:schemeClr>
                  <a:prstClr val="white"/>
                </a:duotone>
              </a:blip>
              <a:stretch>
                <a:fillRect/>
              </a:stretch>
            </p:blipFill>
            <p:spPr>
              <a:xfrm flipH="1">
                <a:off x="8192025" y="779082"/>
                <a:ext cx="953789" cy="953789"/>
              </a:xfrm>
              <a:prstGeom prst="rect">
                <a:avLst/>
              </a:prstGeom>
            </p:spPr>
          </p:pic>
        </p:grpSp>
        <p:sp>
          <p:nvSpPr>
            <p:cNvPr id="21" name="文本框 20">
              <a:extLst>
                <a:ext uri="{FF2B5EF4-FFF2-40B4-BE49-F238E27FC236}">
                  <a16:creationId xmlns:a16="http://schemas.microsoft.com/office/drawing/2014/main" id="{016378CD-F12A-1443-9D03-A3CB579B65B1}"/>
                </a:ext>
              </a:extLst>
            </p:cNvPr>
            <p:cNvSpPr txBox="1"/>
            <p:nvPr/>
          </p:nvSpPr>
          <p:spPr>
            <a:xfrm rot="20228146">
              <a:off x="5511344" y="4645517"/>
              <a:ext cx="2353096" cy="369332"/>
            </a:xfrm>
            <a:prstGeom prst="rect">
              <a:avLst/>
            </a:prstGeom>
            <a:noFill/>
          </p:spPr>
          <p:txBody>
            <a:bodyPr wrap="square">
              <a:spAutoFit/>
            </a:bodyPr>
            <a:lstStyle/>
            <a:p>
              <a:r>
                <a:rPr lang="en-US" altLang="zh-CN" b="1" dirty="0">
                  <a:solidFill>
                    <a:schemeClr val="accent2">
                      <a:lumMod val="60000"/>
                      <a:lumOff val="40000"/>
                    </a:schemeClr>
                  </a:solidFill>
                  <a:latin typeface="微软雅黑" panose="020B0503020204020204" pitchFamily="34" charset="-122"/>
                  <a:sym typeface="Arial" panose="020B0604020202020204" pitchFamily="34" charset="0"/>
                </a:rPr>
                <a:t>Reflected Signal</a:t>
              </a:r>
              <a:endParaRPr lang="zh-CN" altLang="en-US" dirty="0">
                <a:solidFill>
                  <a:schemeClr val="accent2">
                    <a:lumMod val="60000"/>
                    <a:lumOff val="40000"/>
                  </a:schemeClr>
                </a:solidFill>
              </a:endParaRPr>
            </a:p>
          </p:txBody>
        </p:sp>
      </p:grpSp>
      <p:grpSp>
        <p:nvGrpSpPr>
          <p:cNvPr id="26" name="组合 25">
            <a:extLst>
              <a:ext uri="{FF2B5EF4-FFF2-40B4-BE49-F238E27FC236}">
                <a16:creationId xmlns:a16="http://schemas.microsoft.com/office/drawing/2014/main" id="{F3BD8C84-2154-5244-B52F-370DDBA290E6}"/>
              </a:ext>
            </a:extLst>
          </p:cNvPr>
          <p:cNvGrpSpPr/>
          <p:nvPr/>
        </p:nvGrpSpPr>
        <p:grpSpPr>
          <a:xfrm>
            <a:off x="1753041" y="2080257"/>
            <a:ext cx="2710241" cy="1231903"/>
            <a:chOff x="1582151" y="1515121"/>
            <a:chExt cx="2710241" cy="1231903"/>
          </a:xfrm>
          <a:solidFill>
            <a:srgbClr val="DF7564"/>
          </a:solidFill>
        </p:grpSpPr>
        <p:grpSp>
          <p:nvGrpSpPr>
            <p:cNvPr id="27" name="组合 26">
              <a:extLst>
                <a:ext uri="{FF2B5EF4-FFF2-40B4-BE49-F238E27FC236}">
                  <a16:creationId xmlns:a16="http://schemas.microsoft.com/office/drawing/2014/main" id="{B2CA5C11-C929-6246-B79F-A893E5D44867}"/>
                </a:ext>
              </a:extLst>
            </p:cNvPr>
            <p:cNvGrpSpPr/>
            <p:nvPr/>
          </p:nvGrpSpPr>
          <p:grpSpPr>
            <a:xfrm>
              <a:off x="1582151" y="1798501"/>
              <a:ext cx="2694265" cy="948523"/>
              <a:chOff x="1582151" y="1798501"/>
              <a:chExt cx="2694265" cy="948523"/>
            </a:xfrm>
            <a:grpFill/>
          </p:grpSpPr>
          <p:pic>
            <p:nvPicPr>
              <p:cNvPr id="29" name="图形 28">
                <a:extLst>
                  <a:ext uri="{FF2B5EF4-FFF2-40B4-BE49-F238E27FC236}">
                    <a16:creationId xmlns:a16="http://schemas.microsoft.com/office/drawing/2014/main" id="{E2624FC0-5E34-754B-9913-84114E7696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82151" y="1798501"/>
                <a:ext cx="948523" cy="948523"/>
              </a:xfrm>
              <a:prstGeom prst="rect">
                <a:avLst/>
              </a:prstGeom>
            </p:spPr>
          </p:pic>
          <p:pic>
            <p:nvPicPr>
              <p:cNvPr id="30" name="图形 29">
                <a:extLst>
                  <a:ext uri="{FF2B5EF4-FFF2-40B4-BE49-F238E27FC236}">
                    <a16:creationId xmlns:a16="http://schemas.microsoft.com/office/drawing/2014/main" id="{33762ECD-4495-F54E-A96D-7961B0B4B1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55022" y="1798501"/>
                <a:ext cx="948523" cy="948523"/>
              </a:xfrm>
              <a:prstGeom prst="rect">
                <a:avLst/>
              </a:prstGeom>
            </p:spPr>
          </p:pic>
          <p:pic>
            <p:nvPicPr>
              <p:cNvPr id="31" name="图形 30">
                <a:extLst>
                  <a:ext uri="{FF2B5EF4-FFF2-40B4-BE49-F238E27FC236}">
                    <a16:creationId xmlns:a16="http://schemas.microsoft.com/office/drawing/2014/main" id="{697F275F-0783-7549-887D-2089E36F20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27893" y="1798501"/>
                <a:ext cx="948523" cy="948523"/>
              </a:xfrm>
              <a:prstGeom prst="rect">
                <a:avLst/>
              </a:prstGeom>
            </p:spPr>
          </p:pic>
        </p:grpSp>
        <p:sp>
          <p:nvSpPr>
            <p:cNvPr id="28" name="文本框 27">
              <a:extLst>
                <a:ext uri="{FF2B5EF4-FFF2-40B4-BE49-F238E27FC236}">
                  <a16:creationId xmlns:a16="http://schemas.microsoft.com/office/drawing/2014/main" id="{BC2359A3-80CD-D24B-8D7C-8769450870EE}"/>
                </a:ext>
              </a:extLst>
            </p:cNvPr>
            <p:cNvSpPr txBox="1"/>
            <p:nvPr/>
          </p:nvSpPr>
          <p:spPr>
            <a:xfrm>
              <a:off x="1939296" y="1515121"/>
              <a:ext cx="2353096" cy="369332"/>
            </a:xfrm>
            <a:prstGeom prst="rect">
              <a:avLst/>
            </a:prstGeom>
            <a:noFill/>
          </p:spPr>
          <p:txBody>
            <a:bodyPr wrap="square">
              <a:spAutoFit/>
            </a:bodyPr>
            <a:lstStyle/>
            <a:p>
              <a:r>
                <a:rPr lang="en-US" altLang="zh-CN" b="1" dirty="0">
                  <a:solidFill>
                    <a:srgbClr val="DF7564"/>
                  </a:solidFill>
                  <a:latin typeface="微软雅黑" panose="020B0503020204020204" pitchFamily="34" charset="-122"/>
                  <a:sym typeface="Arial" panose="020B0604020202020204" pitchFamily="34" charset="0"/>
                </a:rPr>
                <a:t>Audible Audio</a:t>
              </a:r>
              <a:endParaRPr lang="zh-CN" altLang="en-US" dirty="0">
                <a:solidFill>
                  <a:srgbClr val="DF7564"/>
                </a:solidFill>
              </a:endParaRPr>
            </a:p>
          </p:txBody>
        </p:sp>
      </p:grpSp>
      <p:grpSp>
        <p:nvGrpSpPr>
          <p:cNvPr id="3" name="组合 2">
            <a:extLst>
              <a:ext uri="{FF2B5EF4-FFF2-40B4-BE49-F238E27FC236}">
                <a16:creationId xmlns:a16="http://schemas.microsoft.com/office/drawing/2014/main" id="{581F40C2-05D1-D049-BB48-1C6024B31CEA}"/>
              </a:ext>
            </a:extLst>
          </p:cNvPr>
          <p:cNvGrpSpPr/>
          <p:nvPr/>
        </p:nvGrpSpPr>
        <p:grpSpPr>
          <a:xfrm>
            <a:off x="4842622" y="1125895"/>
            <a:ext cx="3006761" cy="461665"/>
            <a:chOff x="4842622" y="1125895"/>
            <a:chExt cx="3006761" cy="461665"/>
          </a:xfrm>
        </p:grpSpPr>
        <p:sp>
          <p:nvSpPr>
            <p:cNvPr id="32" name="文本框 31">
              <a:extLst>
                <a:ext uri="{FF2B5EF4-FFF2-40B4-BE49-F238E27FC236}">
                  <a16:creationId xmlns:a16="http://schemas.microsoft.com/office/drawing/2014/main" id="{2F55537C-78F9-B04C-88FB-65808C4D217E}"/>
                </a:ext>
              </a:extLst>
            </p:cNvPr>
            <p:cNvSpPr txBox="1"/>
            <p:nvPr/>
          </p:nvSpPr>
          <p:spPr>
            <a:xfrm>
              <a:off x="4842622" y="1125895"/>
              <a:ext cx="2574713" cy="461665"/>
            </a:xfrm>
            <a:prstGeom prst="rect">
              <a:avLst/>
            </a:prstGeom>
            <a:noFill/>
          </p:spPr>
          <p:txBody>
            <a:bodyPr wrap="square">
              <a:spAutoFit/>
            </a:bodyPr>
            <a:lstStyle/>
            <a:p>
              <a:pPr marL="342900" indent="-342900">
                <a:buFont typeface="Wingdings" pitchFamily="2" charset="2"/>
                <a:buChar char="l"/>
              </a:pPr>
              <a:r>
                <a:rPr lang="en-US" altLang="zh-CN" sz="2400" b="1" dirty="0">
                  <a:solidFill>
                    <a:schemeClr val="bg1"/>
                  </a:solidFill>
                  <a:latin typeface="微软雅黑" panose="020B0503020204020204" pitchFamily="34" charset="-122"/>
                </a:rPr>
                <a:t>Non-invasive</a:t>
              </a:r>
              <a:endParaRPr lang="zh-CN" altLang="en-US" sz="2400" b="1" dirty="0">
                <a:solidFill>
                  <a:schemeClr val="bg1"/>
                </a:solidFill>
                <a:latin typeface="微软雅黑" panose="020B0503020204020204" pitchFamily="34" charset="-122"/>
              </a:endParaRPr>
            </a:p>
          </p:txBody>
        </p:sp>
        <p:pic>
          <p:nvPicPr>
            <p:cNvPr id="33" name="图片 32" descr="勾">
              <a:extLst>
                <a:ext uri="{FF2B5EF4-FFF2-40B4-BE49-F238E27FC236}">
                  <a16:creationId xmlns:a16="http://schemas.microsoft.com/office/drawing/2014/main" id="{F0B4B90C-456B-DB4C-9E23-7F41F0F0C4FA}"/>
                </a:ext>
              </a:extLst>
            </p:cNvPr>
            <p:cNvPicPr>
              <a:picLocks noChangeAspect="1"/>
            </p:cNvPicPr>
            <p:nvPr/>
          </p:nvPicPr>
          <p:blipFill>
            <a:blip r:embed="rId15">
              <a:duotone>
                <a:schemeClr val="accent6">
                  <a:shade val="45000"/>
                  <a:satMod val="135000"/>
                </a:schemeClr>
                <a:prstClr val="white"/>
              </a:duotone>
            </a:blip>
            <a:stretch>
              <a:fillRect/>
            </a:stretch>
          </p:blipFill>
          <p:spPr>
            <a:xfrm>
              <a:off x="7417335" y="1165771"/>
              <a:ext cx="432048" cy="374260"/>
            </a:xfrm>
            <a:prstGeom prst="rect">
              <a:avLst/>
            </a:prstGeom>
          </p:spPr>
        </p:pic>
      </p:grpSp>
      <p:sp>
        <p:nvSpPr>
          <p:cNvPr id="34" name="文本框 33">
            <a:extLst>
              <a:ext uri="{FF2B5EF4-FFF2-40B4-BE49-F238E27FC236}">
                <a16:creationId xmlns:a16="http://schemas.microsoft.com/office/drawing/2014/main" id="{989212BF-B3E2-8044-81E0-7192F40F6438}"/>
              </a:ext>
            </a:extLst>
          </p:cNvPr>
          <p:cNvSpPr txBox="1"/>
          <p:nvPr/>
        </p:nvSpPr>
        <p:spPr>
          <a:xfrm>
            <a:off x="8354448" y="1149264"/>
            <a:ext cx="2574713" cy="461665"/>
          </a:xfrm>
          <a:prstGeom prst="rect">
            <a:avLst/>
          </a:prstGeom>
          <a:noFill/>
        </p:spPr>
        <p:txBody>
          <a:bodyPr wrap="square">
            <a:spAutoFit/>
          </a:bodyPr>
          <a:lstStyle/>
          <a:p>
            <a:pPr marL="342900" indent="-342900">
              <a:buFont typeface="Wingdings" pitchFamily="2" charset="2"/>
              <a:buChar char="l"/>
            </a:pPr>
            <a:r>
              <a:rPr lang="en-US" altLang="zh-CN" sz="2400" b="1" dirty="0">
                <a:solidFill>
                  <a:schemeClr val="bg1"/>
                </a:solidFill>
                <a:latin typeface="微软雅黑" panose="020B0503020204020204" pitchFamily="34" charset="-122"/>
              </a:rPr>
              <a:t>Ubiquitous</a:t>
            </a:r>
            <a:endParaRPr lang="zh-CN" altLang="en-US" sz="2400" b="1" dirty="0">
              <a:solidFill>
                <a:schemeClr val="bg1"/>
              </a:solidFill>
              <a:latin typeface="微软雅黑" panose="020B0503020204020204" pitchFamily="34" charset="-122"/>
            </a:endParaRPr>
          </a:p>
        </p:txBody>
      </p:sp>
      <p:pic>
        <p:nvPicPr>
          <p:cNvPr id="35" name="图片 34" descr="勾">
            <a:extLst>
              <a:ext uri="{FF2B5EF4-FFF2-40B4-BE49-F238E27FC236}">
                <a16:creationId xmlns:a16="http://schemas.microsoft.com/office/drawing/2014/main" id="{EE083D18-4CD8-6042-A28B-A71DB9FB5BCB}"/>
              </a:ext>
            </a:extLst>
          </p:cNvPr>
          <p:cNvPicPr>
            <a:picLocks noChangeAspect="1"/>
          </p:cNvPicPr>
          <p:nvPr/>
        </p:nvPicPr>
        <p:blipFill>
          <a:blip r:embed="rId15">
            <a:duotone>
              <a:schemeClr val="accent6">
                <a:shade val="45000"/>
                <a:satMod val="135000"/>
              </a:schemeClr>
              <a:prstClr val="white"/>
            </a:duotone>
          </a:blip>
          <a:stretch>
            <a:fillRect/>
          </a:stretch>
        </p:blipFill>
        <p:spPr>
          <a:xfrm>
            <a:off x="10605178" y="1165771"/>
            <a:ext cx="432048" cy="374260"/>
          </a:xfrm>
          <a:prstGeom prst="rect">
            <a:avLst/>
          </a:prstGeom>
        </p:spPr>
      </p:pic>
      <p:grpSp>
        <p:nvGrpSpPr>
          <p:cNvPr id="4" name="组合 3">
            <a:extLst>
              <a:ext uri="{FF2B5EF4-FFF2-40B4-BE49-F238E27FC236}">
                <a16:creationId xmlns:a16="http://schemas.microsoft.com/office/drawing/2014/main" id="{78F36211-C748-D549-A965-01E80F5A1CDB}"/>
              </a:ext>
            </a:extLst>
          </p:cNvPr>
          <p:cNvGrpSpPr/>
          <p:nvPr/>
        </p:nvGrpSpPr>
        <p:grpSpPr>
          <a:xfrm>
            <a:off x="4820427" y="1822269"/>
            <a:ext cx="6648847" cy="482564"/>
            <a:chOff x="4820427" y="1822269"/>
            <a:chExt cx="6648847" cy="482564"/>
          </a:xfrm>
        </p:grpSpPr>
        <p:sp>
          <p:nvSpPr>
            <p:cNvPr id="36" name="文本框 35">
              <a:extLst>
                <a:ext uri="{FF2B5EF4-FFF2-40B4-BE49-F238E27FC236}">
                  <a16:creationId xmlns:a16="http://schemas.microsoft.com/office/drawing/2014/main" id="{DC3FA4F1-AE0F-4A46-B989-A12425FB3FD4}"/>
                </a:ext>
              </a:extLst>
            </p:cNvPr>
            <p:cNvSpPr txBox="1"/>
            <p:nvPr/>
          </p:nvSpPr>
          <p:spPr>
            <a:xfrm>
              <a:off x="4820427" y="1843168"/>
              <a:ext cx="6460576" cy="461665"/>
            </a:xfrm>
            <a:prstGeom prst="rect">
              <a:avLst/>
            </a:prstGeom>
            <a:noFill/>
          </p:spPr>
          <p:txBody>
            <a:bodyPr wrap="square">
              <a:spAutoFit/>
            </a:bodyPr>
            <a:lstStyle/>
            <a:p>
              <a:pPr marL="342900" indent="-342900">
                <a:buFont typeface="Wingdings" pitchFamily="2" charset="2"/>
                <a:buChar char="l"/>
              </a:pPr>
              <a:r>
                <a:rPr lang="zh-CN" altLang="en-US" sz="2400" b="1" dirty="0">
                  <a:solidFill>
                    <a:schemeClr val="bg1"/>
                  </a:solidFill>
                  <a:latin typeface="微软雅黑" panose="020B0503020204020204" pitchFamily="34" charset="-122"/>
                </a:rPr>
                <a:t>Performs well in low light conditions</a:t>
              </a:r>
            </a:p>
          </p:txBody>
        </p:sp>
        <p:pic>
          <p:nvPicPr>
            <p:cNvPr id="37" name="图片 36" descr="勾">
              <a:extLst>
                <a:ext uri="{FF2B5EF4-FFF2-40B4-BE49-F238E27FC236}">
                  <a16:creationId xmlns:a16="http://schemas.microsoft.com/office/drawing/2014/main" id="{976DE56E-A424-E346-B630-D11113C74318}"/>
                </a:ext>
              </a:extLst>
            </p:cNvPr>
            <p:cNvPicPr>
              <a:picLocks noChangeAspect="1"/>
            </p:cNvPicPr>
            <p:nvPr/>
          </p:nvPicPr>
          <p:blipFill>
            <a:blip r:embed="rId15">
              <a:duotone>
                <a:schemeClr val="accent6">
                  <a:shade val="45000"/>
                  <a:satMod val="135000"/>
                </a:schemeClr>
                <a:prstClr val="white"/>
              </a:duotone>
            </a:blip>
            <a:stretch>
              <a:fillRect/>
            </a:stretch>
          </p:blipFill>
          <p:spPr>
            <a:xfrm>
              <a:off x="11037226" y="1822269"/>
              <a:ext cx="432048" cy="37426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组合 11"/>
          <p:cNvGrpSpPr/>
          <p:nvPr/>
        </p:nvGrpSpPr>
        <p:grpSpPr>
          <a:xfrm>
            <a:off x="607059" y="253746"/>
            <a:ext cx="11157338" cy="706755"/>
            <a:chOff x="310557" y="292608"/>
            <a:chExt cx="14876452" cy="942341"/>
          </a:xfrm>
        </p:grpSpPr>
        <p:sp>
          <p:nvSpPr>
            <p:cNvPr id="16" name="稻壳儿小白白(http://dwz.cn/Wu2UP)"/>
            <p:cNvSpPr txBox="1">
              <a:spLocks noChangeArrowheads="1"/>
            </p:cNvSpPr>
            <p:nvPr/>
          </p:nvSpPr>
          <p:spPr bwMode="auto">
            <a:xfrm>
              <a:off x="863946" y="456862"/>
              <a:ext cx="14323063"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Sensing </a:t>
              </a:r>
              <a:r>
                <a:rPr lang="en" altLang="zh-CN" sz="3200" b="1" dirty="0">
                  <a:solidFill>
                    <a:srgbClr val="FFFFFF"/>
                  </a:solidFill>
                  <a:latin typeface="微软雅黑" panose="020B0503020204020204" pitchFamily="34" charset="-122"/>
                </a:rPr>
                <a:t>articulatory</a:t>
              </a:r>
              <a:r>
                <a:rPr lang="en-US" altLang="zh-CN" sz="3200" b="1" dirty="0">
                  <a:solidFill>
                    <a:srgbClr val="FFFFFF"/>
                  </a:solidFill>
                  <a:latin typeface="微软雅黑" panose="020B0503020204020204" pitchFamily="34" charset="-122"/>
                  <a:sym typeface="Arial" panose="020B0604020202020204" pitchFamily="34" charset="0"/>
                </a:rPr>
                <a:t> gestures</a:t>
              </a:r>
            </a:p>
          </p:txBody>
        </p:sp>
        <p:sp>
          <p:nvSpPr>
            <p:cNvPr id="15" name="图文框 14"/>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sp>
        <p:nvSpPr>
          <p:cNvPr id="17" name="文本框 16"/>
          <p:cNvSpPr txBox="1"/>
          <p:nvPr/>
        </p:nvSpPr>
        <p:spPr>
          <a:xfrm>
            <a:off x="489337" y="267462"/>
            <a:ext cx="517549" cy="706755"/>
          </a:xfrm>
          <a:prstGeom prst="rect">
            <a:avLst/>
          </a:prstGeom>
          <a:noFill/>
        </p:spPr>
        <p:txBody>
          <a:bodyPr wrap="square" rtlCol="0">
            <a:spAutoFit/>
          </a:bodyPr>
          <a:lstStyle/>
          <a:p>
            <a:pPr algn="ctr"/>
            <a:r>
              <a:rPr lang="en-US" altLang="zh-CN" sz="4000" b="1">
                <a:solidFill>
                  <a:srgbClr val="FFFFFF"/>
                </a:solidFill>
                <a:latin typeface="Impact" panose="020B0806030902050204" pitchFamily="34" charset="0"/>
                <a:ea typeface="方正兰亭粗黑简体" panose="02000000000000000000" pitchFamily="2" charset="-122"/>
              </a:rPr>
              <a:t>3</a:t>
            </a:r>
          </a:p>
        </p:txBody>
      </p:sp>
      <p:pic>
        <p:nvPicPr>
          <p:cNvPr id="11" name="图片 10" descr="图标&#10;&#10;描述已自动生成">
            <a:extLst>
              <a:ext uri="{FF2B5EF4-FFF2-40B4-BE49-F238E27FC236}">
                <a16:creationId xmlns:a16="http://schemas.microsoft.com/office/drawing/2014/main" id="{6E63C2BF-9BA0-A048-A4A8-799064ECD8D8}"/>
              </a:ext>
            </a:extLst>
          </p:cNvPr>
          <p:cNvPicPr>
            <a:picLocks noChangeAspect="1"/>
          </p:cNvPicPr>
          <p:nvPr/>
        </p:nvPicPr>
        <p:blipFill>
          <a:blip r:embed="rId3"/>
          <a:stretch>
            <a:fillRect/>
          </a:stretch>
        </p:blipFill>
        <p:spPr>
          <a:xfrm>
            <a:off x="7131548" y="2352799"/>
            <a:ext cx="3268727" cy="3268727"/>
          </a:xfrm>
          <a:prstGeom prst="rect">
            <a:avLst/>
          </a:prstGeom>
        </p:spPr>
      </p:pic>
      <p:grpSp>
        <p:nvGrpSpPr>
          <p:cNvPr id="26" name="组合 25">
            <a:extLst>
              <a:ext uri="{FF2B5EF4-FFF2-40B4-BE49-F238E27FC236}">
                <a16:creationId xmlns:a16="http://schemas.microsoft.com/office/drawing/2014/main" id="{F3BD8C84-2154-5244-B52F-370DDBA290E6}"/>
              </a:ext>
            </a:extLst>
          </p:cNvPr>
          <p:cNvGrpSpPr/>
          <p:nvPr/>
        </p:nvGrpSpPr>
        <p:grpSpPr>
          <a:xfrm>
            <a:off x="1753041" y="2080257"/>
            <a:ext cx="2710241" cy="1231903"/>
            <a:chOff x="1582151" y="1515121"/>
            <a:chExt cx="2710241" cy="1231903"/>
          </a:xfrm>
        </p:grpSpPr>
        <p:grpSp>
          <p:nvGrpSpPr>
            <p:cNvPr id="27" name="组合 26">
              <a:extLst>
                <a:ext uri="{FF2B5EF4-FFF2-40B4-BE49-F238E27FC236}">
                  <a16:creationId xmlns:a16="http://schemas.microsoft.com/office/drawing/2014/main" id="{B2CA5C11-C929-6246-B79F-A893E5D44867}"/>
                </a:ext>
              </a:extLst>
            </p:cNvPr>
            <p:cNvGrpSpPr/>
            <p:nvPr/>
          </p:nvGrpSpPr>
          <p:grpSpPr>
            <a:xfrm>
              <a:off x="1582151" y="1798501"/>
              <a:ext cx="2694265" cy="948523"/>
              <a:chOff x="1582151" y="1798501"/>
              <a:chExt cx="2694265" cy="948523"/>
            </a:xfrm>
          </p:grpSpPr>
          <p:pic>
            <p:nvPicPr>
              <p:cNvPr id="29" name="图形 28">
                <a:extLst>
                  <a:ext uri="{FF2B5EF4-FFF2-40B4-BE49-F238E27FC236}">
                    <a16:creationId xmlns:a16="http://schemas.microsoft.com/office/drawing/2014/main" id="{E2624FC0-5E34-754B-9913-84114E7696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2151" y="1798501"/>
                <a:ext cx="948523" cy="948523"/>
              </a:xfrm>
              <a:prstGeom prst="rect">
                <a:avLst/>
              </a:prstGeom>
            </p:spPr>
          </p:pic>
          <p:pic>
            <p:nvPicPr>
              <p:cNvPr id="30" name="图形 29">
                <a:extLst>
                  <a:ext uri="{FF2B5EF4-FFF2-40B4-BE49-F238E27FC236}">
                    <a16:creationId xmlns:a16="http://schemas.microsoft.com/office/drawing/2014/main" id="{33762ECD-4495-F54E-A96D-7961B0B4B1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5022" y="1798501"/>
                <a:ext cx="948523" cy="948523"/>
              </a:xfrm>
              <a:prstGeom prst="rect">
                <a:avLst/>
              </a:prstGeom>
            </p:spPr>
          </p:pic>
          <p:pic>
            <p:nvPicPr>
              <p:cNvPr id="31" name="图形 30">
                <a:extLst>
                  <a:ext uri="{FF2B5EF4-FFF2-40B4-BE49-F238E27FC236}">
                    <a16:creationId xmlns:a16="http://schemas.microsoft.com/office/drawing/2014/main" id="{697F275F-0783-7549-887D-2089E36F2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7893" y="1798501"/>
                <a:ext cx="948523" cy="948523"/>
              </a:xfrm>
              <a:prstGeom prst="rect">
                <a:avLst/>
              </a:prstGeom>
            </p:spPr>
          </p:pic>
        </p:grpSp>
        <p:sp>
          <p:nvSpPr>
            <p:cNvPr id="28" name="文本框 27">
              <a:extLst>
                <a:ext uri="{FF2B5EF4-FFF2-40B4-BE49-F238E27FC236}">
                  <a16:creationId xmlns:a16="http://schemas.microsoft.com/office/drawing/2014/main" id="{BC2359A3-80CD-D24B-8D7C-8769450870EE}"/>
                </a:ext>
              </a:extLst>
            </p:cNvPr>
            <p:cNvSpPr txBox="1"/>
            <p:nvPr/>
          </p:nvSpPr>
          <p:spPr>
            <a:xfrm>
              <a:off x="1939296" y="1515121"/>
              <a:ext cx="2353096" cy="369332"/>
            </a:xfrm>
            <a:prstGeom prst="rect">
              <a:avLst/>
            </a:prstGeom>
            <a:noFill/>
          </p:spPr>
          <p:txBody>
            <a:bodyPr wrap="square">
              <a:spAutoFit/>
            </a:bodyPr>
            <a:lstStyle/>
            <a:p>
              <a:r>
                <a:rPr lang="en-US" altLang="zh-CN" b="1" dirty="0">
                  <a:solidFill>
                    <a:srgbClr val="DF7564"/>
                  </a:solidFill>
                  <a:latin typeface="微软雅黑" panose="020B0503020204020204" pitchFamily="34" charset="-122"/>
                  <a:sym typeface="Arial" panose="020B0604020202020204" pitchFamily="34" charset="0"/>
                </a:rPr>
                <a:t>Audible Audio</a:t>
              </a:r>
              <a:endParaRPr lang="zh-CN" altLang="en-US" b="1" dirty="0">
                <a:solidFill>
                  <a:srgbClr val="DF7564"/>
                </a:solidFill>
                <a:latin typeface="微软雅黑" panose="020B0503020204020204" pitchFamily="34" charset="-122"/>
              </a:endParaRPr>
            </a:p>
          </p:txBody>
        </p:sp>
      </p:grpSp>
      <p:grpSp>
        <p:nvGrpSpPr>
          <p:cNvPr id="49" name="组合 48">
            <a:extLst>
              <a:ext uri="{FF2B5EF4-FFF2-40B4-BE49-F238E27FC236}">
                <a16:creationId xmlns:a16="http://schemas.microsoft.com/office/drawing/2014/main" id="{31F06C20-71CD-AA44-B6BE-08FFB69ABD6C}"/>
              </a:ext>
            </a:extLst>
          </p:cNvPr>
          <p:cNvGrpSpPr/>
          <p:nvPr/>
        </p:nvGrpSpPr>
        <p:grpSpPr>
          <a:xfrm rot="21149607">
            <a:off x="4479771" y="1846284"/>
            <a:ext cx="1955257" cy="625275"/>
            <a:chOff x="4072894" y="1832045"/>
            <a:chExt cx="1955257" cy="625275"/>
          </a:xfrm>
        </p:grpSpPr>
        <p:cxnSp>
          <p:nvCxnSpPr>
            <p:cNvPr id="38" name="直线箭头连接符 37">
              <a:extLst>
                <a:ext uri="{FF2B5EF4-FFF2-40B4-BE49-F238E27FC236}">
                  <a16:creationId xmlns:a16="http://schemas.microsoft.com/office/drawing/2014/main" id="{A181B787-C8A4-3E4A-B60F-0EDC5838FE5F}"/>
                </a:ext>
              </a:extLst>
            </p:cNvPr>
            <p:cNvCxnSpPr>
              <a:cxnSpLocks/>
            </p:cNvCxnSpPr>
            <p:nvPr/>
          </p:nvCxnSpPr>
          <p:spPr>
            <a:xfrm flipH="1">
              <a:off x="4210702" y="2035901"/>
              <a:ext cx="1788065" cy="42141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EB617B2F-624F-3042-B23D-EDDBA4345B9F}"/>
                </a:ext>
              </a:extLst>
            </p:cNvPr>
            <p:cNvSpPr txBox="1"/>
            <p:nvPr/>
          </p:nvSpPr>
          <p:spPr>
            <a:xfrm rot="20895222">
              <a:off x="4072894" y="1832045"/>
              <a:ext cx="1955257"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Reconstruction</a:t>
              </a:r>
              <a:endParaRPr lang="zh-CN" altLang="en-US" dirty="0"/>
            </a:p>
          </p:txBody>
        </p:sp>
      </p:grpSp>
      <p:grpSp>
        <p:nvGrpSpPr>
          <p:cNvPr id="48" name="组合 47">
            <a:extLst>
              <a:ext uri="{FF2B5EF4-FFF2-40B4-BE49-F238E27FC236}">
                <a16:creationId xmlns:a16="http://schemas.microsoft.com/office/drawing/2014/main" id="{C837C618-469B-9246-B8EB-6BB9D09AF526}"/>
              </a:ext>
            </a:extLst>
          </p:cNvPr>
          <p:cNvGrpSpPr/>
          <p:nvPr/>
        </p:nvGrpSpPr>
        <p:grpSpPr>
          <a:xfrm>
            <a:off x="6817090" y="2096350"/>
            <a:ext cx="1009819" cy="2493815"/>
            <a:chOff x="6686460" y="2096350"/>
            <a:chExt cx="1009819" cy="2493815"/>
          </a:xfrm>
        </p:grpSpPr>
        <p:cxnSp>
          <p:nvCxnSpPr>
            <p:cNvPr id="36" name="直线箭头连接符 35">
              <a:extLst>
                <a:ext uri="{FF2B5EF4-FFF2-40B4-BE49-F238E27FC236}">
                  <a16:creationId xmlns:a16="http://schemas.microsoft.com/office/drawing/2014/main" id="{3B9E1074-EC91-C043-B819-22566C97F15C}"/>
                </a:ext>
              </a:extLst>
            </p:cNvPr>
            <p:cNvCxnSpPr>
              <a:cxnSpLocks/>
            </p:cNvCxnSpPr>
            <p:nvPr/>
          </p:nvCxnSpPr>
          <p:spPr>
            <a:xfrm flipH="1" flipV="1">
              <a:off x="6686460" y="2096350"/>
              <a:ext cx="731365" cy="173996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A43F2BF4-7818-4B48-9CA3-89253DDE789A}"/>
                </a:ext>
              </a:extLst>
            </p:cNvPr>
            <p:cNvSpPr txBox="1"/>
            <p:nvPr/>
          </p:nvSpPr>
          <p:spPr>
            <a:xfrm rot="3851564">
              <a:off x="6335065" y="3228951"/>
              <a:ext cx="235309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Sensing</a:t>
              </a:r>
              <a:endParaRPr lang="zh-CN" altLang="en-US" dirty="0"/>
            </a:p>
          </p:txBody>
        </p:sp>
      </p:grpSp>
      <p:grpSp>
        <p:nvGrpSpPr>
          <p:cNvPr id="51" name="组合 50">
            <a:extLst>
              <a:ext uri="{FF2B5EF4-FFF2-40B4-BE49-F238E27FC236}">
                <a16:creationId xmlns:a16="http://schemas.microsoft.com/office/drawing/2014/main" id="{49F8C2D9-BB47-ED43-926C-447607D5AB4F}"/>
              </a:ext>
            </a:extLst>
          </p:cNvPr>
          <p:cNvGrpSpPr/>
          <p:nvPr/>
        </p:nvGrpSpPr>
        <p:grpSpPr>
          <a:xfrm>
            <a:off x="4488431" y="2749915"/>
            <a:ext cx="2911568" cy="1176182"/>
            <a:chOff x="4357801" y="2749915"/>
            <a:chExt cx="2911568" cy="1176182"/>
          </a:xfrm>
        </p:grpSpPr>
        <p:cxnSp>
          <p:nvCxnSpPr>
            <p:cNvPr id="32" name="直线箭头连接符 31">
              <a:extLst>
                <a:ext uri="{FF2B5EF4-FFF2-40B4-BE49-F238E27FC236}">
                  <a16:creationId xmlns:a16="http://schemas.microsoft.com/office/drawing/2014/main" id="{95450BF9-6A44-8B43-BBCD-944E7DFA1240}"/>
                </a:ext>
              </a:extLst>
            </p:cNvPr>
            <p:cNvCxnSpPr>
              <a:cxnSpLocks/>
            </p:cNvCxnSpPr>
            <p:nvPr/>
          </p:nvCxnSpPr>
          <p:spPr>
            <a:xfrm flipH="1" flipV="1">
              <a:off x="4357801" y="2749915"/>
              <a:ext cx="2911568" cy="1176182"/>
            </a:xfrm>
            <a:prstGeom prst="straightConnector1">
              <a:avLst/>
            </a:prstGeom>
            <a:ln w="762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3AB5B162-9811-5C4A-9878-532FECA9E548}"/>
                </a:ext>
              </a:extLst>
            </p:cNvPr>
            <p:cNvSpPr txBox="1"/>
            <p:nvPr/>
          </p:nvSpPr>
          <p:spPr>
            <a:xfrm rot="1252496">
              <a:off x="4691048" y="3419192"/>
              <a:ext cx="2353096"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sym typeface="Arial" panose="020B0604020202020204" pitchFamily="34" charset="0"/>
                </a:rPr>
                <a:t>Correspondence</a:t>
              </a:r>
              <a:endParaRPr lang="zh-CN" altLang="en-US" dirty="0">
                <a:solidFill>
                  <a:schemeClr val="bg1"/>
                </a:solidFill>
              </a:endParaRPr>
            </a:p>
          </p:txBody>
        </p:sp>
      </p:grpSp>
      <p:grpSp>
        <p:nvGrpSpPr>
          <p:cNvPr id="58" name="组合 57">
            <a:extLst>
              <a:ext uri="{FF2B5EF4-FFF2-40B4-BE49-F238E27FC236}">
                <a16:creationId xmlns:a16="http://schemas.microsoft.com/office/drawing/2014/main" id="{67E44B4F-E633-2844-9847-6E599E165A3A}"/>
              </a:ext>
            </a:extLst>
          </p:cNvPr>
          <p:cNvGrpSpPr/>
          <p:nvPr/>
        </p:nvGrpSpPr>
        <p:grpSpPr>
          <a:xfrm>
            <a:off x="5585556" y="3387236"/>
            <a:ext cx="2355804" cy="730164"/>
            <a:chOff x="5442569" y="3177171"/>
            <a:chExt cx="2355804" cy="730164"/>
          </a:xfrm>
        </p:grpSpPr>
        <p:pic>
          <p:nvPicPr>
            <p:cNvPr id="59" name="图片 58" descr="形状&#10;&#10;中度可信度描述已自动生成">
              <a:extLst>
                <a:ext uri="{FF2B5EF4-FFF2-40B4-BE49-F238E27FC236}">
                  <a16:creationId xmlns:a16="http://schemas.microsoft.com/office/drawing/2014/main" id="{DDC21493-77BC-F845-B466-9C97D289C289}"/>
                </a:ext>
              </a:extLst>
            </p:cNvPr>
            <p:cNvPicPr>
              <a:picLocks noChangeAspect="1"/>
            </p:cNvPicPr>
            <p:nvPr/>
          </p:nvPicPr>
          <p:blipFill rotWithShape="1">
            <a:blip r:embed="rId6">
              <a:lum bright="70000" contrast="-70000"/>
            </a:blip>
            <a:srcRect t="38995" b="25788"/>
            <a:stretch/>
          </p:blipFill>
          <p:spPr>
            <a:xfrm rot="498929">
              <a:off x="5442569" y="3508707"/>
              <a:ext cx="2076040" cy="398628"/>
            </a:xfrm>
            <a:prstGeom prst="rect">
              <a:avLst/>
            </a:prstGeom>
          </p:spPr>
        </p:pic>
        <p:sp>
          <p:nvSpPr>
            <p:cNvPr id="60" name="文本框 59">
              <a:extLst>
                <a:ext uri="{FF2B5EF4-FFF2-40B4-BE49-F238E27FC236}">
                  <a16:creationId xmlns:a16="http://schemas.microsoft.com/office/drawing/2014/main" id="{36EA0092-C57B-7844-A792-A959BAA3C57F}"/>
                </a:ext>
              </a:extLst>
            </p:cNvPr>
            <p:cNvSpPr txBox="1"/>
            <p:nvPr/>
          </p:nvSpPr>
          <p:spPr>
            <a:xfrm rot="516847">
              <a:off x="5445277" y="3177171"/>
              <a:ext cx="235309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Ultrasonic Signal</a:t>
              </a:r>
              <a:endParaRPr lang="zh-CN" altLang="en-US" dirty="0"/>
            </a:p>
          </p:txBody>
        </p:sp>
      </p:grpSp>
    </p:spTree>
    <p:extLst>
      <p:ext uri="{BB962C8B-B14F-4D97-AF65-F5344CB8AC3E}">
        <p14:creationId xmlns:p14="http://schemas.microsoft.com/office/powerpoint/2010/main" val="3209564952"/>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2.22222E-6 L 0.0125 -0.33102 " pathEditMode="relative" rAng="0" ptsTypes="AA">
                                      <p:cBhvr>
                                        <p:cTn id="6" dur="1000" fill="hold"/>
                                        <p:tgtEl>
                                          <p:spTgt spid="58"/>
                                        </p:tgtEl>
                                        <p:attrNameLst>
                                          <p:attrName>ppt_x</p:attrName>
                                          <p:attrName>ppt_y</p:attrName>
                                        </p:attrNameLst>
                                      </p:cBhvr>
                                      <p:rCtr x="625" y="-16551"/>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up)">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mph" presetSubtype="0" repeatCount="indefinite" fill="hold" nodeType="clickEffect">
                                  <p:stCondLst>
                                    <p:cond delay="0"/>
                                  </p:stCondLst>
                                  <p:childTnLst>
                                    <p:animEffect transition="out" filter="fade">
                                      <p:cBhvr>
                                        <p:cTn id="25" dur="500" tmFilter="0, 0; .2, .5; .8, .5; 1, 0"/>
                                        <p:tgtEl>
                                          <p:spTgt spid="48"/>
                                        </p:tgtEl>
                                      </p:cBhvr>
                                    </p:animEffect>
                                    <p:animScale>
                                      <p:cBhvr>
                                        <p:cTn id="26"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Sensing </a:t>
              </a:r>
              <a:r>
                <a:rPr lang="en" altLang="zh-CN" sz="3200" b="1" dirty="0">
                  <a:solidFill>
                    <a:srgbClr val="FFFFFF"/>
                  </a:solidFill>
                  <a:latin typeface="微软雅黑" panose="020B0503020204020204" pitchFamily="34" charset="-122"/>
                </a:rPr>
                <a:t>articulatory</a:t>
              </a:r>
              <a:r>
                <a:rPr lang="en-US" altLang="zh-CN" sz="3200" b="1" dirty="0">
                  <a:solidFill>
                    <a:srgbClr val="FFFFFF"/>
                  </a:solidFill>
                  <a:latin typeface="微软雅黑" panose="020B0503020204020204" pitchFamily="34" charset="-122"/>
                  <a:sym typeface="Arial" panose="020B0604020202020204" pitchFamily="34" charset="0"/>
                </a:rPr>
                <a:t> gestures</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3</a:t>
            </a:r>
          </a:p>
        </p:txBody>
      </p:sp>
      <p:pic>
        <p:nvPicPr>
          <p:cNvPr id="7" name="图片 6" descr="形状&#10;&#10;中度可信度描述已自动生成">
            <a:extLst>
              <a:ext uri="{FF2B5EF4-FFF2-40B4-BE49-F238E27FC236}">
                <a16:creationId xmlns:a16="http://schemas.microsoft.com/office/drawing/2014/main" id="{FA5A5ABB-A736-9B4C-A32C-7D7022276BE5}"/>
              </a:ext>
            </a:extLst>
          </p:cNvPr>
          <p:cNvPicPr>
            <a:picLocks noChangeAspect="1"/>
          </p:cNvPicPr>
          <p:nvPr/>
        </p:nvPicPr>
        <p:blipFill rotWithShape="1">
          <a:blip r:embed="rId3">
            <a:lum bright="70000" contrast="-70000"/>
          </a:blip>
          <a:srcRect l="45872" t="-3913" r="8247" b="60435"/>
          <a:stretch/>
        </p:blipFill>
        <p:spPr>
          <a:xfrm flipH="1">
            <a:off x="395722" y="1938130"/>
            <a:ext cx="2866293" cy="2981739"/>
          </a:xfrm>
          <a:prstGeom prst="rect">
            <a:avLst/>
          </a:prstGeom>
        </p:spPr>
      </p:pic>
      <p:pic>
        <p:nvPicPr>
          <p:cNvPr id="9" name="图形 8">
            <a:extLst>
              <a:ext uri="{FF2B5EF4-FFF2-40B4-BE49-F238E27FC236}">
                <a16:creationId xmlns:a16="http://schemas.microsoft.com/office/drawing/2014/main" id="{29D7C873-7671-A74D-9823-5DCC8D7C24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59490">
            <a:off x="3841593" y="2935706"/>
            <a:ext cx="1215484" cy="1215484"/>
          </a:xfrm>
          <a:prstGeom prst="rect">
            <a:avLst/>
          </a:prstGeom>
        </p:spPr>
      </p:pic>
      <p:grpSp>
        <p:nvGrpSpPr>
          <p:cNvPr id="48" name="组合 47">
            <a:extLst>
              <a:ext uri="{FF2B5EF4-FFF2-40B4-BE49-F238E27FC236}">
                <a16:creationId xmlns:a16="http://schemas.microsoft.com/office/drawing/2014/main" id="{D4933CE2-4D53-AD40-A4F5-581C615A3521}"/>
              </a:ext>
            </a:extLst>
          </p:cNvPr>
          <p:cNvGrpSpPr/>
          <p:nvPr/>
        </p:nvGrpSpPr>
        <p:grpSpPr>
          <a:xfrm>
            <a:off x="3718560" y="1177349"/>
            <a:ext cx="3999506" cy="1931204"/>
            <a:chOff x="3718560" y="1177349"/>
            <a:chExt cx="3999506" cy="1931204"/>
          </a:xfrm>
        </p:grpSpPr>
        <p:sp>
          <p:nvSpPr>
            <p:cNvPr id="13" name="文本框 12">
              <a:extLst>
                <a:ext uri="{FF2B5EF4-FFF2-40B4-BE49-F238E27FC236}">
                  <a16:creationId xmlns:a16="http://schemas.microsoft.com/office/drawing/2014/main" id="{ECC01026-7943-B940-98F2-B51563BAC5E5}"/>
                </a:ext>
              </a:extLst>
            </p:cNvPr>
            <p:cNvSpPr txBox="1"/>
            <p:nvPr/>
          </p:nvSpPr>
          <p:spPr>
            <a:xfrm>
              <a:off x="4109681" y="1502704"/>
              <a:ext cx="3412342" cy="1289905"/>
            </a:xfrm>
            <a:prstGeom prst="rect">
              <a:avLst/>
            </a:prstGeom>
            <a:noFill/>
          </p:spPr>
          <p:txBody>
            <a:bodyPr wrap="square">
              <a:spAutoFit/>
            </a:bodyPr>
            <a:lstStyle/>
            <a:p>
              <a:pPr>
                <a:lnSpc>
                  <a:spcPct val="150000"/>
                </a:lnSpc>
              </a:pPr>
              <a:r>
                <a:rPr lang="en" altLang="zh-CN" b="1" dirty="0">
                  <a:solidFill>
                    <a:srgbClr val="FFFFFF"/>
                  </a:solidFill>
                  <a:latin typeface="微软雅黑" panose="020B0503020204020204" pitchFamily="34" charset="-122"/>
                </a:rPr>
                <a:t>Speaking</a:t>
              </a:r>
              <a:r>
                <a:rPr lang="zh-CN" altLang="en-US" b="1" dirty="0">
                  <a:solidFill>
                    <a:srgbClr val="FFFFFF"/>
                  </a:solidFill>
                  <a:latin typeface="微软雅黑" panose="020B0503020204020204" pitchFamily="34" charset="-122"/>
                </a:rPr>
                <a:t> </a:t>
              </a:r>
              <a:r>
                <a:rPr lang="en" altLang="zh-CN" b="1" dirty="0">
                  <a:solidFill>
                    <a:srgbClr val="FFFFFF"/>
                  </a:solidFill>
                  <a:latin typeface="微软雅黑" panose="020B0503020204020204" pitchFamily="34" charset="-122"/>
                </a:rPr>
                <a:t>characteristics: </a:t>
              </a:r>
            </a:p>
            <a:p>
              <a:pPr>
                <a:lnSpc>
                  <a:spcPct val="150000"/>
                </a:lnSpc>
              </a:pPr>
              <a:r>
                <a:rPr lang="en" altLang="zh-CN" b="1" dirty="0">
                  <a:solidFill>
                    <a:srgbClr val="C00000"/>
                  </a:solidFill>
                  <a:latin typeface="微软雅黑" panose="020B0503020204020204" pitchFamily="34" charset="-122"/>
                </a:rPr>
                <a:t>fast</a:t>
              </a:r>
              <a:r>
                <a:rPr lang="en" altLang="zh-CN" b="1" dirty="0">
                  <a:solidFill>
                    <a:srgbClr val="FFFFFF"/>
                  </a:solidFill>
                  <a:latin typeface="微软雅黑" panose="020B0503020204020204" pitchFamily="34" charset="-122"/>
                </a:rPr>
                <a:t> (-80cm/s~80cm/s) and </a:t>
              </a:r>
            </a:p>
            <a:p>
              <a:pPr>
                <a:lnSpc>
                  <a:spcPct val="150000"/>
                </a:lnSpc>
              </a:pPr>
              <a:r>
                <a:rPr lang="en" altLang="zh-CN" b="1" dirty="0">
                  <a:solidFill>
                    <a:srgbClr val="C00000"/>
                  </a:solidFill>
                  <a:latin typeface="微软雅黑" panose="020B0503020204020204" pitchFamily="34" charset="-122"/>
                </a:rPr>
                <a:t>subtle</a:t>
              </a:r>
              <a:r>
                <a:rPr lang="en" altLang="zh-CN" b="1" dirty="0">
                  <a:solidFill>
                    <a:srgbClr val="FFFFFF"/>
                  </a:solidFill>
                  <a:latin typeface="微软雅黑" panose="020B0503020204020204" pitchFamily="34" charset="-122"/>
                </a:rPr>
                <a:t> </a:t>
              </a:r>
              <a:r>
                <a:rPr lang="en-US" altLang="zh-CN" b="1" dirty="0">
                  <a:solidFill>
                    <a:srgbClr val="FFFFFF"/>
                  </a:solidFill>
                  <a:latin typeface="微软雅黑" panose="020B0503020204020204" pitchFamily="34" charset="-122"/>
                </a:rPr>
                <a:t>(&lt;5cm) movements</a:t>
              </a:r>
              <a:endParaRPr lang="zh-CN" altLang="en-US" b="1" dirty="0">
                <a:solidFill>
                  <a:srgbClr val="FFFFFF"/>
                </a:solidFill>
                <a:latin typeface="微软雅黑" panose="020B0503020204020204" pitchFamily="34" charset="-122"/>
              </a:endParaRPr>
            </a:p>
          </p:txBody>
        </p:sp>
        <p:sp>
          <p:nvSpPr>
            <p:cNvPr id="40" name="椭圆形标注 39">
              <a:extLst>
                <a:ext uri="{FF2B5EF4-FFF2-40B4-BE49-F238E27FC236}">
                  <a16:creationId xmlns:a16="http://schemas.microsoft.com/office/drawing/2014/main" id="{B485271C-1715-3A41-B247-60A26F886D88}"/>
                </a:ext>
              </a:extLst>
            </p:cNvPr>
            <p:cNvSpPr/>
            <p:nvPr/>
          </p:nvSpPr>
          <p:spPr>
            <a:xfrm>
              <a:off x="3718560" y="1177349"/>
              <a:ext cx="3999506" cy="1931204"/>
            </a:xfrm>
            <a:prstGeom prst="wedgeEllipseCallout">
              <a:avLst>
                <a:gd name="adj1" fmla="val -67960"/>
                <a:gd name="adj2" fmla="val 61618"/>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0" name="文本框 49">
            <a:extLst>
              <a:ext uri="{FF2B5EF4-FFF2-40B4-BE49-F238E27FC236}">
                <a16:creationId xmlns:a16="http://schemas.microsoft.com/office/drawing/2014/main" id="{98A37492-2E60-4149-A91A-860BB519A287}"/>
              </a:ext>
            </a:extLst>
          </p:cNvPr>
          <p:cNvSpPr txBox="1"/>
          <p:nvPr/>
        </p:nvSpPr>
        <p:spPr>
          <a:xfrm>
            <a:off x="3048000" y="1912118"/>
            <a:ext cx="6096000" cy="461665"/>
          </a:xfrm>
          <a:prstGeom prst="rect">
            <a:avLst/>
          </a:prstGeom>
          <a:noFill/>
        </p:spPr>
        <p:txBody>
          <a:bodyPr wrap="square">
            <a:spAutoFit/>
          </a:bodyPr>
          <a:lstStyle/>
          <a:p>
            <a:r>
              <a:rPr lang="en" altLang="zh-CN" sz="2400" b="1" dirty="0">
                <a:solidFill>
                  <a:srgbClr val="FFFFFF"/>
                </a:solidFill>
                <a:latin typeface="微软雅黑" panose="020B0503020204020204" pitchFamily="34" charset="-122"/>
              </a:rPr>
              <a:t>Signal design</a:t>
            </a:r>
            <a:r>
              <a:rPr lang="zh-CN" altLang="en-US" sz="2400" b="1" dirty="0">
                <a:solidFill>
                  <a:srgbClr val="FFFFFF"/>
                </a:solidFill>
                <a:latin typeface="微软雅黑" panose="020B0503020204020204" pitchFamily="34" charset="-122"/>
              </a:rPr>
              <a:t> </a:t>
            </a:r>
            <a:r>
              <a:rPr lang="en-US" altLang="zh-CN" sz="2400" b="1" dirty="0">
                <a:solidFill>
                  <a:srgbClr val="FFFFFF"/>
                </a:solidFill>
                <a:latin typeface="微软雅黑" panose="020B0503020204020204" pitchFamily="34" charset="-122"/>
              </a:rPr>
              <a:t>requires </a:t>
            </a:r>
            <a:r>
              <a:rPr lang="en-US" altLang="zh-CN" sz="2400" b="1" dirty="0">
                <a:solidFill>
                  <a:srgbClr val="C00000"/>
                </a:solidFill>
                <a:latin typeface="微软雅黑" panose="020B0503020204020204" pitchFamily="34" charset="-122"/>
              </a:rPr>
              <a:t>fine-grained</a:t>
            </a:r>
            <a:r>
              <a:rPr lang="zh-CN" altLang="en-US" sz="2400" b="1" dirty="0">
                <a:solidFill>
                  <a:schemeClr val="bg1"/>
                </a:solidFill>
                <a:latin typeface="微软雅黑" panose="020B0503020204020204" pitchFamily="34" charset="-122"/>
              </a:rPr>
              <a:t>！！</a:t>
            </a:r>
            <a:endParaRPr lang="zh-CN" altLang="en-US" sz="2400" dirty="0">
              <a:solidFill>
                <a:schemeClr val="bg1"/>
              </a:solidFill>
            </a:endParaRPr>
          </a:p>
        </p:txBody>
      </p:sp>
      <p:cxnSp>
        <p:nvCxnSpPr>
          <p:cNvPr id="51" name="直线箭头连接符 50">
            <a:extLst>
              <a:ext uri="{FF2B5EF4-FFF2-40B4-BE49-F238E27FC236}">
                <a16:creationId xmlns:a16="http://schemas.microsoft.com/office/drawing/2014/main" id="{969DB908-F7CE-C641-A044-3635917F768A}"/>
              </a:ext>
            </a:extLst>
          </p:cNvPr>
          <p:cNvCxnSpPr>
            <a:cxnSpLocks/>
          </p:cNvCxnSpPr>
          <p:nvPr/>
        </p:nvCxnSpPr>
        <p:spPr>
          <a:xfrm flipV="1">
            <a:off x="4335702" y="3972180"/>
            <a:ext cx="0" cy="226600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线箭头连接符 51">
            <a:extLst>
              <a:ext uri="{FF2B5EF4-FFF2-40B4-BE49-F238E27FC236}">
                <a16:creationId xmlns:a16="http://schemas.microsoft.com/office/drawing/2014/main" id="{FD457B51-E540-0348-9A63-8D8F305721D7}"/>
              </a:ext>
            </a:extLst>
          </p:cNvPr>
          <p:cNvCxnSpPr>
            <a:cxnSpLocks/>
          </p:cNvCxnSpPr>
          <p:nvPr/>
        </p:nvCxnSpPr>
        <p:spPr>
          <a:xfrm flipV="1">
            <a:off x="4308441" y="6238186"/>
            <a:ext cx="5035298" cy="788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任意形状 52">
            <a:extLst>
              <a:ext uri="{FF2B5EF4-FFF2-40B4-BE49-F238E27FC236}">
                <a16:creationId xmlns:a16="http://schemas.microsoft.com/office/drawing/2014/main" id="{5B3C6188-C054-1E4A-AB29-6D06158E7E90}"/>
              </a:ext>
            </a:extLst>
          </p:cNvPr>
          <p:cNvSpPr/>
          <p:nvPr/>
        </p:nvSpPr>
        <p:spPr>
          <a:xfrm>
            <a:off x="4443578" y="4763525"/>
            <a:ext cx="650170" cy="481463"/>
          </a:xfrm>
          <a:custGeom>
            <a:avLst/>
            <a:gdLst>
              <a:gd name="connsiteX0" fmla="*/ 0 w 5847907"/>
              <a:gd name="connsiteY0" fmla="*/ 1348528 h 2560688"/>
              <a:gd name="connsiteX1" fmla="*/ 297712 w 5847907"/>
              <a:gd name="connsiteY1" fmla="*/ 30091 h 2560688"/>
              <a:gd name="connsiteX2" fmla="*/ 723014 w 5847907"/>
              <a:gd name="connsiteY2" fmla="*/ 2496844 h 2560688"/>
              <a:gd name="connsiteX3" fmla="*/ 978196 w 5847907"/>
              <a:gd name="connsiteY3" fmla="*/ 1348528 h 2560688"/>
              <a:gd name="connsiteX4" fmla="*/ 1233377 w 5847907"/>
              <a:gd name="connsiteY4" fmla="*/ 8825 h 2560688"/>
              <a:gd name="connsiteX5" fmla="*/ 1509824 w 5847907"/>
              <a:gd name="connsiteY5" fmla="*/ 1391058 h 2560688"/>
              <a:gd name="connsiteX6" fmla="*/ 1743740 w 5847907"/>
              <a:gd name="connsiteY6" fmla="*/ 2560639 h 2560688"/>
              <a:gd name="connsiteX7" fmla="*/ 2020187 w 5847907"/>
              <a:gd name="connsiteY7" fmla="*/ 1348528 h 2560688"/>
              <a:gd name="connsiteX8" fmla="*/ 2211573 w 5847907"/>
              <a:gd name="connsiteY8" fmla="*/ 30091 h 2560688"/>
              <a:gd name="connsiteX9" fmla="*/ 2488019 w 5847907"/>
              <a:gd name="connsiteY9" fmla="*/ 1412323 h 2560688"/>
              <a:gd name="connsiteX10" fmla="*/ 2679405 w 5847907"/>
              <a:gd name="connsiteY10" fmla="*/ 2539374 h 2560688"/>
              <a:gd name="connsiteX11" fmla="*/ 2955852 w 5847907"/>
              <a:gd name="connsiteY11" fmla="*/ 1327263 h 2560688"/>
              <a:gd name="connsiteX12" fmla="*/ 3104707 w 5847907"/>
              <a:gd name="connsiteY12" fmla="*/ 51356 h 2560688"/>
              <a:gd name="connsiteX13" fmla="*/ 3381154 w 5847907"/>
              <a:gd name="connsiteY13" fmla="*/ 1412323 h 2560688"/>
              <a:gd name="connsiteX14" fmla="*/ 3593805 w 5847907"/>
              <a:gd name="connsiteY14" fmla="*/ 2539374 h 2560688"/>
              <a:gd name="connsiteX15" fmla="*/ 3827721 w 5847907"/>
              <a:gd name="connsiteY15" fmla="*/ 1348528 h 2560688"/>
              <a:gd name="connsiteX16" fmla="*/ 4082903 w 5847907"/>
              <a:gd name="connsiteY16" fmla="*/ 30091 h 2560688"/>
              <a:gd name="connsiteX17" fmla="*/ 4338084 w 5847907"/>
              <a:gd name="connsiteY17" fmla="*/ 1391058 h 2560688"/>
              <a:gd name="connsiteX18" fmla="*/ 4508205 w 5847907"/>
              <a:gd name="connsiteY18" fmla="*/ 2539374 h 2560688"/>
              <a:gd name="connsiteX19" fmla="*/ 4805917 w 5847907"/>
              <a:gd name="connsiteY19" fmla="*/ 1348528 h 2560688"/>
              <a:gd name="connsiteX20" fmla="*/ 5039833 w 5847907"/>
              <a:gd name="connsiteY20" fmla="*/ 30091 h 2560688"/>
              <a:gd name="connsiteX21" fmla="*/ 5295014 w 5847907"/>
              <a:gd name="connsiteY21" fmla="*/ 1369793 h 2560688"/>
              <a:gd name="connsiteX22" fmla="*/ 5443870 w 5847907"/>
              <a:gd name="connsiteY22" fmla="*/ 2560639 h 2560688"/>
              <a:gd name="connsiteX23" fmla="*/ 5847907 w 5847907"/>
              <a:gd name="connsiteY23" fmla="*/ 1369793 h 256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7907" h="2560688">
                <a:moveTo>
                  <a:pt x="0" y="1348528"/>
                </a:moveTo>
                <a:cubicBezTo>
                  <a:pt x="88605" y="593616"/>
                  <a:pt x="177210" y="-161295"/>
                  <a:pt x="297712" y="30091"/>
                </a:cubicBezTo>
                <a:cubicBezTo>
                  <a:pt x="418214" y="221477"/>
                  <a:pt x="609600" y="2277105"/>
                  <a:pt x="723014" y="2496844"/>
                </a:cubicBezTo>
                <a:cubicBezTo>
                  <a:pt x="836428" y="2716584"/>
                  <a:pt x="893136" y="1763198"/>
                  <a:pt x="978196" y="1348528"/>
                </a:cubicBezTo>
                <a:cubicBezTo>
                  <a:pt x="1063257" y="933858"/>
                  <a:pt x="1144772" y="1737"/>
                  <a:pt x="1233377" y="8825"/>
                </a:cubicBezTo>
                <a:cubicBezTo>
                  <a:pt x="1321982" y="15913"/>
                  <a:pt x="1509824" y="1391058"/>
                  <a:pt x="1509824" y="1391058"/>
                </a:cubicBezTo>
                <a:cubicBezTo>
                  <a:pt x="1594884" y="1816360"/>
                  <a:pt x="1658680" y="2567727"/>
                  <a:pt x="1743740" y="2560639"/>
                </a:cubicBezTo>
                <a:cubicBezTo>
                  <a:pt x="1828801" y="2553551"/>
                  <a:pt x="1942215" y="1770286"/>
                  <a:pt x="2020187" y="1348528"/>
                </a:cubicBezTo>
                <a:cubicBezTo>
                  <a:pt x="2098159" y="926770"/>
                  <a:pt x="2133601" y="19459"/>
                  <a:pt x="2211573" y="30091"/>
                </a:cubicBezTo>
                <a:cubicBezTo>
                  <a:pt x="2289545" y="40723"/>
                  <a:pt x="2410047" y="994109"/>
                  <a:pt x="2488019" y="1412323"/>
                </a:cubicBezTo>
                <a:cubicBezTo>
                  <a:pt x="2565991" y="1830537"/>
                  <a:pt x="2601433" y="2553551"/>
                  <a:pt x="2679405" y="2539374"/>
                </a:cubicBezTo>
                <a:cubicBezTo>
                  <a:pt x="2757377" y="2525197"/>
                  <a:pt x="2884968" y="1741933"/>
                  <a:pt x="2955852" y="1327263"/>
                </a:cubicBezTo>
                <a:cubicBezTo>
                  <a:pt x="3026736" y="912593"/>
                  <a:pt x="3033823" y="37179"/>
                  <a:pt x="3104707" y="51356"/>
                </a:cubicBezTo>
                <a:cubicBezTo>
                  <a:pt x="3175591" y="65533"/>
                  <a:pt x="3299638" y="997653"/>
                  <a:pt x="3381154" y="1412323"/>
                </a:cubicBezTo>
                <a:cubicBezTo>
                  <a:pt x="3462670" y="1826993"/>
                  <a:pt x="3519377" y="2550006"/>
                  <a:pt x="3593805" y="2539374"/>
                </a:cubicBezTo>
                <a:cubicBezTo>
                  <a:pt x="3668233" y="2528742"/>
                  <a:pt x="3746205" y="1766742"/>
                  <a:pt x="3827721" y="1348528"/>
                </a:cubicBezTo>
                <a:cubicBezTo>
                  <a:pt x="3909237" y="930314"/>
                  <a:pt x="3997843" y="23003"/>
                  <a:pt x="4082903" y="30091"/>
                </a:cubicBezTo>
                <a:cubicBezTo>
                  <a:pt x="4167964" y="37179"/>
                  <a:pt x="4267200" y="972844"/>
                  <a:pt x="4338084" y="1391058"/>
                </a:cubicBezTo>
                <a:cubicBezTo>
                  <a:pt x="4408968" y="1809272"/>
                  <a:pt x="4430233" y="2546462"/>
                  <a:pt x="4508205" y="2539374"/>
                </a:cubicBezTo>
                <a:cubicBezTo>
                  <a:pt x="4586177" y="2532286"/>
                  <a:pt x="4717312" y="1766742"/>
                  <a:pt x="4805917" y="1348528"/>
                </a:cubicBezTo>
                <a:cubicBezTo>
                  <a:pt x="4894522" y="930314"/>
                  <a:pt x="4958317" y="26547"/>
                  <a:pt x="5039833" y="30091"/>
                </a:cubicBezTo>
                <a:cubicBezTo>
                  <a:pt x="5121349" y="33635"/>
                  <a:pt x="5227675" y="948035"/>
                  <a:pt x="5295014" y="1369793"/>
                </a:cubicBezTo>
                <a:cubicBezTo>
                  <a:pt x="5362353" y="1791551"/>
                  <a:pt x="5351721" y="2560639"/>
                  <a:pt x="5443870" y="2560639"/>
                </a:cubicBezTo>
                <a:cubicBezTo>
                  <a:pt x="5536019" y="2560639"/>
                  <a:pt x="5759302" y="1575356"/>
                  <a:pt x="5847907" y="136979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54" name="任意形状 53">
            <a:extLst>
              <a:ext uri="{FF2B5EF4-FFF2-40B4-BE49-F238E27FC236}">
                <a16:creationId xmlns:a16="http://schemas.microsoft.com/office/drawing/2014/main" id="{282C178E-BCFA-8C40-87D3-6FAC46F9722E}"/>
              </a:ext>
            </a:extLst>
          </p:cNvPr>
          <p:cNvSpPr/>
          <p:nvPr/>
        </p:nvSpPr>
        <p:spPr>
          <a:xfrm>
            <a:off x="5377296" y="4771761"/>
            <a:ext cx="650170" cy="481463"/>
          </a:xfrm>
          <a:custGeom>
            <a:avLst/>
            <a:gdLst>
              <a:gd name="connsiteX0" fmla="*/ 0 w 5847907"/>
              <a:gd name="connsiteY0" fmla="*/ 1348528 h 2560688"/>
              <a:gd name="connsiteX1" fmla="*/ 297712 w 5847907"/>
              <a:gd name="connsiteY1" fmla="*/ 30091 h 2560688"/>
              <a:gd name="connsiteX2" fmla="*/ 723014 w 5847907"/>
              <a:gd name="connsiteY2" fmla="*/ 2496844 h 2560688"/>
              <a:gd name="connsiteX3" fmla="*/ 978196 w 5847907"/>
              <a:gd name="connsiteY3" fmla="*/ 1348528 h 2560688"/>
              <a:gd name="connsiteX4" fmla="*/ 1233377 w 5847907"/>
              <a:gd name="connsiteY4" fmla="*/ 8825 h 2560688"/>
              <a:gd name="connsiteX5" fmla="*/ 1509824 w 5847907"/>
              <a:gd name="connsiteY5" fmla="*/ 1391058 h 2560688"/>
              <a:gd name="connsiteX6" fmla="*/ 1743740 w 5847907"/>
              <a:gd name="connsiteY6" fmla="*/ 2560639 h 2560688"/>
              <a:gd name="connsiteX7" fmla="*/ 2020187 w 5847907"/>
              <a:gd name="connsiteY7" fmla="*/ 1348528 h 2560688"/>
              <a:gd name="connsiteX8" fmla="*/ 2211573 w 5847907"/>
              <a:gd name="connsiteY8" fmla="*/ 30091 h 2560688"/>
              <a:gd name="connsiteX9" fmla="*/ 2488019 w 5847907"/>
              <a:gd name="connsiteY9" fmla="*/ 1412323 h 2560688"/>
              <a:gd name="connsiteX10" fmla="*/ 2679405 w 5847907"/>
              <a:gd name="connsiteY10" fmla="*/ 2539374 h 2560688"/>
              <a:gd name="connsiteX11" fmla="*/ 2955852 w 5847907"/>
              <a:gd name="connsiteY11" fmla="*/ 1327263 h 2560688"/>
              <a:gd name="connsiteX12" fmla="*/ 3104707 w 5847907"/>
              <a:gd name="connsiteY12" fmla="*/ 51356 h 2560688"/>
              <a:gd name="connsiteX13" fmla="*/ 3381154 w 5847907"/>
              <a:gd name="connsiteY13" fmla="*/ 1412323 h 2560688"/>
              <a:gd name="connsiteX14" fmla="*/ 3593805 w 5847907"/>
              <a:gd name="connsiteY14" fmla="*/ 2539374 h 2560688"/>
              <a:gd name="connsiteX15" fmla="*/ 3827721 w 5847907"/>
              <a:gd name="connsiteY15" fmla="*/ 1348528 h 2560688"/>
              <a:gd name="connsiteX16" fmla="*/ 4082903 w 5847907"/>
              <a:gd name="connsiteY16" fmla="*/ 30091 h 2560688"/>
              <a:gd name="connsiteX17" fmla="*/ 4338084 w 5847907"/>
              <a:gd name="connsiteY17" fmla="*/ 1391058 h 2560688"/>
              <a:gd name="connsiteX18" fmla="*/ 4508205 w 5847907"/>
              <a:gd name="connsiteY18" fmla="*/ 2539374 h 2560688"/>
              <a:gd name="connsiteX19" fmla="*/ 4805917 w 5847907"/>
              <a:gd name="connsiteY19" fmla="*/ 1348528 h 2560688"/>
              <a:gd name="connsiteX20" fmla="*/ 5039833 w 5847907"/>
              <a:gd name="connsiteY20" fmla="*/ 30091 h 2560688"/>
              <a:gd name="connsiteX21" fmla="*/ 5295014 w 5847907"/>
              <a:gd name="connsiteY21" fmla="*/ 1369793 h 2560688"/>
              <a:gd name="connsiteX22" fmla="*/ 5443870 w 5847907"/>
              <a:gd name="connsiteY22" fmla="*/ 2560639 h 2560688"/>
              <a:gd name="connsiteX23" fmla="*/ 5847907 w 5847907"/>
              <a:gd name="connsiteY23" fmla="*/ 1369793 h 256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7907" h="2560688">
                <a:moveTo>
                  <a:pt x="0" y="1348528"/>
                </a:moveTo>
                <a:cubicBezTo>
                  <a:pt x="88605" y="593616"/>
                  <a:pt x="177210" y="-161295"/>
                  <a:pt x="297712" y="30091"/>
                </a:cubicBezTo>
                <a:cubicBezTo>
                  <a:pt x="418214" y="221477"/>
                  <a:pt x="609600" y="2277105"/>
                  <a:pt x="723014" y="2496844"/>
                </a:cubicBezTo>
                <a:cubicBezTo>
                  <a:pt x="836428" y="2716584"/>
                  <a:pt x="893136" y="1763198"/>
                  <a:pt x="978196" y="1348528"/>
                </a:cubicBezTo>
                <a:cubicBezTo>
                  <a:pt x="1063257" y="933858"/>
                  <a:pt x="1144772" y="1737"/>
                  <a:pt x="1233377" y="8825"/>
                </a:cubicBezTo>
                <a:cubicBezTo>
                  <a:pt x="1321982" y="15913"/>
                  <a:pt x="1509824" y="1391058"/>
                  <a:pt x="1509824" y="1391058"/>
                </a:cubicBezTo>
                <a:cubicBezTo>
                  <a:pt x="1594884" y="1816360"/>
                  <a:pt x="1658680" y="2567727"/>
                  <a:pt x="1743740" y="2560639"/>
                </a:cubicBezTo>
                <a:cubicBezTo>
                  <a:pt x="1828801" y="2553551"/>
                  <a:pt x="1942215" y="1770286"/>
                  <a:pt x="2020187" y="1348528"/>
                </a:cubicBezTo>
                <a:cubicBezTo>
                  <a:pt x="2098159" y="926770"/>
                  <a:pt x="2133601" y="19459"/>
                  <a:pt x="2211573" y="30091"/>
                </a:cubicBezTo>
                <a:cubicBezTo>
                  <a:pt x="2289545" y="40723"/>
                  <a:pt x="2410047" y="994109"/>
                  <a:pt x="2488019" y="1412323"/>
                </a:cubicBezTo>
                <a:cubicBezTo>
                  <a:pt x="2565991" y="1830537"/>
                  <a:pt x="2601433" y="2553551"/>
                  <a:pt x="2679405" y="2539374"/>
                </a:cubicBezTo>
                <a:cubicBezTo>
                  <a:pt x="2757377" y="2525197"/>
                  <a:pt x="2884968" y="1741933"/>
                  <a:pt x="2955852" y="1327263"/>
                </a:cubicBezTo>
                <a:cubicBezTo>
                  <a:pt x="3026736" y="912593"/>
                  <a:pt x="3033823" y="37179"/>
                  <a:pt x="3104707" y="51356"/>
                </a:cubicBezTo>
                <a:cubicBezTo>
                  <a:pt x="3175591" y="65533"/>
                  <a:pt x="3299638" y="997653"/>
                  <a:pt x="3381154" y="1412323"/>
                </a:cubicBezTo>
                <a:cubicBezTo>
                  <a:pt x="3462670" y="1826993"/>
                  <a:pt x="3519377" y="2550006"/>
                  <a:pt x="3593805" y="2539374"/>
                </a:cubicBezTo>
                <a:cubicBezTo>
                  <a:pt x="3668233" y="2528742"/>
                  <a:pt x="3746205" y="1766742"/>
                  <a:pt x="3827721" y="1348528"/>
                </a:cubicBezTo>
                <a:cubicBezTo>
                  <a:pt x="3909237" y="930314"/>
                  <a:pt x="3997843" y="23003"/>
                  <a:pt x="4082903" y="30091"/>
                </a:cubicBezTo>
                <a:cubicBezTo>
                  <a:pt x="4167964" y="37179"/>
                  <a:pt x="4267200" y="972844"/>
                  <a:pt x="4338084" y="1391058"/>
                </a:cubicBezTo>
                <a:cubicBezTo>
                  <a:pt x="4408968" y="1809272"/>
                  <a:pt x="4430233" y="2546462"/>
                  <a:pt x="4508205" y="2539374"/>
                </a:cubicBezTo>
                <a:cubicBezTo>
                  <a:pt x="4586177" y="2532286"/>
                  <a:pt x="4717312" y="1766742"/>
                  <a:pt x="4805917" y="1348528"/>
                </a:cubicBezTo>
                <a:cubicBezTo>
                  <a:pt x="4894522" y="930314"/>
                  <a:pt x="4958317" y="26547"/>
                  <a:pt x="5039833" y="30091"/>
                </a:cubicBezTo>
                <a:cubicBezTo>
                  <a:pt x="5121349" y="33635"/>
                  <a:pt x="5227675" y="948035"/>
                  <a:pt x="5295014" y="1369793"/>
                </a:cubicBezTo>
                <a:cubicBezTo>
                  <a:pt x="5362353" y="1791551"/>
                  <a:pt x="5351721" y="2560639"/>
                  <a:pt x="5443870" y="2560639"/>
                </a:cubicBezTo>
                <a:cubicBezTo>
                  <a:pt x="5536019" y="2560639"/>
                  <a:pt x="5759302" y="1575356"/>
                  <a:pt x="5847907" y="136979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55" name="任意形状 54">
            <a:extLst>
              <a:ext uri="{FF2B5EF4-FFF2-40B4-BE49-F238E27FC236}">
                <a16:creationId xmlns:a16="http://schemas.microsoft.com/office/drawing/2014/main" id="{0A87C17B-463C-254E-AE31-7A3FC37447C0}"/>
              </a:ext>
            </a:extLst>
          </p:cNvPr>
          <p:cNvSpPr/>
          <p:nvPr/>
        </p:nvSpPr>
        <p:spPr>
          <a:xfrm>
            <a:off x="6311014" y="4771761"/>
            <a:ext cx="650170" cy="481463"/>
          </a:xfrm>
          <a:custGeom>
            <a:avLst/>
            <a:gdLst>
              <a:gd name="connsiteX0" fmla="*/ 0 w 5847907"/>
              <a:gd name="connsiteY0" fmla="*/ 1348528 h 2560688"/>
              <a:gd name="connsiteX1" fmla="*/ 297712 w 5847907"/>
              <a:gd name="connsiteY1" fmla="*/ 30091 h 2560688"/>
              <a:gd name="connsiteX2" fmla="*/ 723014 w 5847907"/>
              <a:gd name="connsiteY2" fmla="*/ 2496844 h 2560688"/>
              <a:gd name="connsiteX3" fmla="*/ 978196 w 5847907"/>
              <a:gd name="connsiteY3" fmla="*/ 1348528 h 2560688"/>
              <a:gd name="connsiteX4" fmla="*/ 1233377 w 5847907"/>
              <a:gd name="connsiteY4" fmla="*/ 8825 h 2560688"/>
              <a:gd name="connsiteX5" fmla="*/ 1509824 w 5847907"/>
              <a:gd name="connsiteY5" fmla="*/ 1391058 h 2560688"/>
              <a:gd name="connsiteX6" fmla="*/ 1743740 w 5847907"/>
              <a:gd name="connsiteY6" fmla="*/ 2560639 h 2560688"/>
              <a:gd name="connsiteX7" fmla="*/ 2020187 w 5847907"/>
              <a:gd name="connsiteY7" fmla="*/ 1348528 h 2560688"/>
              <a:gd name="connsiteX8" fmla="*/ 2211573 w 5847907"/>
              <a:gd name="connsiteY8" fmla="*/ 30091 h 2560688"/>
              <a:gd name="connsiteX9" fmla="*/ 2488019 w 5847907"/>
              <a:gd name="connsiteY9" fmla="*/ 1412323 h 2560688"/>
              <a:gd name="connsiteX10" fmla="*/ 2679405 w 5847907"/>
              <a:gd name="connsiteY10" fmla="*/ 2539374 h 2560688"/>
              <a:gd name="connsiteX11" fmla="*/ 2955852 w 5847907"/>
              <a:gd name="connsiteY11" fmla="*/ 1327263 h 2560688"/>
              <a:gd name="connsiteX12" fmla="*/ 3104707 w 5847907"/>
              <a:gd name="connsiteY12" fmla="*/ 51356 h 2560688"/>
              <a:gd name="connsiteX13" fmla="*/ 3381154 w 5847907"/>
              <a:gd name="connsiteY13" fmla="*/ 1412323 h 2560688"/>
              <a:gd name="connsiteX14" fmla="*/ 3593805 w 5847907"/>
              <a:gd name="connsiteY14" fmla="*/ 2539374 h 2560688"/>
              <a:gd name="connsiteX15" fmla="*/ 3827721 w 5847907"/>
              <a:gd name="connsiteY15" fmla="*/ 1348528 h 2560688"/>
              <a:gd name="connsiteX16" fmla="*/ 4082903 w 5847907"/>
              <a:gd name="connsiteY16" fmla="*/ 30091 h 2560688"/>
              <a:gd name="connsiteX17" fmla="*/ 4338084 w 5847907"/>
              <a:gd name="connsiteY17" fmla="*/ 1391058 h 2560688"/>
              <a:gd name="connsiteX18" fmla="*/ 4508205 w 5847907"/>
              <a:gd name="connsiteY18" fmla="*/ 2539374 h 2560688"/>
              <a:gd name="connsiteX19" fmla="*/ 4805917 w 5847907"/>
              <a:gd name="connsiteY19" fmla="*/ 1348528 h 2560688"/>
              <a:gd name="connsiteX20" fmla="*/ 5039833 w 5847907"/>
              <a:gd name="connsiteY20" fmla="*/ 30091 h 2560688"/>
              <a:gd name="connsiteX21" fmla="*/ 5295014 w 5847907"/>
              <a:gd name="connsiteY21" fmla="*/ 1369793 h 2560688"/>
              <a:gd name="connsiteX22" fmla="*/ 5443870 w 5847907"/>
              <a:gd name="connsiteY22" fmla="*/ 2560639 h 2560688"/>
              <a:gd name="connsiteX23" fmla="*/ 5847907 w 5847907"/>
              <a:gd name="connsiteY23" fmla="*/ 1369793 h 256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7907" h="2560688">
                <a:moveTo>
                  <a:pt x="0" y="1348528"/>
                </a:moveTo>
                <a:cubicBezTo>
                  <a:pt x="88605" y="593616"/>
                  <a:pt x="177210" y="-161295"/>
                  <a:pt x="297712" y="30091"/>
                </a:cubicBezTo>
                <a:cubicBezTo>
                  <a:pt x="418214" y="221477"/>
                  <a:pt x="609600" y="2277105"/>
                  <a:pt x="723014" y="2496844"/>
                </a:cubicBezTo>
                <a:cubicBezTo>
                  <a:pt x="836428" y="2716584"/>
                  <a:pt x="893136" y="1763198"/>
                  <a:pt x="978196" y="1348528"/>
                </a:cubicBezTo>
                <a:cubicBezTo>
                  <a:pt x="1063257" y="933858"/>
                  <a:pt x="1144772" y="1737"/>
                  <a:pt x="1233377" y="8825"/>
                </a:cubicBezTo>
                <a:cubicBezTo>
                  <a:pt x="1321982" y="15913"/>
                  <a:pt x="1509824" y="1391058"/>
                  <a:pt x="1509824" y="1391058"/>
                </a:cubicBezTo>
                <a:cubicBezTo>
                  <a:pt x="1594884" y="1816360"/>
                  <a:pt x="1658680" y="2567727"/>
                  <a:pt x="1743740" y="2560639"/>
                </a:cubicBezTo>
                <a:cubicBezTo>
                  <a:pt x="1828801" y="2553551"/>
                  <a:pt x="1942215" y="1770286"/>
                  <a:pt x="2020187" y="1348528"/>
                </a:cubicBezTo>
                <a:cubicBezTo>
                  <a:pt x="2098159" y="926770"/>
                  <a:pt x="2133601" y="19459"/>
                  <a:pt x="2211573" y="30091"/>
                </a:cubicBezTo>
                <a:cubicBezTo>
                  <a:pt x="2289545" y="40723"/>
                  <a:pt x="2410047" y="994109"/>
                  <a:pt x="2488019" y="1412323"/>
                </a:cubicBezTo>
                <a:cubicBezTo>
                  <a:pt x="2565991" y="1830537"/>
                  <a:pt x="2601433" y="2553551"/>
                  <a:pt x="2679405" y="2539374"/>
                </a:cubicBezTo>
                <a:cubicBezTo>
                  <a:pt x="2757377" y="2525197"/>
                  <a:pt x="2884968" y="1741933"/>
                  <a:pt x="2955852" y="1327263"/>
                </a:cubicBezTo>
                <a:cubicBezTo>
                  <a:pt x="3026736" y="912593"/>
                  <a:pt x="3033823" y="37179"/>
                  <a:pt x="3104707" y="51356"/>
                </a:cubicBezTo>
                <a:cubicBezTo>
                  <a:pt x="3175591" y="65533"/>
                  <a:pt x="3299638" y="997653"/>
                  <a:pt x="3381154" y="1412323"/>
                </a:cubicBezTo>
                <a:cubicBezTo>
                  <a:pt x="3462670" y="1826993"/>
                  <a:pt x="3519377" y="2550006"/>
                  <a:pt x="3593805" y="2539374"/>
                </a:cubicBezTo>
                <a:cubicBezTo>
                  <a:pt x="3668233" y="2528742"/>
                  <a:pt x="3746205" y="1766742"/>
                  <a:pt x="3827721" y="1348528"/>
                </a:cubicBezTo>
                <a:cubicBezTo>
                  <a:pt x="3909237" y="930314"/>
                  <a:pt x="3997843" y="23003"/>
                  <a:pt x="4082903" y="30091"/>
                </a:cubicBezTo>
                <a:cubicBezTo>
                  <a:pt x="4167964" y="37179"/>
                  <a:pt x="4267200" y="972844"/>
                  <a:pt x="4338084" y="1391058"/>
                </a:cubicBezTo>
                <a:cubicBezTo>
                  <a:pt x="4408968" y="1809272"/>
                  <a:pt x="4430233" y="2546462"/>
                  <a:pt x="4508205" y="2539374"/>
                </a:cubicBezTo>
                <a:cubicBezTo>
                  <a:pt x="4586177" y="2532286"/>
                  <a:pt x="4717312" y="1766742"/>
                  <a:pt x="4805917" y="1348528"/>
                </a:cubicBezTo>
                <a:cubicBezTo>
                  <a:pt x="4894522" y="930314"/>
                  <a:pt x="4958317" y="26547"/>
                  <a:pt x="5039833" y="30091"/>
                </a:cubicBezTo>
                <a:cubicBezTo>
                  <a:pt x="5121349" y="33635"/>
                  <a:pt x="5227675" y="948035"/>
                  <a:pt x="5295014" y="1369793"/>
                </a:cubicBezTo>
                <a:cubicBezTo>
                  <a:pt x="5362353" y="1791551"/>
                  <a:pt x="5351721" y="2560639"/>
                  <a:pt x="5443870" y="2560639"/>
                </a:cubicBezTo>
                <a:cubicBezTo>
                  <a:pt x="5536019" y="2560639"/>
                  <a:pt x="5759302" y="1575356"/>
                  <a:pt x="5847907" y="136979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56" name="任意形状 55">
            <a:extLst>
              <a:ext uri="{FF2B5EF4-FFF2-40B4-BE49-F238E27FC236}">
                <a16:creationId xmlns:a16="http://schemas.microsoft.com/office/drawing/2014/main" id="{40BAA5DD-AAF9-9044-8731-EE800D931F17}"/>
              </a:ext>
            </a:extLst>
          </p:cNvPr>
          <p:cNvSpPr/>
          <p:nvPr/>
        </p:nvSpPr>
        <p:spPr>
          <a:xfrm>
            <a:off x="7244732" y="4763525"/>
            <a:ext cx="650170" cy="481463"/>
          </a:xfrm>
          <a:custGeom>
            <a:avLst/>
            <a:gdLst>
              <a:gd name="connsiteX0" fmla="*/ 0 w 5847907"/>
              <a:gd name="connsiteY0" fmla="*/ 1348528 h 2560688"/>
              <a:gd name="connsiteX1" fmla="*/ 297712 w 5847907"/>
              <a:gd name="connsiteY1" fmla="*/ 30091 h 2560688"/>
              <a:gd name="connsiteX2" fmla="*/ 723014 w 5847907"/>
              <a:gd name="connsiteY2" fmla="*/ 2496844 h 2560688"/>
              <a:gd name="connsiteX3" fmla="*/ 978196 w 5847907"/>
              <a:gd name="connsiteY3" fmla="*/ 1348528 h 2560688"/>
              <a:gd name="connsiteX4" fmla="*/ 1233377 w 5847907"/>
              <a:gd name="connsiteY4" fmla="*/ 8825 h 2560688"/>
              <a:gd name="connsiteX5" fmla="*/ 1509824 w 5847907"/>
              <a:gd name="connsiteY5" fmla="*/ 1391058 h 2560688"/>
              <a:gd name="connsiteX6" fmla="*/ 1743740 w 5847907"/>
              <a:gd name="connsiteY6" fmla="*/ 2560639 h 2560688"/>
              <a:gd name="connsiteX7" fmla="*/ 2020187 w 5847907"/>
              <a:gd name="connsiteY7" fmla="*/ 1348528 h 2560688"/>
              <a:gd name="connsiteX8" fmla="*/ 2211573 w 5847907"/>
              <a:gd name="connsiteY8" fmla="*/ 30091 h 2560688"/>
              <a:gd name="connsiteX9" fmla="*/ 2488019 w 5847907"/>
              <a:gd name="connsiteY9" fmla="*/ 1412323 h 2560688"/>
              <a:gd name="connsiteX10" fmla="*/ 2679405 w 5847907"/>
              <a:gd name="connsiteY10" fmla="*/ 2539374 h 2560688"/>
              <a:gd name="connsiteX11" fmla="*/ 2955852 w 5847907"/>
              <a:gd name="connsiteY11" fmla="*/ 1327263 h 2560688"/>
              <a:gd name="connsiteX12" fmla="*/ 3104707 w 5847907"/>
              <a:gd name="connsiteY12" fmla="*/ 51356 h 2560688"/>
              <a:gd name="connsiteX13" fmla="*/ 3381154 w 5847907"/>
              <a:gd name="connsiteY13" fmla="*/ 1412323 h 2560688"/>
              <a:gd name="connsiteX14" fmla="*/ 3593805 w 5847907"/>
              <a:gd name="connsiteY14" fmla="*/ 2539374 h 2560688"/>
              <a:gd name="connsiteX15" fmla="*/ 3827721 w 5847907"/>
              <a:gd name="connsiteY15" fmla="*/ 1348528 h 2560688"/>
              <a:gd name="connsiteX16" fmla="*/ 4082903 w 5847907"/>
              <a:gd name="connsiteY16" fmla="*/ 30091 h 2560688"/>
              <a:gd name="connsiteX17" fmla="*/ 4338084 w 5847907"/>
              <a:gd name="connsiteY17" fmla="*/ 1391058 h 2560688"/>
              <a:gd name="connsiteX18" fmla="*/ 4508205 w 5847907"/>
              <a:gd name="connsiteY18" fmla="*/ 2539374 h 2560688"/>
              <a:gd name="connsiteX19" fmla="*/ 4805917 w 5847907"/>
              <a:gd name="connsiteY19" fmla="*/ 1348528 h 2560688"/>
              <a:gd name="connsiteX20" fmla="*/ 5039833 w 5847907"/>
              <a:gd name="connsiteY20" fmla="*/ 30091 h 2560688"/>
              <a:gd name="connsiteX21" fmla="*/ 5295014 w 5847907"/>
              <a:gd name="connsiteY21" fmla="*/ 1369793 h 2560688"/>
              <a:gd name="connsiteX22" fmla="*/ 5443870 w 5847907"/>
              <a:gd name="connsiteY22" fmla="*/ 2560639 h 2560688"/>
              <a:gd name="connsiteX23" fmla="*/ 5847907 w 5847907"/>
              <a:gd name="connsiteY23" fmla="*/ 1369793 h 256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7907" h="2560688">
                <a:moveTo>
                  <a:pt x="0" y="1348528"/>
                </a:moveTo>
                <a:cubicBezTo>
                  <a:pt x="88605" y="593616"/>
                  <a:pt x="177210" y="-161295"/>
                  <a:pt x="297712" y="30091"/>
                </a:cubicBezTo>
                <a:cubicBezTo>
                  <a:pt x="418214" y="221477"/>
                  <a:pt x="609600" y="2277105"/>
                  <a:pt x="723014" y="2496844"/>
                </a:cubicBezTo>
                <a:cubicBezTo>
                  <a:pt x="836428" y="2716584"/>
                  <a:pt x="893136" y="1763198"/>
                  <a:pt x="978196" y="1348528"/>
                </a:cubicBezTo>
                <a:cubicBezTo>
                  <a:pt x="1063257" y="933858"/>
                  <a:pt x="1144772" y="1737"/>
                  <a:pt x="1233377" y="8825"/>
                </a:cubicBezTo>
                <a:cubicBezTo>
                  <a:pt x="1321982" y="15913"/>
                  <a:pt x="1509824" y="1391058"/>
                  <a:pt x="1509824" y="1391058"/>
                </a:cubicBezTo>
                <a:cubicBezTo>
                  <a:pt x="1594884" y="1816360"/>
                  <a:pt x="1658680" y="2567727"/>
                  <a:pt x="1743740" y="2560639"/>
                </a:cubicBezTo>
                <a:cubicBezTo>
                  <a:pt x="1828801" y="2553551"/>
                  <a:pt x="1942215" y="1770286"/>
                  <a:pt x="2020187" y="1348528"/>
                </a:cubicBezTo>
                <a:cubicBezTo>
                  <a:pt x="2098159" y="926770"/>
                  <a:pt x="2133601" y="19459"/>
                  <a:pt x="2211573" y="30091"/>
                </a:cubicBezTo>
                <a:cubicBezTo>
                  <a:pt x="2289545" y="40723"/>
                  <a:pt x="2410047" y="994109"/>
                  <a:pt x="2488019" y="1412323"/>
                </a:cubicBezTo>
                <a:cubicBezTo>
                  <a:pt x="2565991" y="1830537"/>
                  <a:pt x="2601433" y="2553551"/>
                  <a:pt x="2679405" y="2539374"/>
                </a:cubicBezTo>
                <a:cubicBezTo>
                  <a:pt x="2757377" y="2525197"/>
                  <a:pt x="2884968" y="1741933"/>
                  <a:pt x="2955852" y="1327263"/>
                </a:cubicBezTo>
                <a:cubicBezTo>
                  <a:pt x="3026736" y="912593"/>
                  <a:pt x="3033823" y="37179"/>
                  <a:pt x="3104707" y="51356"/>
                </a:cubicBezTo>
                <a:cubicBezTo>
                  <a:pt x="3175591" y="65533"/>
                  <a:pt x="3299638" y="997653"/>
                  <a:pt x="3381154" y="1412323"/>
                </a:cubicBezTo>
                <a:cubicBezTo>
                  <a:pt x="3462670" y="1826993"/>
                  <a:pt x="3519377" y="2550006"/>
                  <a:pt x="3593805" y="2539374"/>
                </a:cubicBezTo>
                <a:cubicBezTo>
                  <a:pt x="3668233" y="2528742"/>
                  <a:pt x="3746205" y="1766742"/>
                  <a:pt x="3827721" y="1348528"/>
                </a:cubicBezTo>
                <a:cubicBezTo>
                  <a:pt x="3909237" y="930314"/>
                  <a:pt x="3997843" y="23003"/>
                  <a:pt x="4082903" y="30091"/>
                </a:cubicBezTo>
                <a:cubicBezTo>
                  <a:pt x="4167964" y="37179"/>
                  <a:pt x="4267200" y="972844"/>
                  <a:pt x="4338084" y="1391058"/>
                </a:cubicBezTo>
                <a:cubicBezTo>
                  <a:pt x="4408968" y="1809272"/>
                  <a:pt x="4430233" y="2546462"/>
                  <a:pt x="4508205" y="2539374"/>
                </a:cubicBezTo>
                <a:cubicBezTo>
                  <a:pt x="4586177" y="2532286"/>
                  <a:pt x="4717312" y="1766742"/>
                  <a:pt x="4805917" y="1348528"/>
                </a:cubicBezTo>
                <a:cubicBezTo>
                  <a:pt x="4894522" y="930314"/>
                  <a:pt x="4958317" y="26547"/>
                  <a:pt x="5039833" y="30091"/>
                </a:cubicBezTo>
                <a:cubicBezTo>
                  <a:pt x="5121349" y="33635"/>
                  <a:pt x="5227675" y="948035"/>
                  <a:pt x="5295014" y="1369793"/>
                </a:cubicBezTo>
                <a:cubicBezTo>
                  <a:pt x="5362353" y="1791551"/>
                  <a:pt x="5351721" y="2560639"/>
                  <a:pt x="5443870" y="2560639"/>
                </a:cubicBezTo>
                <a:cubicBezTo>
                  <a:pt x="5536019" y="2560639"/>
                  <a:pt x="5759302" y="1575356"/>
                  <a:pt x="5847907" y="136979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57" name="任意形状 56">
            <a:extLst>
              <a:ext uri="{FF2B5EF4-FFF2-40B4-BE49-F238E27FC236}">
                <a16:creationId xmlns:a16="http://schemas.microsoft.com/office/drawing/2014/main" id="{7418A75F-AA52-0041-8C02-2315677F542F}"/>
              </a:ext>
            </a:extLst>
          </p:cNvPr>
          <p:cNvSpPr/>
          <p:nvPr/>
        </p:nvSpPr>
        <p:spPr>
          <a:xfrm>
            <a:off x="8405560" y="4763872"/>
            <a:ext cx="650170" cy="481463"/>
          </a:xfrm>
          <a:custGeom>
            <a:avLst/>
            <a:gdLst>
              <a:gd name="connsiteX0" fmla="*/ 0 w 5847907"/>
              <a:gd name="connsiteY0" fmla="*/ 1348528 h 2560688"/>
              <a:gd name="connsiteX1" fmla="*/ 297712 w 5847907"/>
              <a:gd name="connsiteY1" fmla="*/ 30091 h 2560688"/>
              <a:gd name="connsiteX2" fmla="*/ 723014 w 5847907"/>
              <a:gd name="connsiteY2" fmla="*/ 2496844 h 2560688"/>
              <a:gd name="connsiteX3" fmla="*/ 978196 w 5847907"/>
              <a:gd name="connsiteY3" fmla="*/ 1348528 h 2560688"/>
              <a:gd name="connsiteX4" fmla="*/ 1233377 w 5847907"/>
              <a:gd name="connsiteY4" fmla="*/ 8825 h 2560688"/>
              <a:gd name="connsiteX5" fmla="*/ 1509824 w 5847907"/>
              <a:gd name="connsiteY5" fmla="*/ 1391058 h 2560688"/>
              <a:gd name="connsiteX6" fmla="*/ 1743740 w 5847907"/>
              <a:gd name="connsiteY6" fmla="*/ 2560639 h 2560688"/>
              <a:gd name="connsiteX7" fmla="*/ 2020187 w 5847907"/>
              <a:gd name="connsiteY7" fmla="*/ 1348528 h 2560688"/>
              <a:gd name="connsiteX8" fmla="*/ 2211573 w 5847907"/>
              <a:gd name="connsiteY8" fmla="*/ 30091 h 2560688"/>
              <a:gd name="connsiteX9" fmla="*/ 2488019 w 5847907"/>
              <a:gd name="connsiteY9" fmla="*/ 1412323 h 2560688"/>
              <a:gd name="connsiteX10" fmla="*/ 2679405 w 5847907"/>
              <a:gd name="connsiteY10" fmla="*/ 2539374 h 2560688"/>
              <a:gd name="connsiteX11" fmla="*/ 2955852 w 5847907"/>
              <a:gd name="connsiteY11" fmla="*/ 1327263 h 2560688"/>
              <a:gd name="connsiteX12" fmla="*/ 3104707 w 5847907"/>
              <a:gd name="connsiteY12" fmla="*/ 51356 h 2560688"/>
              <a:gd name="connsiteX13" fmla="*/ 3381154 w 5847907"/>
              <a:gd name="connsiteY13" fmla="*/ 1412323 h 2560688"/>
              <a:gd name="connsiteX14" fmla="*/ 3593805 w 5847907"/>
              <a:gd name="connsiteY14" fmla="*/ 2539374 h 2560688"/>
              <a:gd name="connsiteX15" fmla="*/ 3827721 w 5847907"/>
              <a:gd name="connsiteY15" fmla="*/ 1348528 h 2560688"/>
              <a:gd name="connsiteX16" fmla="*/ 4082903 w 5847907"/>
              <a:gd name="connsiteY16" fmla="*/ 30091 h 2560688"/>
              <a:gd name="connsiteX17" fmla="*/ 4338084 w 5847907"/>
              <a:gd name="connsiteY17" fmla="*/ 1391058 h 2560688"/>
              <a:gd name="connsiteX18" fmla="*/ 4508205 w 5847907"/>
              <a:gd name="connsiteY18" fmla="*/ 2539374 h 2560688"/>
              <a:gd name="connsiteX19" fmla="*/ 4805917 w 5847907"/>
              <a:gd name="connsiteY19" fmla="*/ 1348528 h 2560688"/>
              <a:gd name="connsiteX20" fmla="*/ 5039833 w 5847907"/>
              <a:gd name="connsiteY20" fmla="*/ 30091 h 2560688"/>
              <a:gd name="connsiteX21" fmla="*/ 5295014 w 5847907"/>
              <a:gd name="connsiteY21" fmla="*/ 1369793 h 2560688"/>
              <a:gd name="connsiteX22" fmla="*/ 5443870 w 5847907"/>
              <a:gd name="connsiteY22" fmla="*/ 2560639 h 2560688"/>
              <a:gd name="connsiteX23" fmla="*/ 5847907 w 5847907"/>
              <a:gd name="connsiteY23" fmla="*/ 1369793 h 256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47907" h="2560688">
                <a:moveTo>
                  <a:pt x="0" y="1348528"/>
                </a:moveTo>
                <a:cubicBezTo>
                  <a:pt x="88605" y="593616"/>
                  <a:pt x="177210" y="-161295"/>
                  <a:pt x="297712" y="30091"/>
                </a:cubicBezTo>
                <a:cubicBezTo>
                  <a:pt x="418214" y="221477"/>
                  <a:pt x="609600" y="2277105"/>
                  <a:pt x="723014" y="2496844"/>
                </a:cubicBezTo>
                <a:cubicBezTo>
                  <a:pt x="836428" y="2716584"/>
                  <a:pt x="893136" y="1763198"/>
                  <a:pt x="978196" y="1348528"/>
                </a:cubicBezTo>
                <a:cubicBezTo>
                  <a:pt x="1063257" y="933858"/>
                  <a:pt x="1144772" y="1737"/>
                  <a:pt x="1233377" y="8825"/>
                </a:cubicBezTo>
                <a:cubicBezTo>
                  <a:pt x="1321982" y="15913"/>
                  <a:pt x="1509824" y="1391058"/>
                  <a:pt x="1509824" y="1391058"/>
                </a:cubicBezTo>
                <a:cubicBezTo>
                  <a:pt x="1594884" y="1816360"/>
                  <a:pt x="1658680" y="2567727"/>
                  <a:pt x="1743740" y="2560639"/>
                </a:cubicBezTo>
                <a:cubicBezTo>
                  <a:pt x="1828801" y="2553551"/>
                  <a:pt x="1942215" y="1770286"/>
                  <a:pt x="2020187" y="1348528"/>
                </a:cubicBezTo>
                <a:cubicBezTo>
                  <a:pt x="2098159" y="926770"/>
                  <a:pt x="2133601" y="19459"/>
                  <a:pt x="2211573" y="30091"/>
                </a:cubicBezTo>
                <a:cubicBezTo>
                  <a:pt x="2289545" y="40723"/>
                  <a:pt x="2410047" y="994109"/>
                  <a:pt x="2488019" y="1412323"/>
                </a:cubicBezTo>
                <a:cubicBezTo>
                  <a:pt x="2565991" y="1830537"/>
                  <a:pt x="2601433" y="2553551"/>
                  <a:pt x="2679405" y="2539374"/>
                </a:cubicBezTo>
                <a:cubicBezTo>
                  <a:pt x="2757377" y="2525197"/>
                  <a:pt x="2884968" y="1741933"/>
                  <a:pt x="2955852" y="1327263"/>
                </a:cubicBezTo>
                <a:cubicBezTo>
                  <a:pt x="3026736" y="912593"/>
                  <a:pt x="3033823" y="37179"/>
                  <a:pt x="3104707" y="51356"/>
                </a:cubicBezTo>
                <a:cubicBezTo>
                  <a:pt x="3175591" y="65533"/>
                  <a:pt x="3299638" y="997653"/>
                  <a:pt x="3381154" y="1412323"/>
                </a:cubicBezTo>
                <a:cubicBezTo>
                  <a:pt x="3462670" y="1826993"/>
                  <a:pt x="3519377" y="2550006"/>
                  <a:pt x="3593805" y="2539374"/>
                </a:cubicBezTo>
                <a:cubicBezTo>
                  <a:pt x="3668233" y="2528742"/>
                  <a:pt x="3746205" y="1766742"/>
                  <a:pt x="3827721" y="1348528"/>
                </a:cubicBezTo>
                <a:cubicBezTo>
                  <a:pt x="3909237" y="930314"/>
                  <a:pt x="3997843" y="23003"/>
                  <a:pt x="4082903" y="30091"/>
                </a:cubicBezTo>
                <a:cubicBezTo>
                  <a:pt x="4167964" y="37179"/>
                  <a:pt x="4267200" y="972844"/>
                  <a:pt x="4338084" y="1391058"/>
                </a:cubicBezTo>
                <a:cubicBezTo>
                  <a:pt x="4408968" y="1809272"/>
                  <a:pt x="4430233" y="2546462"/>
                  <a:pt x="4508205" y="2539374"/>
                </a:cubicBezTo>
                <a:cubicBezTo>
                  <a:pt x="4586177" y="2532286"/>
                  <a:pt x="4717312" y="1766742"/>
                  <a:pt x="4805917" y="1348528"/>
                </a:cubicBezTo>
                <a:cubicBezTo>
                  <a:pt x="4894522" y="930314"/>
                  <a:pt x="4958317" y="26547"/>
                  <a:pt x="5039833" y="30091"/>
                </a:cubicBezTo>
                <a:cubicBezTo>
                  <a:pt x="5121349" y="33635"/>
                  <a:pt x="5227675" y="948035"/>
                  <a:pt x="5295014" y="1369793"/>
                </a:cubicBezTo>
                <a:cubicBezTo>
                  <a:pt x="5362353" y="1791551"/>
                  <a:pt x="5351721" y="2560639"/>
                  <a:pt x="5443870" y="2560639"/>
                </a:cubicBezTo>
                <a:cubicBezTo>
                  <a:pt x="5536019" y="2560639"/>
                  <a:pt x="5759302" y="1575356"/>
                  <a:pt x="5847907" y="1369793"/>
                </a:cubicBezTo>
              </a:path>
            </a:pathLst>
          </a:cu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58" name="文本框 57">
            <a:extLst>
              <a:ext uri="{FF2B5EF4-FFF2-40B4-BE49-F238E27FC236}">
                <a16:creationId xmlns:a16="http://schemas.microsoft.com/office/drawing/2014/main" id="{0BD642F5-E3BB-F54D-BBD1-26BEA1449EFA}"/>
              </a:ext>
            </a:extLst>
          </p:cNvPr>
          <p:cNvSpPr txBox="1"/>
          <p:nvPr/>
        </p:nvSpPr>
        <p:spPr>
          <a:xfrm>
            <a:off x="7951449" y="4771761"/>
            <a:ext cx="480178" cy="369332"/>
          </a:xfrm>
          <a:prstGeom prst="rect">
            <a:avLst/>
          </a:prstGeom>
          <a:noFill/>
          <a:ln>
            <a:noFill/>
          </a:ln>
        </p:spPr>
        <p:txBody>
          <a:bodyPr wrap="square">
            <a:spAutoFit/>
          </a:bodyPr>
          <a:lstStyle/>
          <a:p>
            <a:r>
              <a:rPr lang="en-US" altLang="zh-CN" b="1" dirty="0">
                <a:solidFill>
                  <a:schemeClr val="accent4">
                    <a:lumMod val="20000"/>
                    <a:lumOff val="80000"/>
                  </a:schemeClr>
                </a:solidFill>
                <a:latin typeface="微软雅黑" panose="020B0503020204020204" pitchFamily="34" charset="-122"/>
              </a:rPr>
              <a:t>…</a:t>
            </a:r>
            <a:endParaRPr lang="zh-CN" altLang="en-US" dirty="0">
              <a:solidFill>
                <a:schemeClr val="accent4">
                  <a:lumMod val="20000"/>
                  <a:lumOff val="80000"/>
                </a:schemeClr>
              </a:solidFill>
            </a:endParaRPr>
          </a:p>
        </p:txBody>
      </p:sp>
      <p:sp>
        <p:nvSpPr>
          <p:cNvPr id="59" name="任意形状 58">
            <a:extLst>
              <a:ext uri="{FF2B5EF4-FFF2-40B4-BE49-F238E27FC236}">
                <a16:creationId xmlns:a16="http://schemas.microsoft.com/office/drawing/2014/main" id="{3CFA50E1-375C-414D-8B0A-3A697AB44D28}"/>
              </a:ext>
            </a:extLst>
          </p:cNvPr>
          <p:cNvSpPr/>
          <p:nvPr/>
        </p:nvSpPr>
        <p:spPr>
          <a:xfrm>
            <a:off x="4433100" y="5665812"/>
            <a:ext cx="4541811" cy="369332"/>
          </a:xfrm>
          <a:custGeom>
            <a:avLst/>
            <a:gdLst>
              <a:gd name="connsiteX0" fmla="*/ 0 w 10590662"/>
              <a:gd name="connsiteY0" fmla="*/ 723341 h 1460328"/>
              <a:gd name="connsiteX1" fmla="*/ 477671 w 10590662"/>
              <a:gd name="connsiteY1" fmla="*/ 10 h 1460328"/>
              <a:gd name="connsiteX2" fmla="*/ 914400 w 10590662"/>
              <a:gd name="connsiteY2" fmla="*/ 736989 h 1460328"/>
              <a:gd name="connsiteX3" fmla="*/ 1282889 w 10590662"/>
              <a:gd name="connsiteY3" fmla="*/ 1446672 h 1460328"/>
              <a:gd name="connsiteX4" fmla="*/ 1746913 w 10590662"/>
              <a:gd name="connsiteY4" fmla="*/ 736989 h 1460328"/>
              <a:gd name="connsiteX5" fmla="*/ 2169994 w 10590662"/>
              <a:gd name="connsiteY5" fmla="*/ 13657 h 1460328"/>
              <a:gd name="connsiteX6" fmla="*/ 2634018 w 10590662"/>
              <a:gd name="connsiteY6" fmla="*/ 736989 h 1460328"/>
              <a:gd name="connsiteX7" fmla="*/ 2988859 w 10590662"/>
              <a:gd name="connsiteY7" fmla="*/ 1446672 h 1460328"/>
              <a:gd name="connsiteX8" fmla="*/ 3411940 w 10590662"/>
              <a:gd name="connsiteY8" fmla="*/ 736989 h 1460328"/>
              <a:gd name="connsiteX9" fmla="*/ 3794077 w 10590662"/>
              <a:gd name="connsiteY9" fmla="*/ 13657 h 1460328"/>
              <a:gd name="connsiteX10" fmla="*/ 4189862 w 10590662"/>
              <a:gd name="connsiteY10" fmla="*/ 736989 h 1460328"/>
              <a:gd name="connsiteX11" fmla="*/ 4476465 w 10590662"/>
              <a:gd name="connsiteY11" fmla="*/ 1460320 h 1460328"/>
              <a:gd name="connsiteX12" fmla="*/ 4844955 w 10590662"/>
              <a:gd name="connsiteY12" fmla="*/ 750636 h 1460328"/>
              <a:gd name="connsiteX13" fmla="*/ 5172501 w 10590662"/>
              <a:gd name="connsiteY13" fmla="*/ 13657 h 1460328"/>
              <a:gd name="connsiteX14" fmla="*/ 5554638 w 10590662"/>
              <a:gd name="connsiteY14" fmla="*/ 750636 h 1460328"/>
              <a:gd name="connsiteX15" fmla="*/ 5827594 w 10590662"/>
              <a:gd name="connsiteY15" fmla="*/ 1446672 h 1460328"/>
              <a:gd name="connsiteX16" fmla="*/ 6168788 w 10590662"/>
              <a:gd name="connsiteY16" fmla="*/ 736989 h 1460328"/>
              <a:gd name="connsiteX17" fmla="*/ 6537277 w 10590662"/>
              <a:gd name="connsiteY17" fmla="*/ 27305 h 1460328"/>
              <a:gd name="connsiteX18" fmla="*/ 6892119 w 10590662"/>
              <a:gd name="connsiteY18" fmla="*/ 736989 h 1460328"/>
              <a:gd name="connsiteX19" fmla="*/ 7287904 w 10590662"/>
              <a:gd name="connsiteY19" fmla="*/ 1460320 h 1460328"/>
              <a:gd name="connsiteX20" fmla="*/ 7724632 w 10590662"/>
              <a:gd name="connsiteY20" fmla="*/ 723341 h 1460328"/>
              <a:gd name="connsiteX21" fmla="*/ 8106770 w 10590662"/>
              <a:gd name="connsiteY21" fmla="*/ 13657 h 1460328"/>
              <a:gd name="connsiteX22" fmla="*/ 8529850 w 10590662"/>
              <a:gd name="connsiteY22" fmla="*/ 723341 h 1460328"/>
              <a:gd name="connsiteX23" fmla="*/ 8816453 w 10590662"/>
              <a:gd name="connsiteY23" fmla="*/ 1460320 h 1460328"/>
              <a:gd name="connsiteX24" fmla="*/ 9171295 w 10590662"/>
              <a:gd name="connsiteY24" fmla="*/ 736989 h 1460328"/>
              <a:gd name="connsiteX25" fmla="*/ 9430603 w 10590662"/>
              <a:gd name="connsiteY25" fmla="*/ 27305 h 1460328"/>
              <a:gd name="connsiteX26" fmla="*/ 9840035 w 10590662"/>
              <a:gd name="connsiteY26" fmla="*/ 723341 h 1460328"/>
              <a:gd name="connsiteX27" fmla="*/ 10181229 w 10590662"/>
              <a:gd name="connsiteY27" fmla="*/ 1460320 h 1460328"/>
              <a:gd name="connsiteX28" fmla="*/ 10590662 w 10590662"/>
              <a:gd name="connsiteY28" fmla="*/ 723341 h 14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90662" h="1460328">
                <a:moveTo>
                  <a:pt x="0" y="723341"/>
                </a:moveTo>
                <a:cubicBezTo>
                  <a:pt x="162635" y="360538"/>
                  <a:pt x="325271" y="-2265"/>
                  <a:pt x="477671" y="10"/>
                </a:cubicBezTo>
                <a:cubicBezTo>
                  <a:pt x="630071" y="2285"/>
                  <a:pt x="780197" y="495879"/>
                  <a:pt x="914400" y="736989"/>
                </a:cubicBezTo>
                <a:cubicBezTo>
                  <a:pt x="1048603" y="978099"/>
                  <a:pt x="1144137" y="1446672"/>
                  <a:pt x="1282889" y="1446672"/>
                </a:cubicBezTo>
                <a:cubicBezTo>
                  <a:pt x="1421641" y="1446672"/>
                  <a:pt x="1599062" y="975825"/>
                  <a:pt x="1746913" y="736989"/>
                </a:cubicBezTo>
                <a:cubicBezTo>
                  <a:pt x="1894764" y="498153"/>
                  <a:pt x="2022143" y="13657"/>
                  <a:pt x="2169994" y="13657"/>
                </a:cubicBezTo>
                <a:cubicBezTo>
                  <a:pt x="2317845" y="13657"/>
                  <a:pt x="2497541" y="498153"/>
                  <a:pt x="2634018" y="736989"/>
                </a:cubicBezTo>
                <a:cubicBezTo>
                  <a:pt x="2770495" y="975825"/>
                  <a:pt x="2859205" y="1446672"/>
                  <a:pt x="2988859" y="1446672"/>
                </a:cubicBezTo>
                <a:cubicBezTo>
                  <a:pt x="3118513" y="1446672"/>
                  <a:pt x="3277737" y="975825"/>
                  <a:pt x="3411940" y="736989"/>
                </a:cubicBezTo>
                <a:cubicBezTo>
                  <a:pt x="3546143" y="498153"/>
                  <a:pt x="3664423" y="13657"/>
                  <a:pt x="3794077" y="13657"/>
                </a:cubicBezTo>
                <a:cubicBezTo>
                  <a:pt x="3923731" y="13657"/>
                  <a:pt x="4076131" y="495878"/>
                  <a:pt x="4189862" y="736989"/>
                </a:cubicBezTo>
                <a:cubicBezTo>
                  <a:pt x="4303593" y="978100"/>
                  <a:pt x="4367283" y="1458046"/>
                  <a:pt x="4476465" y="1460320"/>
                </a:cubicBezTo>
                <a:cubicBezTo>
                  <a:pt x="4585647" y="1462594"/>
                  <a:pt x="4728949" y="991747"/>
                  <a:pt x="4844955" y="750636"/>
                </a:cubicBezTo>
                <a:cubicBezTo>
                  <a:pt x="4960961" y="509525"/>
                  <a:pt x="5054221" y="13657"/>
                  <a:pt x="5172501" y="13657"/>
                </a:cubicBezTo>
                <a:cubicBezTo>
                  <a:pt x="5290781" y="13657"/>
                  <a:pt x="5445456" y="511800"/>
                  <a:pt x="5554638" y="750636"/>
                </a:cubicBezTo>
                <a:cubicBezTo>
                  <a:pt x="5663820" y="989472"/>
                  <a:pt x="5725236" y="1448946"/>
                  <a:pt x="5827594" y="1446672"/>
                </a:cubicBezTo>
                <a:cubicBezTo>
                  <a:pt x="5929952" y="1444398"/>
                  <a:pt x="6050508" y="973550"/>
                  <a:pt x="6168788" y="736989"/>
                </a:cubicBezTo>
                <a:cubicBezTo>
                  <a:pt x="6287068" y="500428"/>
                  <a:pt x="6416722" y="27305"/>
                  <a:pt x="6537277" y="27305"/>
                </a:cubicBezTo>
                <a:cubicBezTo>
                  <a:pt x="6657832" y="27305"/>
                  <a:pt x="6767015" y="498153"/>
                  <a:pt x="6892119" y="736989"/>
                </a:cubicBezTo>
                <a:cubicBezTo>
                  <a:pt x="7017223" y="975825"/>
                  <a:pt x="7149152" y="1462595"/>
                  <a:pt x="7287904" y="1460320"/>
                </a:cubicBezTo>
                <a:cubicBezTo>
                  <a:pt x="7426656" y="1458045"/>
                  <a:pt x="7588154" y="964452"/>
                  <a:pt x="7724632" y="723341"/>
                </a:cubicBezTo>
                <a:cubicBezTo>
                  <a:pt x="7861110" y="482230"/>
                  <a:pt x="7972567" y="13657"/>
                  <a:pt x="8106770" y="13657"/>
                </a:cubicBezTo>
                <a:cubicBezTo>
                  <a:pt x="8240973" y="13657"/>
                  <a:pt x="8411570" y="482231"/>
                  <a:pt x="8529850" y="723341"/>
                </a:cubicBezTo>
                <a:cubicBezTo>
                  <a:pt x="8648130" y="964451"/>
                  <a:pt x="8709546" y="1458045"/>
                  <a:pt x="8816453" y="1460320"/>
                </a:cubicBezTo>
                <a:cubicBezTo>
                  <a:pt x="8923360" y="1462595"/>
                  <a:pt x="9068937" y="975825"/>
                  <a:pt x="9171295" y="736989"/>
                </a:cubicBezTo>
                <a:cubicBezTo>
                  <a:pt x="9273653" y="498153"/>
                  <a:pt x="9319146" y="29580"/>
                  <a:pt x="9430603" y="27305"/>
                </a:cubicBezTo>
                <a:cubicBezTo>
                  <a:pt x="9542060" y="25030"/>
                  <a:pt x="9714931" y="484505"/>
                  <a:pt x="9840035" y="723341"/>
                </a:cubicBezTo>
                <a:cubicBezTo>
                  <a:pt x="9965139" y="962177"/>
                  <a:pt x="10056125" y="1460320"/>
                  <a:pt x="10181229" y="1460320"/>
                </a:cubicBezTo>
                <a:cubicBezTo>
                  <a:pt x="10306333" y="1460320"/>
                  <a:pt x="10448497" y="1091830"/>
                  <a:pt x="10590662" y="723341"/>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左大括号 59">
            <a:extLst>
              <a:ext uri="{FF2B5EF4-FFF2-40B4-BE49-F238E27FC236}">
                <a16:creationId xmlns:a16="http://schemas.microsoft.com/office/drawing/2014/main" id="{26704EB4-E514-444D-A788-EF8FB4CF16C2}"/>
              </a:ext>
            </a:extLst>
          </p:cNvPr>
          <p:cNvSpPr/>
          <p:nvPr/>
        </p:nvSpPr>
        <p:spPr>
          <a:xfrm rot="5400000">
            <a:off x="6081721" y="4507796"/>
            <a:ext cx="189639" cy="253067"/>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1" name="文本框 60">
            <a:extLst>
              <a:ext uri="{FF2B5EF4-FFF2-40B4-BE49-F238E27FC236}">
                <a16:creationId xmlns:a16="http://schemas.microsoft.com/office/drawing/2014/main" id="{FCCB957B-7E6E-9645-A8CF-AC49156DAA9D}"/>
              </a:ext>
            </a:extLst>
          </p:cNvPr>
          <p:cNvSpPr txBox="1"/>
          <p:nvPr/>
        </p:nvSpPr>
        <p:spPr>
          <a:xfrm>
            <a:off x="5143031" y="4141467"/>
            <a:ext cx="2067017" cy="369332"/>
          </a:xfrm>
          <a:prstGeom prst="rect">
            <a:avLst/>
          </a:prstGeom>
          <a:noFill/>
        </p:spPr>
        <p:txBody>
          <a:bodyPr wrap="square">
            <a:spAutoFit/>
          </a:bodyPr>
          <a:lstStyle/>
          <a:p>
            <a:r>
              <a:rPr lang="en" altLang="zh-CN" b="1" dirty="0">
                <a:solidFill>
                  <a:srgbClr val="FFFFFF"/>
                </a:solidFill>
                <a:latin typeface="微软雅黑" panose="020B0503020204020204" pitchFamily="34" charset="-122"/>
              </a:rPr>
              <a:t>Sensing vacuum</a:t>
            </a:r>
            <a:endParaRPr lang="zh-CN" altLang="en-US" b="1" dirty="0">
              <a:solidFill>
                <a:srgbClr val="FFFFFF"/>
              </a:solidFill>
              <a:latin typeface="微软雅黑" panose="020B0503020204020204" pitchFamily="34" charset="-122"/>
            </a:endParaRPr>
          </a:p>
        </p:txBody>
      </p:sp>
      <p:sp>
        <p:nvSpPr>
          <p:cNvPr id="62" name="文本框 61">
            <a:extLst>
              <a:ext uri="{FF2B5EF4-FFF2-40B4-BE49-F238E27FC236}">
                <a16:creationId xmlns:a16="http://schemas.microsoft.com/office/drawing/2014/main" id="{FF2E6192-4293-0D4B-B7EE-8819AF03D250}"/>
              </a:ext>
            </a:extLst>
          </p:cNvPr>
          <p:cNvSpPr txBox="1"/>
          <p:nvPr/>
        </p:nvSpPr>
        <p:spPr>
          <a:xfrm>
            <a:off x="8445655" y="6270955"/>
            <a:ext cx="133302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time</a:t>
            </a:r>
            <a:endParaRPr lang="zh-CN" altLang="en-US" dirty="0"/>
          </a:p>
        </p:txBody>
      </p:sp>
      <p:sp>
        <p:nvSpPr>
          <p:cNvPr id="63" name="文本框 62">
            <a:extLst>
              <a:ext uri="{FF2B5EF4-FFF2-40B4-BE49-F238E27FC236}">
                <a16:creationId xmlns:a16="http://schemas.microsoft.com/office/drawing/2014/main" id="{FF139955-E005-E640-BFF6-6C804F91848E}"/>
              </a:ext>
            </a:extLst>
          </p:cNvPr>
          <p:cNvSpPr txBox="1"/>
          <p:nvPr/>
        </p:nvSpPr>
        <p:spPr>
          <a:xfrm>
            <a:off x="2918218" y="4281592"/>
            <a:ext cx="1821149"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Amplitude</a:t>
            </a:r>
            <a:endParaRPr lang="zh-CN" altLang="en-US" dirty="0"/>
          </a:p>
        </p:txBody>
      </p:sp>
      <p:sp>
        <p:nvSpPr>
          <p:cNvPr id="64" name="文本框 63">
            <a:extLst>
              <a:ext uri="{FF2B5EF4-FFF2-40B4-BE49-F238E27FC236}">
                <a16:creationId xmlns:a16="http://schemas.microsoft.com/office/drawing/2014/main" id="{55D4CB10-5451-4B4E-ACA9-078DBFE9B8B0}"/>
              </a:ext>
            </a:extLst>
          </p:cNvPr>
          <p:cNvSpPr txBox="1"/>
          <p:nvPr/>
        </p:nvSpPr>
        <p:spPr>
          <a:xfrm>
            <a:off x="9112168" y="4819191"/>
            <a:ext cx="2012628" cy="369332"/>
          </a:xfrm>
          <a:prstGeom prst="rect">
            <a:avLst/>
          </a:prstGeom>
          <a:noFill/>
        </p:spPr>
        <p:txBody>
          <a:bodyPr wrap="square">
            <a:spAutoFit/>
          </a:bodyPr>
          <a:lstStyle/>
          <a:p>
            <a:r>
              <a:rPr lang="en-US" altLang="zh-CN" b="1" dirty="0">
                <a:solidFill>
                  <a:schemeClr val="accent4">
                    <a:lumMod val="20000"/>
                    <a:lumOff val="80000"/>
                  </a:schemeClr>
                </a:solidFill>
                <a:latin typeface="微软雅黑" panose="020B0503020204020204" pitchFamily="34" charset="-122"/>
              </a:rPr>
              <a:t>(OFDM, Chirp)</a:t>
            </a:r>
            <a:endParaRPr lang="zh-CN" altLang="en-US" b="1" dirty="0">
              <a:solidFill>
                <a:schemeClr val="accent4">
                  <a:lumMod val="20000"/>
                  <a:lumOff val="80000"/>
                </a:schemeClr>
              </a:solidFill>
              <a:latin typeface="微软雅黑" panose="020B0503020204020204" pitchFamily="34" charset="-122"/>
            </a:endParaRPr>
          </a:p>
        </p:txBody>
      </p:sp>
      <p:sp>
        <p:nvSpPr>
          <p:cNvPr id="65" name="文本框 64">
            <a:extLst>
              <a:ext uri="{FF2B5EF4-FFF2-40B4-BE49-F238E27FC236}">
                <a16:creationId xmlns:a16="http://schemas.microsoft.com/office/drawing/2014/main" id="{C5848CB8-E4C8-8E42-BAB7-170623C1BA58}"/>
              </a:ext>
            </a:extLst>
          </p:cNvPr>
          <p:cNvSpPr txBox="1"/>
          <p:nvPr/>
        </p:nvSpPr>
        <p:spPr>
          <a:xfrm>
            <a:off x="9023427" y="5727248"/>
            <a:ext cx="2300726" cy="369332"/>
          </a:xfrm>
          <a:prstGeom prst="rect">
            <a:avLst/>
          </a:prstGeom>
          <a:noFill/>
        </p:spPr>
        <p:txBody>
          <a:bodyPr wrap="square">
            <a:spAutoFit/>
          </a:bodyPr>
          <a:lstStyle/>
          <a:p>
            <a:r>
              <a:rPr lang="en-US" altLang="zh-CN" b="1" dirty="0">
                <a:solidFill>
                  <a:srgbClr val="C00000"/>
                </a:solidFill>
                <a:latin typeface="微软雅黑" panose="020B0503020204020204" pitchFamily="34" charset="-122"/>
              </a:rPr>
              <a:t>(Continuous wave)</a:t>
            </a:r>
            <a:endParaRPr lang="zh-CN" altLang="en-US" b="1" dirty="0">
              <a:solidFill>
                <a:srgbClr val="C00000"/>
              </a:solidFill>
              <a:latin typeface="微软雅黑" panose="020B0503020204020204" pitchFamily="34" charset="-122"/>
            </a:endParaRPr>
          </a:p>
        </p:txBody>
      </p:sp>
      <p:sp>
        <p:nvSpPr>
          <p:cNvPr id="66" name="左大括号 65">
            <a:extLst>
              <a:ext uri="{FF2B5EF4-FFF2-40B4-BE49-F238E27FC236}">
                <a16:creationId xmlns:a16="http://schemas.microsoft.com/office/drawing/2014/main" id="{777B4699-8658-E740-A8D0-DD9D598E33C2}"/>
              </a:ext>
            </a:extLst>
          </p:cNvPr>
          <p:cNvSpPr/>
          <p:nvPr/>
        </p:nvSpPr>
        <p:spPr>
          <a:xfrm rot="5400000">
            <a:off x="8630535" y="4309245"/>
            <a:ext cx="189639" cy="650168"/>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7" name="文本框 66">
            <a:extLst>
              <a:ext uri="{FF2B5EF4-FFF2-40B4-BE49-F238E27FC236}">
                <a16:creationId xmlns:a16="http://schemas.microsoft.com/office/drawing/2014/main" id="{7660F5DD-9D1E-7A4B-A071-BA945294DF01}"/>
              </a:ext>
            </a:extLst>
          </p:cNvPr>
          <p:cNvSpPr txBox="1"/>
          <p:nvPr/>
        </p:nvSpPr>
        <p:spPr>
          <a:xfrm>
            <a:off x="7894902" y="4170177"/>
            <a:ext cx="1896805" cy="369332"/>
          </a:xfrm>
          <a:prstGeom prst="rect">
            <a:avLst/>
          </a:prstGeom>
          <a:noFill/>
        </p:spPr>
        <p:txBody>
          <a:bodyPr wrap="square">
            <a:spAutoFit/>
          </a:bodyPr>
          <a:lstStyle/>
          <a:p>
            <a:r>
              <a:rPr lang="zh-CN" altLang="en-US" b="1" dirty="0">
                <a:solidFill>
                  <a:srgbClr val="FFFFFF"/>
                </a:solidFill>
                <a:latin typeface="微软雅黑" panose="020B0503020204020204" pitchFamily="34" charset="-122"/>
              </a:rPr>
              <a:t>symbol frame</a:t>
            </a:r>
          </a:p>
        </p:txBody>
      </p:sp>
      <p:sp>
        <p:nvSpPr>
          <p:cNvPr id="69" name="文本框 68">
            <a:extLst>
              <a:ext uri="{FF2B5EF4-FFF2-40B4-BE49-F238E27FC236}">
                <a16:creationId xmlns:a16="http://schemas.microsoft.com/office/drawing/2014/main" id="{394F9825-0C0F-024F-AA0F-B4D68AED1D6E}"/>
              </a:ext>
            </a:extLst>
          </p:cNvPr>
          <p:cNvSpPr txBox="1"/>
          <p:nvPr/>
        </p:nvSpPr>
        <p:spPr>
          <a:xfrm>
            <a:off x="5411814" y="5614458"/>
            <a:ext cx="2636666" cy="523220"/>
          </a:xfrm>
          <a:prstGeom prst="rect">
            <a:avLst/>
          </a:prstGeom>
          <a:noFill/>
        </p:spPr>
        <p:txBody>
          <a:bodyPr wrap="square">
            <a:spAutoFit/>
          </a:bodyPr>
          <a:lstStyle/>
          <a:p>
            <a:r>
              <a:rPr lang="en-US" altLang="zh-CN" sz="2800" b="1" dirty="0">
                <a:solidFill>
                  <a:schemeClr val="bg1"/>
                </a:solidFill>
                <a:latin typeface="微软雅黑" panose="020B0503020204020204" pitchFamily="34" charset="-122"/>
              </a:rPr>
              <a:t>Our Choice</a:t>
            </a:r>
            <a:r>
              <a:rPr lang="zh-CN" altLang="en-US" sz="2800" b="1" dirty="0">
                <a:solidFill>
                  <a:schemeClr val="bg1"/>
                </a:solidFill>
                <a:latin typeface="微软雅黑" panose="020B0503020204020204" pitchFamily="34" charset="-122"/>
              </a:rPr>
              <a:t>！</a:t>
            </a:r>
            <a:endParaRPr lang="zh-CN" altLang="en-US" sz="2800" dirty="0">
              <a:solidFill>
                <a:schemeClr val="bg1"/>
              </a:solidFill>
            </a:endParaRPr>
          </a:p>
        </p:txBody>
      </p:sp>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A58ADF4C-9CB6-9E4F-8868-BE468DE518A5}"/>
                  </a:ext>
                </a:extLst>
              </p:cNvPr>
              <p:cNvSpPr txBox="1"/>
              <p:nvPr/>
            </p:nvSpPr>
            <p:spPr>
              <a:xfrm>
                <a:off x="1306301" y="5665812"/>
                <a:ext cx="256667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solidFill>
                            <a:srgbClr val="C00000"/>
                          </a:solidFill>
                          <a:latin typeface="Cambria Math" panose="02040503050406030204" pitchFamily="18" charset="0"/>
                        </a:rPr>
                        <m:t>𝐲</m:t>
                      </m:r>
                      <m:r>
                        <a:rPr kumimoji="1" lang="en"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𝑨𝒄𝒐𝒔</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𝟐</m:t>
                      </m:r>
                      <m:r>
                        <a:rPr kumimoji="1" lang="el-GR" altLang="zh-CN" sz="2400" b="1" i="1" smtClean="0">
                          <a:solidFill>
                            <a:srgbClr val="C00000"/>
                          </a:solidFill>
                          <a:latin typeface="Cambria Math" panose="02040503050406030204" pitchFamily="18" charset="0"/>
                        </a:rPr>
                        <m:t>𝝅</m:t>
                      </m:r>
                      <m:r>
                        <a:rPr kumimoji="1" lang="en-US" altLang="zh-CN" sz="2400" b="1" i="1" smtClean="0">
                          <a:solidFill>
                            <a:srgbClr val="C00000"/>
                          </a:solidFill>
                          <a:latin typeface="Cambria Math" panose="02040503050406030204" pitchFamily="18" charset="0"/>
                        </a:rPr>
                        <m:t>𝒇𝒕</m:t>
                      </m:r>
                      <m:r>
                        <a:rPr kumimoji="1" lang="en-US" altLang="zh-CN" sz="2400" b="1" i="1" smtClean="0">
                          <a:solidFill>
                            <a:srgbClr val="C00000"/>
                          </a:solidFill>
                          <a:latin typeface="Cambria Math" panose="02040503050406030204" pitchFamily="18" charset="0"/>
                        </a:rPr>
                        <m:t>)</m:t>
                      </m:r>
                    </m:oMath>
                  </m:oMathPara>
                </a14:m>
                <a:endParaRPr kumimoji="1" lang="zh-CN" altLang="en-US" sz="2400" b="1" dirty="0">
                  <a:solidFill>
                    <a:srgbClr val="C00000"/>
                  </a:solidFill>
                </a:endParaRPr>
              </a:p>
            </p:txBody>
          </p:sp>
        </mc:Choice>
        <mc:Fallback xmlns="">
          <p:sp>
            <p:nvSpPr>
              <p:cNvPr id="71" name="文本框 70">
                <a:extLst>
                  <a:ext uri="{FF2B5EF4-FFF2-40B4-BE49-F238E27FC236}">
                    <a16:creationId xmlns:a16="http://schemas.microsoft.com/office/drawing/2014/main" id="{A58ADF4C-9CB6-9E4F-8868-BE468DE518A5}"/>
                  </a:ext>
                </a:extLst>
              </p:cNvPr>
              <p:cNvSpPr txBox="1">
                <a:spLocks noRot="1" noChangeAspect="1" noMove="1" noResize="1" noEditPoints="1" noAdjustHandles="1" noChangeArrowheads="1" noChangeShapeType="1" noTextEdit="1"/>
              </p:cNvSpPr>
              <p:nvPr/>
            </p:nvSpPr>
            <p:spPr>
              <a:xfrm>
                <a:off x="1306301" y="5665812"/>
                <a:ext cx="2566677" cy="369332"/>
              </a:xfrm>
              <a:prstGeom prst="rect">
                <a:avLst/>
              </a:prstGeom>
              <a:blipFill>
                <a:blip r:embed="rId6"/>
                <a:stretch>
                  <a:fillRect b="-29032"/>
                </a:stretch>
              </a:blipFill>
            </p:spPr>
            <p:txBody>
              <a:bodyPr/>
              <a:lstStyle/>
              <a:p>
                <a:r>
                  <a:rPr lang="zh-CN" altLang="en-US">
                    <a:noFill/>
                  </a:rPr>
                  <a:t> </a:t>
                </a:r>
              </a:p>
            </p:txBody>
          </p:sp>
        </mc:Fallback>
      </mc:AlternateContent>
      <p:sp>
        <p:nvSpPr>
          <p:cNvPr id="73" name="文本框 72">
            <a:extLst>
              <a:ext uri="{FF2B5EF4-FFF2-40B4-BE49-F238E27FC236}">
                <a16:creationId xmlns:a16="http://schemas.microsoft.com/office/drawing/2014/main" id="{D72FDDDF-D5C2-1343-9DEE-53708CC46CED}"/>
              </a:ext>
            </a:extLst>
          </p:cNvPr>
          <p:cNvSpPr txBox="1"/>
          <p:nvPr/>
        </p:nvSpPr>
        <p:spPr>
          <a:xfrm>
            <a:off x="9479822" y="5116960"/>
            <a:ext cx="1387935"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cm-level</a:t>
            </a:r>
            <a:endParaRPr lang="zh-CN" altLang="en-US" b="1" dirty="0">
              <a:solidFill>
                <a:srgbClr val="FFFFFF"/>
              </a:solidFill>
              <a:latin typeface="微软雅黑" panose="020B0503020204020204" pitchFamily="34" charset="-122"/>
            </a:endParaRPr>
          </a:p>
        </p:txBody>
      </p:sp>
      <p:sp>
        <p:nvSpPr>
          <p:cNvPr id="74" name="文本框 73">
            <a:extLst>
              <a:ext uri="{FF2B5EF4-FFF2-40B4-BE49-F238E27FC236}">
                <a16:creationId xmlns:a16="http://schemas.microsoft.com/office/drawing/2014/main" id="{2F82863D-7D83-EA46-802D-B13CAE13C6CB}"/>
              </a:ext>
            </a:extLst>
          </p:cNvPr>
          <p:cNvSpPr txBox="1"/>
          <p:nvPr/>
        </p:nvSpPr>
        <p:spPr>
          <a:xfrm>
            <a:off x="9479822" y="6001956"/>
            <a:ext cx="1387935"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mm-level</a:t>
            </a:r>
            <a:endParaRPr lang="zh-CN" altLang="en-US" b="1" dirty="0">
              <a:solidFill>
                <a:srgbClr val="FFFFFF"/>
              </a:solidFill>
              <a:latin typeface="微软雅黑" panose="020B0503020204020204" pitchFamily="34" charset="-122"/>
            </a:endParaRPr>
          </a:p>
        </p:txBody>
      </p:sp>
      <p:sp>
        <p:nvSpPr>
          <p:cNvPr id="75" name="空心弧 74">
            <a:extLst>
              <a:ext uri="{FF2B5EF4-FFF2-40B4-BE49-F238E27FC236}">
                <a16:creationId xmlns:a16="http://schemas.microsoft.com/office/drawing/2014/main" id="{7C48BC55-D71C-EF41-AF39-47D01B2F3694}"/>
              </a:ext>
            </a:extLst>
          </p:cNvPr>
          <p:cNvSpPr/>
          <p:nvPr/>
        </p:nvSpPr>
        <p:spPr>
          <a:xfrm rot="16200000">
            <a:off x="3039467" y="3398811"/>
            <a:ext cx="643828" cy="494411"/>
          </a:xfrm>
          <a:prstGeom prst="blockArc">
            <a:avLst>
              <a:gd name="adj1" fmla="val 11495356"/>
              <a:gd name="adj2" fmla="val 20649340"/>
              <a:gd name="adj3" fmla="val 103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6" name="空心弧 75">
            <a:extLst>
              <a:ext uri="{FF2B5EF4-FFF2-40B4-BE49-F238E27FC236}">
                <a16:creationId xmlns:a16="http://schemas.microsoft.com/office/drawing/2014/main" id="{A452AF29-A18C-4B46-B3F7-175011B89CA4}"/>
              </a:ext>
            </a:extLst>
          </p:cNvPr>
          <p:cNvSpPr/>
          <p:nvPr/>
        </p:nvSpPr>
        <p:spPr>
          <a:xfrm rot="16200000">
            <a:off x="3209100" y="3454944"/>
            <a:ext cx="539677" cy="382143"/>
          </a:xfrm>
          <a:prstGeom prst="blockArc">
            <a:avLst>
              <a:gd name="adj1" fmla="val 11495099"/>
              <a:gd name="adj2" fmla="val 20649340"/>
              <a:gd name="adj3" fmla="val 103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7" name="空心弧 76">
            <a:extLst>
              <a:ext uri="{FF2B5EF4-FFF2-40B4-BE49-F238E27FC236}">
                <a16:creationId xmlns:a16="http://schemas.microsoft.com/office/drawing/2014/main" id="{7486AA50-64B4-7F45-80C3-3D3CDBA6056E}"/>
              </a:ext>
            </a:extLst>
          </p:cNvPr>
          <p:cNvSpPr/>
          <p:nvPr/>
        </p:nvSpPr>
        <p:spPr>
          <a:xfrm rot="16200000">
            <a:off x="3376386" y="3490905"/>
            <a:ext cx="429037" cy="303974"/>
          </a:xfrm>
          <a:prstGeom prst="blockArc">
            <a:avLst>
              <a:gd name="adj1" fmla="val 11495099"/>
              <a:gd name="adj2" fmla="val 20889173"/>
              <a:gd name="adj3" fmla="val 139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8" name="空心弧 77">
            <a:extLst>
              <a:ext uri="{FF2B5EF4-FFF2-40B4-BE49-F238E27FC236}">
                <a16:creationId xmlns:a16="http://schemas.microsoft.com/office/drawing/2014/main" id="{2BDBAEC2-BD98-934B-B131-1A7265FD0540}"/>
              </a:ext>
            </a:extLst>
          </p:cNvPr>
          <p:cNvSpPr/>
          <p:nvPr/>
        </p:nvSpPr>
        <p:spPr>
          <a:xfrm rot="16200000">
            <a:off x="3536355" y="3525490"/>
            <a:ext cx="324886" cy="241054"/>
          </a:xfrm>
          <a:prstGeom prst="blockArc">
            <a:avLst>
              <a:gd name="adj1" fmla="val 11495099"/>
              <a:gd name="adj2" fmla="val 20889173"/>
              <a:gd name="adj3" fmla="val 139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79" name="空心弧 78">
            <a:extLst>
              <a:ext uri="{FF2B5EF4-FFF2-40B4-BE49-F238E27FC236}">
                <a16:creationId xmlns:a16="http://schemas.microsoft.com/office/drawing/2014/main" id="{1D7A85C2-EB78-5D4D-A348-C209ACFEFDDE}"/>
              </a:ext>
            </a:extLst>
          </p:cNvPr>
          <p:cNvSpPr/>
          <p:nvPr/>
        </p:nvSpPr>
        <p:spPr>
          <a:xfrm rot="16200000">
            <a:off x="3686212" y="3555454"/>
            <a:ext cx="220736" cy="181125"/>
          </a:xfrm>
          <a:prstGeom prst="blockArc">
            <a:avLst>
              <a:gd name="adj1" fmla="val 11495099"/>
              <a:gd name="adj2" fmla="val 20889173"/>
              <a:gd name="adj3" fmla="val 139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8"/>
                                        </p:tgtEl>
                                        <p:attrNameLst>
                                          <p:attrName>style.visibility</p:attrName>
                                        </p:attrNameLst>
                                      </p:cBhvr>
                                      <p:to>
                                        <p:strVal val="hidden"/>
                                      </p:to>
                                    </p:set>
                                  </p:childTnLst>
                                </p:cTn>
                              </p:par>
                              <p:par>
                                <p:cTn id="12" presetID="22" presetClass="entr" presetSubtype="4"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down)">
                                      <p:cBhvr>
                                        <p:cTn id="14" dur="500"/>
                                        <p:tgtEl>
                                          <p:spTgt spid="5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250"/>
                                        <p:tgtEl>
                                          <p:spTgt spid="79"/>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50"/>
                                        <p:tgtEl>
                                          <p:spTgt spid="78"/>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250"/>
                                        <p:tgtEl>
                                          <p:spTgt spid="77"/>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fade">
                                      <p:cBhvr>
                                        <p:cTn id="36" dur="250"/>
                                        <p:tgtEl>
                                          <p:spTgt spid="7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25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750"/>
                                        <p:tgtEl>
                                          <p:spTgt spid="63"/>
                                        </p:tgtEl>
                                      </p:cBhvr>
                                    </p:animEffect>
                                  </p:childTnLst>
                                </p:cTn>
                              </p:par>
                              <p:par>
                                <p:cTn id="46" presetID="22" presetClass="entr" presetSubtype="4"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down)">
                                      <p:cBhvr>
                                        <p:cTn id="48" dur="750"/>
                                        <p:tgtEl>
                                          <p:spTgt spid="51"/>
                                        </p:tgtEl>
                                      </p:cBhvr>
                                    </p:animEffect>
                                  </p:childTnLst>
                                </p:cTn>
                              </p:par>
                              <p:par>
                                <p:cTn id="49" presetID="22" presetClass="entr" presetSubtype="4"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down)">
                                      <p:cBhvr>
                                        <p:cTn id="51" dur="750"/>
                                        <p:tgtEl>
                                          <p:spTgt spid="5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750"/>
                                        <p:tgtEl>
                                          <p:spTgt spid="6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750"/>
                                        <p:tgtEl>
                                          <p:spTgt spid="5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down)">
                                      <p:cBhvr>
                                        <p:cTn id="60" dur="750"/>
                                        <p:tgtEl>
                                          <p:spTgt spid="5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wipe(down)">
                                      <p:cBhvr>
                                        <p:cTn id="63" dur="750"/>
                                        <p:tgtEl>
                                          <p:spTgt spid="5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down)">
                                      <p:cBhvr>
                                        <p:cTn id="66" dur="750"/>
                                        <p:tgtEl>
                                          <p:spTgt spid="5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750"/>
                                        <p:tgtEl>
                                          <p:spTgt spid="5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ipe(down)">
                                      <p:cBhvr>
                                        <p:cTn id="72" dur="750"/>
                                        <p:tgtEl>
                                          <p:spTgt spid="6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down)">
                                      <p:cBhvr>
                                        <p:cTn id="75" dur="75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500"/>
                                        <p:tgtEl>
                                          <p:spTgt spid="6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500"/>
                                        <p:tgtEl>
                                          <p:spTgt spid="6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fade">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fade">
                                      <p:cBhvr>
                                        <p:cTn id="101" dur="500"/>
                                        <p:tgtEl>
                                          <p:spTgt spid="5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500"/>
                                        <p:tgtEl>
                                          <p:spTgt spid="6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wipe(down)">
                                      <p:cBhvr>
                                        <p:cTn id="107" dur="500"/>
                                        <p:tgtEl>
                                          <p:spTgt spid="7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fade">
                                      <p:cBhvr>
                                        <p:cTn id="112" dur="500"/>
                                        <p:tgtEl>
                                          <p:spTgt spid="7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animBg="1"/>
      <p:bldP spid="54" grpId="0" animBg="1"/>
      <p:bldP spid="55" grpId="0" animBg="1"/>
      <p:bldP spid="56" grpId="0" animBg="1"/>
      <p:bldP spid="57" grpId="0" animBg="1"/>
      <p:bldP spid="58" grpId="0"/>
      <p:bldP spid="59" grpId="0" animBg="1"/>
      <p:bldP spid="60" grpId="0" animBg="1"/>
      <p:bldP spid="61" grpId="0"/>
      <p:bldP spid="62" grpId="0"/>
      <p:bldP spid="63" grpId="0"/>
      <p:bldP spid="64" grpId="0"/>
      <p:bldP spid="65" grpId="0"/>
      <p:bldP spid="66" grpId="0" animBg="1"/>
      <p:bldP spid="67" grpId="0"/>
      <p:bldP spid="69" grpId="0"/>
      <p:bldP spid="71" grpId="0"/>
      <p:bldP spid="73" grpId="0"/>
      <p:bldP spid="74" grpId="0"/>
      <p:bldP spid="75" grpId="0" animBg="1"/>
      <p:bldP spid="76" grpId="0" animBg="1"/>
      <p:bldP spid="77" grpId="0" animBg="1"/>
      <p:bldP spid="78" grpId="0" animBg="1"/>
      <p:bldP spid="7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Sensing </a:t>
              </a:r>
              <a:r>
                <a:rPr lang="en" altLang="zh-CN" sz="3200" b="1" dirty="0">
                  <a:solidFill>
                    <a:srgbClr val="FFFFFF"/>
                  </a:solidFill>
                  <a:latin typeface="微软雅黑" panose="020B0503020204020204" pitchFamily="34" charset="-122"/>
                </a:rPr>
                <a:t>articulatory</a:t>
              </a:r>
              <a:r>
                <a:rPr lang="en-US" altLang="zh-CN" sz="3200" b="1" dirty="0">
                  <a:solidFill>
                    <a:srgbClr val="FFFFFF"/>
                  </a:solidFill>
                  <a:latin typeface="微软雅黑" panose="020B0503020204020204" pitchFamily="34" charset="-122"/>
                  <a:sym typeface="Arial" panose="020B0604020202020204" pitchFamily="34" charset="0"/>
                </a:rPr>
                <a:t> gestures</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3</a:t>
            </a:r>
          </a:p>
        </p:txBody>
      </p:sp>
      <p:sp>
        <p:nvSpPr>
          <p:cNvPr id="31" name="文本框 30">
            <a:extLst>
              <a:ext uri="{FF2B5EF4-FFF2-40B4-BE49-F238E27FC236}">
                <a16:creationId xmlns:a16="http://schemas.microsoft.com/office/drawing/2014/main" id="{3FFC4388-5305-0D4A-82AD-4CC406F42487}"/>
              </a:ext>
            </a:extLst>
          </p:cNvPr>
          <p:cNvSpPr txBox="1"/>
          <p:nvPr/>
        </p:nvSpPr>
        <p:spPr>
          <a:xfrm>
            <a:off x="3097993" y="5907785"/>
            <a:ext cx="6101860" cy="461665"/>
          </a:xfrm>
          <a:prstGeom prst="rect">
            <a:avLst/>
          </a:prstGeom>
          <a:noFill/>
        </p:spPr>
        <p:txBody>
          <a:bodyPr wrap="square">
            <a:spAutoFit/>
          </a:bodyPr>
          <a:lstStyle/>
          <a:p>
            <a:r>
              <a:rPr lang="en-US" altLang="zh-CN" sz="2400" b="1" dirty="0">
                <a:solidFill>
                  <a:srgbClr val="FFFFFF"/>
                </a:solidFill>
                <a:latin typeface="微软雅黑" panose="020B0503020204020204" pitchFamily="34" charset="-122"/>
                <a:ea typeface="微软雅黑" panose="020B0503020204020204" pitchFamily="34" charset="-122"/>
              </a:rPr>
              <a:t>Features</a:t>
            </a:r>
            <a:r>
              <a:rPr lang="zh-CN" altLang="en-US" sz="2400" b="1" dirty="0">
                <a:solidFill>
                  <a:srgbClr val="FFFFFF"/>
                </a:solidFill>
                <a:latin typeface="微软雅黑" panose="020B0503020204020204" pitchFamily="34" charset="-122"/>
                <a:ea typeface="微软雅黑" panose="020B0503020204020204" pitchFamily="34" charset="-122"/>
              </a:rPr>
              <a:t>：</a:t>
            </a:r>
            <a:r>
              <a:rPr lang="en-US" altLang="zh-CN" sz="2400" b="1" dirty="0">
                <a:solidFill>
                  <a:srgbClr val="FFFFFF"/>
                </a:solidFill>
                <a:latin typeface="微软雅黑" panose="020B0503020204020204" pitchFamily="34" charset="-122"/>
                <a:ea typeface="微软雅黑" panose="020B0503020204020204" pitchFamily="34" charset="-122"/>
              </a:rPr>
              <a:t>Phase and Amplitude</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F6F7F05-C034-6D44-B421-E50E69D7512D}"/>
                  </a:ext>
                </a:extLst>
              </p:cNvPr>
              <p:cNvSpPr txBox="1"/>
              <p:nvPr/>
            </p:nvSpPr>
            <p:spPr>
              <a:xfrm>
                <a:off x="4539946" y="3113267"/>
                <a:ext cx="135513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rgbClr val="C00000"/>
                          </a:solidFill>
                          <a:latin typeface="Cambria Math" panose="02040503050406030204" pitchFamily="18" charset="0"/>
                        </a:rPr>
                        <m:t>𝑸</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𝒕</m:t>
                      </m:r>
                      <m:r>
                        <a:rPr kumimoji="1" lang="en-US" altLang="zh-CN" sz="2400" b="1" i="1" smtClean="0">
                          <a:solidFill>
                            <a:srgbClr val="C00000"/>
                          </a:solidFill>
                          <a:latin typeface="Cambria Math" panose="02040503050406030204" pitchFamily="18" charset="0"/>
                        </a:rPr>
                        <m:t>)</m:t>
                      </m:r>
                    </m:oMath>
                  </m:oMathPara>
                </a14:m>
                <a:endParaRPr kumimoji="1" lang="zh-CN" altLang="en-US" sz="2400" b="1" dirty="0">
                  <a:solidFill>
                    <a:srgbClr val="C00000"/>
                  </a:solidFill>
                </a:endParaRPr>
              </a:p>
            </p:txBody>
          </p:sp>
        </mc:Choice>
        <mc:Fallback xmlns="">
          <p:sp>
            <p:nvSpPr>
              <p:cNvPr id="33" name="文本框 32">
                <a:extLst>
                  <a:ext uri="{FF2B5EF4-FFF2-40B4-BE49-F238E27FC236}">
                    <a16:creationId xmlns:a16="http://schemas.microsoft.com/office/drawing/2014/main" id="{FF6F7F05-C034-6D44-B421-E50E69D7512D}"/>
                  </a:ext>
                </a:extLst>
              </p:cNvPr>
              <p:cNvSpPr txBox="1">
                <a:spLocks noRot="1" noChangeAspect="1" noMove="1" noResize="1" noEditPoints="1" noAdjustHandles="1" noChangeArrowheads="1" noChangeShapeType="1" noTextEdit="1"/>
              </p:cNvSpPr>
              <p:nvPr/>
            </p:nvSpPr>
            <p:spPr>
              <a:xfrm>
                <a:off x="4539946" y="3113267"/>
                <a:ext cx="1355135" cy="461665"/>
              </a:xfrm>
              <a:prstGeom prst="rect">
                <a:avLst/>
              </a:prstGeom>
              <a:blipFill>
                <a:blip r:embed="rId3"/>
                <a:stretch>
                  <a:fillRect b="-16216"/>
                </a:stretch>
              </a:blipFill>
            </p:spPr>
            <p:txBody>
              <a:bodyPr/>
              <a:lstStyle/>
              <a:p>
                <a:r>
                  <a:rPr lang="zh-CN" altLang="en-US">
                    <a:noFill/>
                  </a:rPr>
                  <a:t> </a:t>
                </a:r>
              </a:p>
            </p:txBody>
          </p:sp>
        </mc:Fallback>
      </mc:AlternateContent>
      <p:grpSp>
        <p:nvGrpSpPr>
          <p:cNvPr id="34" name="组合 33">
            <a:extLst>
              <a:ext uri="{FF2B5EF4-FFF2-40B4-BE49-F238E27FC236}">
                <a16:creationId xmlns:a16="http://schemas.microsoft.com/office/drawing/2014/main" id="{C5276DEB-4277-BF4E-B1A9-9110EB3DCA6F}"/>
              </a:ext>
            </a:extLst>
          </p:cNvPr>
          <p:cNvGrpSpPr/>
          <p:nvPr/>
        </p:nvGrpSpPr>
        <p:grpSpPr>
          <a:xfrm>
            <a:off x="1155160" y="3318191"/>
            <a:ext cx="1364549" cy="1208315"/>
            <a:chOff x="2210174" y="4919916"/>
            <a:chExt cx="1619133" cy="1208315"/>
          </a:xfrm>
        </p:grpSpPr>
        <p:cxnSp>
          <p:nvCxnSpPr>
            <p:cNvPr id="35" name="直线箭头连接符 34">
              <a:extLst>
                <a:ext uri="{FF2B5EF4-FFF2-40B4-BE49-F238E27FC236}">
                  <a16:creationId xmlns:a16="http://schemas.microsoft.com/office/drawing/2014/main" id="{1FCEB68E-92DB-4F4F-BDDD-BB2D256BB592}"/>
                </a:ext>
              </a:extLst>
            </p:cNvPr>
            <p:cNvCxnSpPr/>
            <p:nvPr/>
          </p:nvCxnSpPr>
          <p:spPr>
            <a:xfrm>
              <a:off x="3187957" y="4949953"/>
              <a:ext cx="64135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F763D0C9-33F4-A44C-A8DD-7B7C73211D9E}"/>
                </a:ext>
              </a:extLst>
            </p:cNvPr>
            <p:cNvCxnSpPr>
              <a:cxnSpLocks/>
            </p:cNvCxnSpPr>
            <p:nvPr/>
          </p:nvCxnSpPr>
          <p:spPr>
            <a:xfrm>
              <a:off x="2210174" y="5502302"/>
              <a:ext cx="100839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线连接符 36">
              <a:extLst>
                <a:ext uri="{FF2B5EF4-FFF2-40B4-BE49-F238E27FC236}">
                  <a16:creationId xmlns:a16="http://schemas.microsoft.com/office/drawing/2014/main" id="{9A519D9B-4049-FB49-BACD-B0F181E5A3D6}"/>
                </a:ext>
              </a:extLst>
            </p:cNvPr>
            <p:cNvCxnSpPr>
              <a:cxnSpLocks/>
            </p:cNvCxnSpPr>
            <p:nvPr/>
          </p:nvCxnSpPr>
          <p:spPr>
            <a:xfrm>
              <a:off x="3218564" y="4919916"/>
              <a:ext cx="0" cy="12083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线箭头连接符 37">
              <a:extLst>
                <a:ext uri="{FF2B5EF4-FFF2-40B4-BE49-F238E27FC236}">
                  <a16:creationId xmlns:a16="http://schemas.microsoft.com/office/drawing/2014/main" id="{37C06740-6FDC-7446-9052-EB798D1B5D33}"/>
                </a:ext>
              </a:extLst>
            </p:cNvPr>
            <p:cNvCxnSpPr/>
            <p:nvPr/>
          </p:nvCxnSpPr>
          <p:spPr>
            <a:xfrm>
              <a:off x="3187957" y="6114092"/>
              <a:ext cx="641350"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A21D789D-BD0A-C547-B9ED-0424801546EC}"/>
              </a:ext>
            </a:extLst>
          </p:cNvPr>
          <p:cNvGrpSpPr/>
          <p:nvPr/>
        </p:nvGrpSpPr>
        <p:grpSpPr>
          <a:xfrm>
            <a:off x="2550316" y="4327370"/>
            <a:ext cx="327912" cy="325655"/>
            <a:chOff x="6362700" y="4394200"/>
            <a:chExt cx="533400" cy="533400"/>
          </a:xfrm>
        </p:grpSpPr>
        <p:sp>
          <p:nvSpPr>
            <p:cNvPr id="41" name="椭圆 40">
              <a:extLst>
                <a:ext uri="{FF2B5EF4-FFF2-40B4-BE49-F238E27FC236}">
                  <a16:creationId xmlns:a16="http://schemas.microsoft.com/office/drawing/2014/main" id="{388E4179-3122-B345-A6D8-B796F54E4DA6}"/>
                </a:ext>
              </a:extLst>
            </p:cNvPr>
            <p:cNvSpPr/>
            <p:nvPr/>
          </p:nvSpPr>
          <p:spPr>
            <a:xfrm>
              <a:off x="6362700" y="4394200"/>
              <a:ext cx="533400" cy="533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42" name="直线连接符 41">
              <a:extLst>
                <a:ext uri="{FF2B5EF4-FFF2-40B4-BE49-F238E27FC236}">
                  <a16:creationId xmlns:a16="http://schemas.microsoft.com/office/drawing/2014/main" id="{25EA97C3-DD8B-0A47-B33E-1C9292AEA94F}"/>
                </a:ext>
              </a:extLst>
            </p:cNvPr>
            <p:cNvCxnSpPr>
              <a:cxnSpLocks/>
              <a:endCxn id="41" idx="5"/>
            </p:cNvCxnSpPr>
            <p:nvPr/>
          </p:nvCxnSpPr>
          <p:spPr>
            <a:xfrm>
              <a:off x="6426200" y="4458795"/>
              <a:ext cx="391785" cy="3906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线连接符 42">
              <a:extLst>
                <a:ext uri="{FF2B5EF4-FFF2-40B4-BE49-F238E27FC236}">
                  <a16:creationId xmlns:a16="http://schemas.microsoft.com/office/drawing/2014/main" id="{9BBDC453-78E8-F646-A317-28ED9C00DF28}"/>
                </a:ext>
              </a:extLst>
            </p:cNvPr>
            <p:cNvCxnSpPr>
              <a:cxnSpLocks/>
              <a:endCxn id="41" idx="3"/>
            </p:cNvCxnSpPr>
            <p:nvPr/>
          </p:nvCxnSpPr>
          <p:spPr>
            <a:xfrm flipH="1">
              <a:off x="6440815" y="4458795"/>
              <a:ext cx="368888" cy="3906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组合 43">
            <a:extLst>
              <a:ext uri="{FF2B5EF4-FFF2-40B4-BE49-F238E27FC236}">
                <a16:creationId xmlns:a16="http://schemas.microsoft.com/office/drawing/2014/main" id="{01527A4A-2A24-884F-9264-ADEDBF8721F8}"/>
              </a:ext>
            </a:extLst>
          </p:cNvPr>
          <p:cNvGrpSpPr/>
          <p:nvPr/>
        </p:nvGrpSpPr>
        <p:grpSpPr>
          <a:xfrm>
            <a:off x="2550316" y="3185400"/>
            <a:ext cx="327912" cy="325655"/>
            <a:chOff x="6362700" y="4394200"/>
            <a:chExt cx="533400" cy="533400"/>
          </a:xfrm>
        </p:grpSpPr>
        <p:sp>
          <p:nvSpPr>
            <p:cNvPr id="45" name="椭圆 44">
              <a:extLst>
                <a:ext uri="{FF2B5EF4-FFF2-40B4-BE49-F238E27FC236}">
                  <a16:creationId xmlns:a16="http://schemas.microsoft.com/office/drawing/2014/main" id="{82591595-B342-0943-8272-9F14CA83D666}"/>
                </a:ext>
              </a:extLst>
            </p:cNvPr>
            <p:cNvSpPr/>
            <p:nvPr/>
          </p:nvSpPr>
          <p:spPr>
            <a:xfrm>
              <a:off x="6362700" y="4394200"/>
              <a:ext cx="533400" cy="5334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46" name="直线连接符 45">
              <a:extLst>
                <a:ext uri="{FF2B5EF4-FFF2-40B4-BE49-F238E27FC236}">
                  <a16:creationId xmlns:a16="http://schemas.microsoft.com/office/drawing/2014/main" id="{9D68C3D6-5971-8C49-94A0-29595A59880F}"/>
                </a:ext>
              </a:extLst>
            </p:cNvPr>
            <p:cNvCxnSpPr>
              <a:cxnSpLocks/>
              <a:endCxn id="45" idx="5"/>
            </p:cNvCxnSpPr>
            <p:nvPr/>
          </p:nvCxnSpPr>
          <p:spPr>
            <a:xfrm>
              <a:off x="6426200" y="4458795"/>
              <a:ext cx="391785" cy="3906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24282121-FE61-C34B-9AE0-70A141C3C1B9}"/>
                </a:ext>
              </a:extLst>
            </p:cNvPr>
            <p:cNvCxnSpPr>
              <a:cxnSpLocks/>
              <a:endCxn id="45" idx="3"/>
            </p:cNvCxnSpPr>
            <p:nvPr/>
          </p:nvCxnSpPr>
          <p:spPr>
            <a:xfrm flipH="1">
              <a:off x="6440815" y="4458795"/>
              <a:ext cx="368888" cy="3906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C9963153-667D-B642-94D6-42ECD46A16C3}"/>
              </a:ext>
            </a:extLst>
          </p:cNvPr>
          <p:cNvGrpSpPr/>
          <p:nvPr/>
        </p:nvGrpSpPr>
        <p:grpSpPr>
          <a:xfrm>
            <a:off x="2878228" y="3022230"/>
            <a:ext cx="1537565" cy="581890"/>
            <a:chOff x="2878228" y="3022230"/>
            <a:chExt cx="1537565" cy="581890"/>
          </a:xfrm>
        </p:grpSpPr>
        <p:cxnSp>
          <p:nvCxnSpPr>
            <p:cNvPr id="68" name="直线箭头连接符 67">
              <a:extLst>
                <a:ext uri="{FF2B5EF4-FFF2-40B4-BE49-F238E27FC236}">
                  <a16:creationId xmlns:a16="http://schemas.microsoft.com/office/drawing/2014/main" id="{9B3A3342-A4CD-0E43-A91E-4558D9E4D6CB}"/>
                </a:ext>
              </a:extLst>
            </p:cNvPr>
            <p:cNvCxnSpPr>
              <a:cxnSpLocks/>
            </p:cNvCxnSpPr>
            <p:nvPr/>
          </p:nvCxnSpPr>
          <p:spPr>
            <a:xfrm>
              <a:off x="2878228" y="3344100"/>
              <a:ext cx="43953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id="{2B1C905C-F0DA-544F-8FD6-E81626A27C21}"/>
                </a:ext>
              </a:extLst>
            </p:cNvPr>
            <p:cNvSpPr/>
            <p:nvPr/>
          </p:nvSpPr>
          <p:spPr>
            <a:xfrm>
              <a:off x="3317759" y="3022230"/>
              <a:ext cx="1098034" cy="58189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latin typeface="Microsoft YaHei" panose="020B0503020204020204" pitchFamily="34" charset="-122"/>
                  <a:ea typeface="Microsoft YaHei" panose="020B0503020204020204" pitchFamily="34" charset="-122"/>
                </a:rPr>
                <a:t>Lowpass</a:t>
              </a:r>
            </a:p>
            <a:p>
              <a:pPr algn="ctr"/>
              <a:r>
                <a:rPr kumimoji="1" lang="en-US" altLang="zh-CN" sz="1600" b="1" dirty="0">
                  <a:latin typeface="Microsoft YaHei" panose="020B0503020204020204" pitchFamily="34" charset="-122"/>
                  <a:ea typeface="Microsoft YaHei" panose="020B0503020204020204" pitchFamily="34" charset="-122"/>
                </a:rPr>
                <a:t>filtering</a:t>
              </a:r>
              <a:endParaRPr kumimoji="1" lang="zh-CN" altLang="en-US" sz="1600" b="1" dirty="0">
                <a:latin typeface="Microsoft YaHei" panose="020B0503020204020204" pitchFamily="34" charset="-122"/>
                <a:ea typeface="Microsoft YaHei" panose="020B0503020204020204" pitchFamily="34" charset="-122"/>
              </a:endParaRPr>
            </a:p>
          </p:txBody>
        </p:sp>
      </p:grpSp>
      <p:grpSp>
        <p:nvGrpSpPr>
          <p:cNvPr id="21" name="组合 20">
            <a:extLst>
              <a:ext uri="{FF2B5EF4-FFF2-40B4-BE49-F238E27FC236}">
                <a16:creationId xmlns:a16="http://schemas.microsoft.com/office/drawing/2014/main" id="{58C0D36D-CBC3-F740-A9AD-5C4E7584085F}"/>
              </a:ext>
            </a:extLst>
          </p:cNvPr>
          <p:cNvGrpSpPr/>
          <p:nvPr/>
        </p:nvGrpSpPr>
        <p:grpSpPr>
          <a:xfrm>
            <a:off x="2878228" y="4195125"/>
            <a:ext cx="1537565" cy="581890"/>
            <a:chOff x="2878228" y="4195125"/>
            <a:chExt cx="1537565" cy="581890"/>
          </a:xfrm>
        </p:grpSpPr>
        <p:cxnSp>
          <p:nvCxnSpPr>
            <p:cNvPr id="70" name="直线箭头连接符 69">
              <a:extLst>
                <a:ext uri="{FF2B5EF4-FFF2-40B4-BE49-F238E27FC236}">
                  <a16:creationId xmlns:a16="http://schemas.microsoft.com/office/drawing/2014/main" id="{03432A64-9D98-864B-B7A9-9D070FB48CEE}"/>
                </a:ext>
              </a:extLst>
            </p:cNvPr>
            <p:cNvCxnSpPr>
              <a:cxnSpLocks/>
            </p:cNvCxnSpPr>
            <p:nvPr/>
          </p:nvCxnSpPr>
          <p:spPr>
            <a:xfrm>
              <a:off x="2878228" y="4486070"/>
              <a:ext cx="43953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462A50DD-9306-8946-A9A1-CDF1B71F795B}"/>
                </a:ext>
              </a:extLst>
            </p:cNvPr>
            <p:cNvSpPr/>
            <p:nvPr/>
          </p:nvSpPr>
          <p:spPr>
            <a:xfrm>
              <a:off x="3317759" y="4195125"/>
              <a:ext cx="1098034" cy="58189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latin typeface="Microsoft YaHei" panose="020B0503020204020204" pitchFamily="34" charset="-122"/>
                  <a:ea typeface="Microsoft YaHei" panose="020B0503020204020204" pitchFamily="34" charset="-122"/>
                </a:rPr>
                <a:t>Lowpass</a:t>
              </a:r>
            </a:p>
            <a:p>
              <a:pPr algn="ctr"/>
              <a:r>
                <a:rPr kumimoji="1" lang="en-US" altLang="zh-CN" sz="1600" b="1" dirty="0">
                  <a:latin typeface="Microsoft YaHei" panose="020B0503020204020204" pitchFamily="34" charset="-122"/>
                  <a:ea typeface="Microsoft YaHei" panose="020B0503020204020204" pitchFamily="34" charset="-122"/>
                </a:rPr>
                <a:t>filtering</a:t>
              </a:r>
              <a:endParaRPr kumimoji="1" lang="zh-CN" altLang="en-US" sz="1600" b="1" dirty="0">
                <a:latin typeface="Microsoft YaHei" panose="020B0503020204020204" pitchFamily="34" charset="-122"/>
                <a:ea typeface="Microsoft YaHei" panose="020B0503020204020204" pitchFamily="34" charset="-122"/>
              </a:endParaRPr>
            </a:p>
          </p:txBody>
        </p:sp>
      </p:grpSp>
      <p:cxnSp>
        <p:nvCxnSpPr>
          <p:cNvPr id="73" name="直线箭头连接符 72">
            <a:extLst>
              <a:ext uri="{FF2B5EF4-FFF2-40B4-BE49-F238E27FC236}">
                <a16:creationId xmlns:a16="http://schemas.microsoft.com/office/drawing/2014/main" id="{A4FF1236-EA0A-6943-AEE4-4744B5A4CECE}"/>
              </a:ext>
            </a:extLst>
          </p:cNvPr>
          <p:cNvCxnSpPr>
            <a:cxnSpLocks/>
          </p:cNvCxnSpPr>
          <p:nvPr/>
        </p:nvCxnSpPr>
        <p:spPr>
          <a:xfrm>
            <a:off x="4415792" y="3344100"/>
            <a:ext cx="43953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线箭头连接符 73">
            <a:extLst>
              <a:ext uri="{FF2B5EF4-FFF2-40B4-BE49-F238E27FC236}">
                <a16:creationId xmlns:a16="http://schemas.microsoft.com/office/drawing/2014/main" id="{CF10DCE8-F3F6-EC44-AB14-342715EBED40}"/>
              </a:ext>
            </a:extLst>
          </p:cNvPr>
          <p:cNvCxnSpPr>
            <a:cxnSpLocks/>
          </p:cNvCxnSpPr>
          <p:nvPr/>
        </p:nvCxnSpPr>
        <p:spPr>
          <a:xfrm>
            <a:off x="4415792" y="4486070"/>
            <a:ext cx="439531"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文本框 74">
                <a:extLst>
                  <a:ext uri="{FF2B5EF4-FFF2-40B4-BE49-F238E27FC236}">
                    <a16:creationId xmlns:a16="http://schemas.microsoft.com/office/drawing/2014/main" id="{21042E42-FA90-624A-ADBE-930970942554}"/>
                  </a:ext>
                </a:extLst>
              </p:cNvPr>
              <p:cNvSpPr txBox="1"/>
              <p:nvPr/>
            </p:nvSpPr>
            <p:spPr>
              <a:xfrm>
                <a:off x="247296" y="3669744"/>
                <a:ext cx="109803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solidFill>
                            <a:srgbClr val="C00000"/>
                          </a:solidFill>
                          <a:latin typeface="Cambria Math" panose="02040503050406030204" pitchFamily="18" charset="0"/>
                        </a:rPr>
                        <m:t>𝐑</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𝒕</m:t>
                      </m:r>
                      <m:r>
                        <a:rPr kumimoji="1" lang="en-US" altLang="zh-CN" sz="2400" b="1" i="1" smtClean="0">
                          <a:solidFill>
                            <a:srgbClr val="C00000"/>
                          </a:solidFill>
                          <a:latin typeface="Cambria Math" panose="02040503050406030204" pitchFamily="18" charset="0"/>
                        </a:rPr>
                        <m:t>)</m:t>
                      </m:r>
                    </m:oMath>
                  </m:oMathPara>
                </a14:m>
                <a:endParaRPr lang="zh-CN" altLang="en-US" sz="2400" dirty="0"/>
              </a:p>
            </p:txBody>
          </p:sp>
        </mc:Choice>
        <mc:Fallback xmlns="">
          <p:sp>
            <p:nvSpPr>
              <p:cNvPr id="75" name="文本框 74">
                <a:extLst>
                  <a:ext uri="{FF2B5EF4-FFF2-40B4-BE49-F238E27FC236}">
                    <a16:creationId xmlns:a16="http://schemas.microsoft.com/office/drawing/2014/main" id="{21042E42-FA90-624A-ADBE-930970942554}"/>
                  </a:ext>
                </a:extLst>
              </p:cNvPr>
              <p:cNvSpPr txBox="1">
                <a:spLocks noRot="1" noChangeAspect="1" noMove="1" noResize="1" noEditPoints="1" noAdjustHandles="1" noChangeArrowheads="1" noChangeShapeType="1" noTextEdit="1"/>
              </p:cNvSpPr>
              <p:nvPr/>
            </p:nvSpPr>
            <p:spPr>
              <a:xfrm>
                <a:off x="247296" y="3669744"/>
                <a:ext cx="1098034" cy="461665"/>
              </a:xfrm>
              <a:prstGeom prst="rect">
                <a:avLst/>
              </a:prstGeom>
              <a:blipFill>
                <a:blip r:embed="rId4"/>
                <a:stretch>
                  <a:fillRect b="-13158"/>
                </a:stretch>
              </a:blipFill>
            </p:spPr>
            <p:txBody>
              <a:bodyPr/>
              <a:lstStyle/>
              <a:p>
                <a:r>
                  <a:rPr lang="zh-CN" altLang="en-US">
                    <a:noFill/>
                  </a:rPr>
                  <a:t> </a:t>
                </a:r>
              </a:p>
            </p:txBody>
          </p:sp>
        </mc:Fallback>
      </mc:AlternateContent>
      <p:sp>
        <p:nvSpPr>
          <p:cNvPr id="76" name="文本框 75">
            <a:extLst>
              <a:ext uri="{FF2B5EF4-FFF2-40B4-BE49-F238E27FC236}">
                <a16:creationId xmlns:a16="http://schemas.microsoft.com/office/drawing/2014/main" id="{3E8D3BA8-2D39-6A41-B5C3-744910CDDF38}"/>
              </a:ext>
            </a:extLst>
          </p:cNvPr>
          <p:cNvSpPr txBox="1"/>
          <p:nvPr/>
        </p:nvSpPr>
        <p:spPr>
          <a:xfrm>
            <a:off x="-282814" y="4131409"/>
            <a:ext cx="2100735" cy="646331"/>
          </a:xfrm>
          <a:prstGeom prst="rect">
            <a:avLst/>
          </a:prstGeom>
          <a:noFill/>
        </p:spPr>
        <p:txBody>
          <a:bodyPr wrap="square">
            <a:spAutoFit/>
          </a:bodyPr>
          <a:lstStyle/>
          <a:p>
            <a:pPr algn="ctr"/>
            <a:r>
              <a:rPr lang="en-US" altLang="zh-CN" sz="1800" b="1" dirty="0">
                <a:solidFill>
                  <a:srgbClr val="FFFFFF"/>
                </a:solidFill>
                <a:latin typeface="微软雅黑" panose="020B0503020204020204" pitchFamily="34" charset="-122"/>
                <a:ea typeface="微软雅黑" panose="020B0503020204020204" pitchFamily="34" charset="-122"/>
              </a:rPr>
              <a:t>Received </a:t>
            </a:r>
          </a:p>
          <a:p>
            <a:pPr algn="ctr"/>
            <a:r>
              <a:rPr lang="en-US" altLang="zh-CN" sz="1800" b="1" dirty="0">
                <a:solidFill>
                  <a:srgbClr val="FFFFFF"/>
                </a:solidFill>
                <a:latin typeface="微软雅黑" panose="020B0503020204020204" pitchFamily="34" charset="-122"/>
                <a:ea typeface="微软雅黑" panose="020B0503020204020204" pitchFamily="34" charset="-122"/>
              </a:rPr>
              <a:t>signals</a:t>
            </a:r>
            <a:endParaRPr lang="zh-CN" altLang="en-US" dirty="0"/>
          </a:p>
        </p:txBody>
      </p:sp>
      <p:cxnSp>
        <p:nvCxnSpPr>
          <p:cNvPr id="77" name="直线箭头连接符 76">
            <a:extLst>
              <a:ext uri="{FF2B5EF4-FFF2-40B4-BE49-F238E27FC236}">
                <a16:creationId xmlns:a16="http://schemas.microsoft.com/office/drawing/2014/main" id="{52F17FD8-3323-564A-B43E-0EA30A45C639}"/>
              </a:ext>
            </a:extLst>
          </p:cNvPr>
          <p:cNvCxnSpPr>
            <a:cxnSpLocks/>
          </p:cNvCxnSpPr>
          <p:nvPr/>
        </p:nvCxnSpPr>
        <p:spPr>
          <a:xfrm>
            <a:off x="2709779" y="2847862"/>
            <a:ext cx="0" cy="3592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线箭头连接符 77">
            <a:extLst>
              <a:ext uri="{FF2B5EF4-FFF2-40B4-BE49-F238E27FC236}">
                <a16:creationId xmlns:a16="http://schemas.microsoft.com/office/drawing/2014/main" id="{92B924D7-322F-BC45-8077-501001141D00}"/>
              </a:ext>
            </a:extLst>
          </p:cNvPr>
          <p:cNvCxnSpPr>
            <a:cxnSpLocks/>
          </p:cNvCxnSpPr>
          <p:nvPr/>
        </p:nvCxnSpPr>
        <p:spPr>
          <a:xfrm flipV="1">
            <a:off x="2718626" y="4653025"/>
            <a:ext cx="0" cy="3609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BF7033C2-B554-CA40-B1AB-15B63D8FD78B}"/>
                  </a:ext>
                </a:extLst>
              </p:cNvPr>
              <p:cNvSpPr txBox="1"/>
              <p:nvPr/>
            </p:nvSpPr>
            <p:spPr>
              <a:xfrm>
                <a:off x="-330740" y="5052584"/>
                <a:ext cx="6106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rgbClr val="C00000"/>
                          </a:solidFill>
                          <a:latin typeface="Cambria Math" panose="02040503050406030204" pitchFamily="18" charset="0"/>
                        </a:rPr>
                        <m:t>𝒄𝒐𝒔</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𝟐</m:t>
                      </m:r>
                      <m:r>
                        <a:rPr kumimoji="1" lang="el-GR" altLang="zh-CN" sz="2400" b="1" i="1" smtClean="0">
                          <a:solidFill>
                            <a:srgbClr val="C00000"/>
                          </a:solidFill>
                          <a:latin typeface="Cambria Math" panose="02040503050406030204" pitchFamily="18" charset="0"/>
                        </a:rPr>
                        <m:t>𝝅</m:t>
                      </m:r>
                      <m:r>
                        <a:rPr kumimoji="1" lang="en-US" altLang="zh-CN" sz="2400" b="1" i="1" smtClean="0">
                          <a:solidFill>
                            <a:srgbClr val="C00000"/>
                          </a:solidFill>
                          <a:latin typeface="Cambria Math" panose="02040503050406030204" pitchFamily="18" charset="0"/>
                        </a:rPr>
                        <m:t>𝒇𝒕</m:t>
                      </m:r>
                      <m:r>
                        <a:rPr kumimoji="1" lang="en-US" altLang="zh-CN" sz="2400" b="1" i="1" smtClean="0">
                          <a:solidFill>
                            <a:srgbClr val="C00000"/>
                          </a:solidFill>
                          <a:latin typeface="Cambria Math" panose="02040503050406030204" pitchFamily="18" charset="0"/>
                        </a:rPr>
                        <m:t>)</m:t>
                      </m:r>
                    </m:oMath>
                  </m:oMathPara>
                </a14:m>
                <a:endParaRPr lang="zh-CN" altLang="en-US" sz="2400" dirty="0"/>
              </a:p>
            </p:txBody>
          </p:sp>
        </mc:Choice>
        <mc:Fallback xmlns="">
          <p:sp>
            <p:nvSpPr>
              <p:cNvPr id="79" name="文本框 78">
                <a:extLst>
                  <a:ext uri="{FF2B5EF4-FFF2-40B4-BE49-F238E27FC236}">
                    <a16:creationId xmlns:a16="http://schemas.microsoft.com/office/drawing/2014/main" id="{BF7033C2-B554-CA40-B1AB-15B63D8FD78B}"/>
                  </a:ext>
                </a:extLst>
              </p:cNvPr>
              <p:cNvSpPr txBox="1">
                <a:spLocks noRot="1" noChangeAspect="1" noMove="1" noResize="1" noEditPoints="1" noAdjustHandles="1" noChangeArrowheads="1" noChangeShapeType="1" noTextEdit="1"/>
              </p:cNvSpPr>
              <p:nvPr/>
            </p:nvSpPr>
            <p:spPr>
              <a:xfrm>
                <a:off x="-330740" y="5052584"/>
                <a:ext cx="6106886" cy="461665"/>
              </a:xfrm>
              <a:prstGeom prst="rect">
                <a:avLst/>
              </a:prstGeom>
              <a:blipFill>
                <a:blip r:embed="rId5"/>
                <a:stretch>
                  <a:fillRect b="-131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9296D90F-4FDA-F24E-91D5-EB52295A949A}"/>
                  </a:ext>
                </a:extLst>
              </p:cNvPr>
              <p:cNvSpPr txBox="1"/>
              <p:nvPr/>
            </p:nvSpPr>
            <p:spPr>
              <a:xfrm>
                <a:off x="-177727" y="2329734"/>
                <a:ext cx="610688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rgbClr val="C00000"/>
                          </a:solidFill>
                          <a:latin typeface="Cambria Math" panose="02040503050406030204" pitchFamily="18" charset="0"/>
                        </a:rPr>
                        <m:t>𝒔𝒊𝒏</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𝟐</m:t>
                      </m:r>
                      <m:r>
                        <a:rPr kumimoji="1" lang="el-GR" altLang="zh-CN" sz="2400" b="1" i="1" smtClean="0">
                          <a:solidFill>
                            <a:srgbClr val="C00000"/>
                          </a:solidFill>
                          <a:latin typeface="Cambria Math" panose="02040503050406030204" pitchFamily="18" charset="0"/>
                        </a:rPr>
                        <m:t>𝝅</m:t>
                      </m:r>
                      <m:r>
                        <a:rPr kumimoji="1" lang="en-US" altLang="zh-CN" sz="2400" b="1" i="1" smtClean="0">
                          <a:solidFill>
                            <a:srgbClr val="C00000"/>
                          </a:solidFill>
                          <a:latin typeface="Cambria Math" panose="02040503050406030204" pitchFamily="18" charset="0"/>
                        </a:rPr>
                        <m:t>𝒇𝒕</m:t>
                      </m:r>
                      <m:r>
                        <a:rPr kumimoji="1" lang="en-US" altLang="zh-CN" sz="2400" b="1" i="1" smtClean="0">
                          <a:solidFill>
                            <a:srgbClr val="C00000"/>
                          </a:solidFill>
                          <a:latin typeface="Cambria Math" panose="02040503050406030204" pitchFamily="18" charset="0"/>
                        </a:rPr>
                        <m:t>)</m:t>
                      </m:r>
                    </m:oMath>
                  </m:oMathPara>
                </a14:m>
                <a:endParaRPr lang="zh-CN" altLang="en-US" sz="2400" dirty="0"/>
              </a:p>
            </p:txBody>
          </p:sp>
        </mc:Choice>
        <mc:Fallback xmlns="">
          <p:sp>
            <p:nvSpPr>
              <p:cNvPr id="80" name="文本框 79">
                <a:extLst>
                  <a:ext uri="{FF2B5EF4-FFF2-40B4-BE49-F238E27FC236}">
                    <a16:creationId xmlns:a16="http://schemas.microsoft.com/office/drawing/2014/main" id="{9296D90F-4FDA-F24E-91D5-EB52295A949A}"/>
                  </a:ext>
                </a:extLst>
              </p:cNvPr>
              <p:cNvSpPr txBox="1">
                <a:spLocks noRot="1" noChangeAspect="1" noMove="1" noResize="1" noEditPoints="1" noAdjustHandles="1" noChangeArrowheads="1" noChangeShapeType="1" noTextEdit="1"/>
              </p:cNvSpPr>
              <p:nvPr/>
            </p:nvSpPr>
            <p:spPr>
              <a:xfrm>
                <a:off x="-177727" y="2329734"/>
                <a:ext cx="6106886" cy="461665"/>
              </a:xfrm>
              <a:prstGeom prst="rect">
                <a:avLst/>
              </a:prstGeom>
              <a:blipFill>
                <a:blip r:embed="rId6"/>
                <a:stretch>
                  <a:fillRect b="-162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1" name="文本框 80">
                <a:extLst>
                  <a:ext uri="{FF2B5EF4-FFF2-40B4-BE49-F238E27FC236}">
                    <a16:creationId xmlns:a16="http://schemas.microsoft.com/office/drawing/2014/main" id="{11477428-F55F-6D41-AB22-C9330435BBE9}"/>
                  </a:ext>
                </a:extLst>
              </p:cNvPr>
              <p:cNvSpPr txBox="1"/>
              <p:nvPr/>
            </p:nvSpPr>
            <p:spPr>
              <a:xfrm>
                <a:off x="4524425" y="4277136"/>
                <a:ext cx="135513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rgbClr val="C00000"/>
                          </a:solidFill>
                          <a:latin typeface="Cambria Math" panose="02040503050406030204" pitchFamily="18" charset="0"/>
                        </a:rPr>
                        <m:t>𝑰</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𝒕</m:t>
                      </m:r>
                      <m:r>
                        <a:rPr kumimoji="1" lang="en-US" altLang="zh-CN" sz="2400" b="1" i="1" smtClean="0">
                          <a:solidFill>
                            <a:srgbClr val="C00000"/>
                          </a:solidFill>
                          <a:latin typeface="Cambria Math" panose="02040503050406030204" pitchFamily="18" charset="0"/>
                        </a:rPr>
                        <m:t>)</m:t>
                      </m:r>
                    </m:oMath>
                  </m:oMathPara>
                </a14:m>
                <a:endParaRPr kumimoji="1" lang="zh-CN" altLang="en-US" sz="2400" b="1" dirty="0">
                  <a:solidFill>
                    <a:srgbClr val="C00000"/>
                  </a:solidFill>
                </a:endParaRPr>
              </a:p>
            </p:txBody>
          </p:sp>
        </mc:Choice>
        <mc:Fallback xmlns="">
          <p:sp>
            <p:nvSpPr>
              <p:cNvPr id="81" name="文本框 80">
                <a:extLst>
                  <a:ext uri="{FF2B5EF4-FFF2-40B4-BE49-F238E27FC236}">
                    <a16:creationId xmlns:a16="http://schemas.microsoft.com/office/drawing/2014/main" id="{11477428-F55F-6D41-AB22-C9330435BBE9}"/>
                  </a:ext>
                </a:extLst>
              </p:cNvPr>
              <p:cNvSpPr txBox="1">
                <a:spLocks noRot="1" noChangeAspect="1" noMove="1" noResize="1" noEditPoints="1" noAdjustHandles="1" noChangeArrowheads="1" noChangeShapeType="1" noTextEdit="1"/>
              </p:cNvSpPr>
              <p:nvPr/>
            </p:nvSpPr>
            <p:spPr>
              <a:xfrm>
                <a:off x="4524425" y="4277136"/>
                <a:ext cx="1355135" cy="461665"/>
              </a:xfrm>
              <a:prstGeom prst="rect">
                <a:avLst/>
              </a:prstGeom>
              <a:blipFill>
                <a:blip r:embed="rId7"/>
                <a:stretch>
                  <a:fillRect b="-162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CBBC71F3-C214-E449-BC9A-3ED8857ADCC3}"/>
                  </a:ext>
                </a:extLst>
              </p:cNvPr>
              <p:cNvSpPr txBox="1"/>
              <p:nvPr/>
            </p:nvSpPr>
            <p:spPr>
              <a:xfrm>
                <a:off x="4911737" y="4486070"/>
                <a:ext cx="7194287"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bg1"/>
                          </a:solidFill>
                          <a:latin typeface="Cambria Math" panose="02040503050406030204" pitchFamily="18" charset="0"/>
                        </a:rPr>
                        <m:t>𝑹</m:t>
                      </m:r>
                      <m:d>
                        <m:dPr>
                          <m:ctrlPr>
                            <a:rPr kumimoji="1" lang="en-US" altLang="zh-CN" sz="2000" b="1" i="1" smtClean="0">
                              <a:solidFill>
                                <a:schemeClr val="bg1"/>
                              </a:solidFill>
                              <a:latin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𝒕</m:t>
                          </m:r>
                        </m:e>
                      </m:d>
                      <m:r>
                        <a:rPr kumimoji="1" lang="en-US" altLang="zh-CN" sz="2000" b="1" i="1" smtClean="0">
                          <a:solidFill>
                            <a:schemeClr val="bg1"/>
                          </a:solidFill>
                          <a:latin typeface="Cambria Math" panose="02040503050406030204" pitchFamily="18" charset="0"/>
                          <a:ea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𝒄𝒐𝒔</m:t>
                      </m:r>
                      <m:d>
                        <m:dPr>
                          <m:ctrlPr>
                            <a:rPr kumimoji="1" lang="en-US" altLang="zh-CN" sz="2000" b="1" i="1" smtClean="0">
                              <a:solidFill>
                                <a:schemeClr val="bg1"/>
                              </a:solidFill>
                              <a:latin typeface="Cambria Math" panose="02040503050406030204" pitchFamily="18" charset="0"/>
                              <a:ea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𝟐</m:t>
                          </m:r>
                          <m:r>
                            <a:rPr kumimoji="1" lang="el-GR" altLang="zh-CN" sz="2000" b="1" i="1" smtClean="0">
                              <a:solidFill>
                                <a:schemeClr val="bg1"/>
                              </a:solidFill>
                              <a:latin typeface="Cambria Math" panose="02040503050406030204" pitchFamily="18" charset="0"/>
                            </a:rPr>
                            <m:t>𝝅</m:t>
                          </m:r>
                          <m:r>
                            <a:rPr kumimoji="1" lang="en-US" altLang="zh-CN" sz="2000" b="1" i="1" smtClean="0">
                              <a:solidFill>
                                <a:schemeClr val="bg1"/>
                              </a:solidFill>
                              <a:latin typeface="Cambria Math" panose="02040503050406030204" pitchFamily="18" charset="0"/>
                            </a:rPr>
                            <m:t>𝒇𝒕</m:t>
                          </m:r>
                        </m:e>
                      </m:d>
                      <m:r>
                        <a:rPr kumimoji="1" lang="en-US" altLang="zh-CN" sz="2000" b="1" i="1" smtClean="0">
                          <a:solidFill>
                            <a:schemeClr val="bg1"/>
                          </a:solidFill>
                          <a:latin typeface="Cambria Math" panose="02040503050406030204" pitchFamily="18" charset="0"/>
                        </a:rPr>
                        <m:t>=</m:t>
                      </m:r>
                      <m:r>
                        <a:rPr kumimoji="1" lang="en-US" altLang="zh-CN" sz="2000" b="1" i="1" smtClean="0">
                          <a:solidFill>
                            <a:schemeClr val="bg1"/>
                          </a:solidFill>
                          <a:latin typeface="Cambria Math" panose="02040503050406030204" pitchFamily="18" charset="0"/>
                        </a:rPr>
                        <m:t>𝑨𝒄𝒐𝒔</m:t>
                      </m:r>
                      <m:d>
                        <m:dPr>
                          <m:ctrlPr>
                            <a:rPr kumimoji="1" lang="en-US" altLang="zh-CN" sz="2000" b="1" i="1" smtClean="0">
                              <a:solidFill>
                                <a:schemeClr val="bg1"/>
                              </a:solidFill>
                              <a:latin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𝟐</m:t>
                          </m:r>
                          <m:r>
                            <a:rPr kumimoji="1" lang="el-GR" altLang="zh-CN" sz="2000" b="1" i="1">
                              <a:solidFill>
                                <a:schemeClr val="bg1"/>
                              </a:solidFill>
                              <a:latin typeface="Cambria Math" panose="02040503050406030204" pitchFamily="18" charset="0"/>
                            </a:rPr>
                            <m:t>𝝅</m:t>
                          </m:r>
                          <m:r>
                            <a:rPr kumimoji="1" lang="en-US" altLang="zh-CN" sz="2000" b="1" i="1" smtClean="0">
                              <a:solidFill>
                                <a:schemeClr val="bg1"/>
                              </a:solidFill>
                              <a:latin typeface="Cambria Math" panose="02040503050406030204" pitchFamily="18" charset="0"/>
                            </a:rPr>
                            <m:t>𝒇𝒕</m:t>
                          </m:r>
                          <m:r>
                            <a:rPr kumimoji="1" lang="en-US" altLang="zh-CN" sz="2000" b="1" i="1" smtClean="0">
                              <a:solidFill>
                                <a:schemeClr val="bg1"/>
                              </a:solidFill>
                              <a:latin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𝝓</m:t>
                          </m:r>
                        </m:e>
                      </m:d>
                      <m:r>
                        <a:rPr kumimoji="1" lang="en-US" altLang="zh-CN" sz="2000" b="1" i="1" smtClean="0">
                          <a:solidFill>
                            <a:schemeClr val="bg1"/>
                          </a:solidFill>
                          <a:latin typeface="Cambria Math" panose="02040503050406030204" pitchFamily="18" charset="0"/>
                          <a:ea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𝒄𝒐𝒔</m:t>
                      </m:r>
                      <m:d>
                        <m:dPr>
                          <m:ctrlPr>
                            <a:rPr kumimoji="1" lang="en-US" altLang="zh-CN" sz="2000" b="1" i="1" smtClean="0">
                              <a:solidFill>
                                <a:schemeClr val="bg1"/>
                              </a:solidFill>
                              <a:latin typeface="Cambria Math" panose="02040503050406030204" pitchFamily="18" charset="0"/>
                              <a:ea typeface="Cambria Math" panose="02040503050406030204" pitchFamily="18" charset="0"/>
                            </a:rPr>
                          </m:ctrlPr>
                        </m:dPr>
                        <m:e>
                          <m:r>
                            <a:rPr kumimoji="1" lang="en-US" altLang="zh-CN" sz="2000" b="1" i="1">
                              <a:solidFill>
                                <a:schemeClr val="bg1"/>
                              </a:solidFill>
                              <a:latin typeface="Cambria Math" panose="02040503050406030204" pitchFamily="18" charset="0"/>
                            </a:rPr>
                            <m:t>𝟐</m:t>
                          </m:r>
                          <m:r>
                            <a:rPr kumimoji="1" lang="el-GR" altLang="zh-CN" sz="2000" b="1" i="1">
                              <a:solidFill>
                                <a:schemeClr val="bg1"/>
                              </a:solidFill>
                              <a:latin typeface="Cambria Math" panose="02040503050406030204" pitchFamily="18" charset="0"/>
                            </a:rPr>
                            <m:t>𝝅</m:t>
                          </m:r>
                          <m:r>
                            <a:rPr kumimoji="1" lang="en-US" altLang="zh-CN" sz="2000" b="1" i="1">
                              <a:solidFill>
                                <a:schemeClr val="bg1"/>
                              </a:solidFill>
                              <a:latin typeface="Cambria Math" panose="02040503050406030204" pitchFamily="18" charset="0"/>
                            </a:rPr>
                            <m:t>𝒇𝒕</m:t>
                          </m:r>
                        </m:e>
                      </m:d>
                    </m:oMath>
                  </m:oMathPara>
                </a14:m>
                <a:endParaRPr kumimoji="1" lang="en-US" altLang="zh-CN" sz="2000" b="1" dirty="0">
                  <a:solidFill>
                    <a:schemeClr val="bg1"/>
                  </a:solidFill>
                  <a:ea typeface="Cambria Math" panose="02040503050406030204" pitchFamily="18" charset="0"/>
                </a:endParaRPr>
              </a:p>
              <a:p>
                <a:endParaRPr lang="zh-CN" altLang="en-US" sz="2000" dirty="0">
                  <a:solidFill>
                    <a:schemeClr val="bg1"/>
                  </a:solidFill>
                </a:endParaRPr>
              </a:p>
            </p:txBody>
          </p:sp>
        </mc:Choice>
        <mc:Fallback xmlns="">
          <p:sp>
            <p:nvSpPr>
              <p:cNvPr id="82" name="文本框 81">
                <a:extLst>
                  <a:ext uri="{FF2B5EF4-FFF2-40B4-BE49-F238E27FC236}">
                    <a16:creationId xmlns:a16="http://schemas.microsoft.com/office/drawing/2014/main" id="{CBBC71F3-C214-E449-BC9A-3ED8857ADCC3}"/>
                  </a:ext>
                </a:extLst>
              </p:cNvPr>
              <p:cNvSpPr txBox="1">
                <a:spLocks noRot="1" noChangeAspect="1" noMove="1" noResize="1" noEditPoints="1" noAdjustHandles="1" noChangeArrowheads="1" noChangeShapeType="1" noTextEdit="1"/>
              </p:cNvSpPr>
              <p:nvPr/>
            </p:nvSpPr>
            <p:spPr>
              <a:xfrm>
                <a:off x="4911737" y="4486070"/>
                <a:ext cx="7194287" cy="70788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a:extLst>
                  <a:ext uri="{FF2B5EF4-FFF2-40B4-BE49-F238E27FC236}">
                    <a16:creationId xmlns:a16="http://schemas.microsoft.com/office/drawing/2014/main" id="{32A8F0B5-E96B-A649-B8F3-ACA026CA3C46}"/>
                  </a:ext>
                </a:extLst>
              </p:cNvPr>
              <p:cNvSpPr txBox="1"/>
              <p:nvPr/>
            </p:nvSpPr>
            <p:spPr>
              <a:xfrm>
                <a:off x="5459520" y="2808523"/>
                <a:ext cx="6098720"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bg1"/>
                          </a:solidFill>
                          <a:latin typeface="Cambria Math" panose="02040503050406030204" pitchFamily="18" charset="0"/>
                        </a:rPr>
                        <m:t>𝑹</m:t>
                      </m:r>
                      <m:d>
                        <m:dPr>
                          <m:ctrlPr>
                            <a:rPr kumimoji="1" lang="en-US" altLang="zh-CN" sz="2000" b="1" i="1" smtClean="0">
                              <a:solidFill>
                                <a:schemeClr val="bg1"/>
                              </a:solidFill>
                              <a:latin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𝒕</m:t>
                          </m:r>
                        </m:e>
                      </m:d>
                      <m:r>
                        <a:rPr kumimoji="1" lang="en-US" altLang="zh-CN" sz="2000" b="1" i="1" smtClean="0">
                          <a:solidFill>
                            <a:schemeClr val="bg1"/>
                          </a:solidFill>
                          <a:latin typeface="Cambria Math" panose="02040503050406030204" pitchFamily="18" charset="0"/>
                          <a:ea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𝒔𝒊𝒏</m:t>
                      </m:r>
                      <m:d>
                        <m:dPr>
                          <m:ctrlPr>
                            <a:rPr kumimoji="1" lang="en-US" altLang="zh-CN" sz="2000" b="1" i="1" smtClean="0">
                              <a:solidFill>
                                <a:schemeClr val="bg1"/>
                              </a:solidFill>
                              <a:latin typeface="Cambria Math" panose="02040503050406030204" pitchFamily="18" charset="0"/>
                              <a:ea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𝟐</m:t>
                          </m:r>
                          <m:r>
                            <a:rPr kumimoji="1" lang="el-GR" altLang="zh-CN" sz="2000" b="1" i="1" smtClean="0">
                              <a:solidFill>
                                <a:schemeClr val="bg1"/>
                              </a:solidFill>
                              <a:latin typeface="Cambria Math" panose="02040503050406030204" pitchFamily="18" charset="0"/>
                            </a:rPr>
                            <m:t>𝝅</m:t>
                          </m:r>
                          <m:r>
                            <a:rPr kumimoji="1" lang="en-US" altLang="zh-CN" sz="2000" b="1" i="1" smtClean="0">
                              <a:solidFill>
                                <a:schemeClr val="bg1"/>
                              </a:solidFill>
                              <a:latin typeface="Cambria Math" panose="02040503050406030204" pitchFamily="18" charset="0"/>
                            </a:rPr>
                            <m:t>𝒇𝒕</m:t>
                          </m:r>
                        </m:e>
                      </m:d>
                      <m:r>
                        <a:rPr kumimoji="1" lang="en-US" altLang="zh-CN" sz="2000" b="1" i="1" smtClean="0">
                          <a:solidFill>
                            <a:schemeClr val="bg1"/>
                          </a:solidFill>
                          <a:latin typeface="Cambria Math" panose="02040503050406030204" pitchFamily="18" charset="0"/>
                        </a:rPr>
                        <m:t>=</m:t>
                      </m:r>
                      <m:r>
                        <a:rPr kumimoji="1" lang="en-US" altLang="zh-CN" sz="2000" b="1" i="1" smtClean="0">
                          <a:solidFill>
                            <a:schemeClr val="bg1"/>
                          </a:solidFill>
                          <a:latin typeface="Cambria Math" panose="02040503050406030204" pitchFamily="18" charset="0"/>
                        </a:rPr>
                        <m:t>𝑨</m:t>
                      </m:r>
                      <m:r>
                        <a:rPr kumimoji="1" lang="en-US" altLang="zh-CN" sz="2000" b="1" i="1" smtClean="0">
                          <a:solidFill>
                            <a:schemeClr val="bg1"/>
                          </a:solidFill>
                          <a:latin typeface="Cambria Math" panose="02040503050406030204" pitchFamily="18" charset="0"/>
                        </a:rPr>
                        <m:t>′</m:t>
                      </m:r>
                      <m:r>
                        <a:rPr kumimoji="1" lang="en-US" altLang="zh-CN" sz="2000" b="1" i="1" smtClean="0">
                          <a:solidFill>
                            <a:schemeClr val="bg1"/>
                          </a:solidFill>
                          <a:latin typeface="Cambria Math" panose="02040503050406030204" pitchFamily="18" charset="0"/>
                        </a:rPr>
                        <m:t>𝒔𝒊𝒏</m:t>
                      </m:r>
                      <m:d>
                        <m:dPr>
                          <m:ctrlPr>
                            <a:rPr kumimoji="1" lang="en-US" altLang="zh-CN" sz="2000" b="1" i="1" smtClean="0">
                              <a:solidFill>
                                <a:schemeClr val="bg1"/>
                              </a:solidFill>
                              <a:latin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𝟐</m:t>
                          </m:r>
                          <m:r>
                            <a:rPr kumimoji="1" lang="el-GR" altLang="zh-CN" sz="2000" b="1" i="1">
                              <a:solidFill>
                                <a:schemeClr val="bg1"/>
                              </a:solidFill>
                              <a:latin typeface="Cambria Math" panose="02040503050406030204" pitchFamily="18" charset="0"/>
                            </a:rPr>
                            <m:t>𝝅</m:t>
                          </m:r>
                          <m:r>
                            <a:rPr kumimoji="1" lang="en-US" altLang="zh-CN" sz="2000" b="1" i="1" smtClean="0">
                              <a:solidFill>
                                <a:schemeClr val="bg1"/>
                              </a:solidFill>
                              <a:latin typeface="Cambria Math" panose="02040503050406030204" pitchFamily="18" charset="0"/>
                            </a:rPr>
                            <m:t>𝒇𝒕</m:t>
                          </m:r>
                          <m:r>
                            <a:rPr kumimoji="1" lang="en-US" altLang="zh-CN" sz="2000" b="1" i="1" smtClean="0">
                              <a:solidFill>
                                <a:schemeClr val="bg1"/>
                              </a:solidFill>
                              <a:latin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𝝓</m:t>
                          </m:r>
                        </m:e>
                      </m:d>
                      <m:r>
                        <a:rPr kumimoji="1" lang="en-US" altLang="zh-CN" sz="2000" b="1" i="1" smtClean="0">
                          <a:solidFill>
                            <a:schemeClr val="bg1"/>
                          </a:solidFill>
                          <a:latin typeface="Cambria Math" panose="02040503050406030204" pitchFamily="18" charset="0"/>
                          <a:ea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𝒔𝒊𝒏</m:t>
                      </m:r>
                      <m:d>
                        <m:dPr>
                          <m:ctrlPr>
                            <a:rPr kumimoji="1" lang="en-US" altLang="zh-CN" sz="2000" b="1" i="1" smtClean="0">
                              <a:solidFill>
                                <a:schemeClr val="bg1"/>
                              </a:solidFill>
                              <a:latin typeface="Cambria Math" panose="02040503050406030204" pitchFamily="18" charset="0"/>
                              <a:ea typeface="Cambria Math" panose="02040503050406030204" pitchFamily="18" charset="0"/>
                            </a:rPr>
                          </m:ctrlPr>
                        </m:dPr>
                        <m:e>
                          <m:r>
                            <a:rPr kumimoji="1" lang="en-US" altLang="zh-CN" sz="2000" b="1" i="1">
                              <a:solidFill>
                                <a:schemeClr val="bg1"/>
                              </a:solidFill>
                              <a:latin typeface="Cambria Math" panose="02040503050406030204" pitchFamily="18" charset="0"/>
                            </a:rPr>
                            <m:t>𝟐</m:t>
                          </m:r>
                          <m:r>
                            <a:rPr kumimoji="1" lang="el-GR" altLang="zh-CN" sz="2000" b="1" i="1">
                              <a:solidFill>
                                <a:schemeClr val="bg1"/>
                              </a:solidFill>
                              <a:latin typeface="Cambria Math" panose="02040503050406030204" pitchFamily="18" charset="0"/>
                            </a:rPr>
                            <m:t>𝝅</m:t>
                          </m:r>
                          <m:r>
                            <a:rPr kumimoji="1" lang="en-US" altLang="zh-CN" sz="2000" b="1" i="1">
                              <a:solidFill>
                                <a:schemeClr val="bg1"/>
                              </a:solidFill>
                              <a:latin typeface="Cambria Math" panose="02040503050406030204" pitchFamily="18" charset="0"/>
                            </a:rPr>
                            <m:t>𝒇𝒕</m:t>
                          </m:r>
                        </m:e>
                      </m:d>
                    </m:oMath>
                  </m:oMathPara>
                </a14:m>
                <a:endParaRPr kumimoji="1" lang="en-US" altLang="zh-CN" sz="2000" b="1" dirty="0">
                  <a:solidFill>
                    <a:schemeClr val="bg1"/>
                  </a:solidFill>
                  <a:ea typeface="Cambria Math" panose="02040503050406030204" pitchFamily="18" charset="0"/>
                </a:endParaRPr>
              </a:p>
              <a:p>
                <a:r>
                  <a:rPr kumimoji="1" lang="en-US" altLang="zh-CN" sz="2000" b="1" dirty="0">
                    <a:solidFill>
                      <a:schemeClr val="bg1"/>
                    </a:solidFill>
                  </a:rPr>
                  <a:t>                                   </a:t>
                </a:r>
                <a14:m>
                  <m:oMath xmlns:m="http://schemas.openxmlformats.org/officeDocument/2006/math">
                    <m:r>
                      <a:rPr kumimoji="1" lang="en-US" altLang="zh-CN" sz="2000" b="1" i="0" smtClean="0">
                        <a:solidFill>
                          <a:schemeClr val="bg1"/>
                        </a:solidFill>
                        <a:latin typeface="Cambria Math" panose="02040503050406030204" pitchFamily="18" charset="0"/>
                      </a:rPr>
                      <m:t> </m:t>
                    </m:r>
                  </m:oMath>
                </a14:m>
                <a:endParaRPr lang="zh-CN" altLang="en-US" sz="2000" dirty="0">
                  <a:solidFill>
                    <a:schemeClr val="bg1"/>
                  </a:solidFill>
                </a:endParaRPr>
              </a:p>
            </p:txBody>
          </p:sp>
        </mc:Choice>
        <mc:Fallback xmlns="">
          <p:sp>
            <p:nvSpPr>
              <p:cNvPr id="83" name="文本框 82">
                <a:extLst>
                  <a:ext uri="{FF2B5EF4-FFF2-40B4-BE49-F238E27FC236}">
                    <a16:creationId xmlns:a16="http://schemas.microsoft.com/office/drawing/2014/main" id="{32A8F0B5-E96B-A649-B8F3-ACA026CA3C46}"/>
                  </a:ext>
                </a:extLst>
              </p:cNvPr>
              <p:cNvSpPr txBox="1">
                <a:spLocks noRot="1" noChangeAspect="1" noMove="1" noResize="1" noEditPoints="1" noAdjustHandles="1" noChangeArrowheads="1" noChangeShapeType="1" noTextEdit="1"/>
              </p:cNvSpPr>
              <p:nvPr/>
            </p:nvSpPr>
            <p:spPr>
              <a:xfrm>
                <a:off x="5459520" y="2808523"/>
                <a:ext cx="6098720" cy="707886"/>
              </a:xfrm>
              <a:prstGeom prst="rect">
                <a:avLst/>
              </a:prstGeom>
              <a:blipFill>
                <a:blip r:embed="rId9"/>
                <a:stretch>
                  <a:fillRect b="-10714"/>
                </a:stretch>
              </a:blipFill>
            </p:spPr>
            <p:txBody>
              <a:bodyPr/>
              <a:lstStyle/>
              <a:p>
                <a:r>
                  <a:rPr lang="zh-CN" altLang="en-US">
                    <a:noFill/>
                  </a:rPr>
                  <a:t> </a:t>
                </a:r>
              </a:p>
            </p:txBody>
          </p:sp>
        </mc:Fallback>
      </mc:AlternateContent>
      <p:sp>
        <p:nvSpPr>
          <p:cNvPr id="84" name="文本框 83">
            <a:extLst>
              <a:ext uri="{FF2B5EF4-FFF2-40B4-BE49-F238E27FC236}">
                <a16:creationId xmlns:a16="http://schemas.microsoft.com/office/drawing/2014/main" id="{F8B4D381-06CF-5A4A-AF5E-9418D025F897}"/>
              </a:ext>
            </a:extLst>
          </p:cNvPr>
          <p:cNvSpPr txBox="1"/>
          <p:nvPr/>
        </p:nvSpPr>
        <p:spPr>
          <a:xfrm>
            <a:off x="2757911" y="1306082"/>
            <a:ext cx="6274340" cy="523220"/>
          </a:xfrm>
          <a:prstGeom prst="rect">
            <a:avLst/>
          </a:prstGeom>
          <a:noFill/>
        </p:spPr>
        <p:txBody>
          <a:bodyPr wrap="square">
            <a:spAutoFit/>
          </a:bodyPr>
          <a:lstStyle/>
          <a:p>
            <a:pPr algn="ctr"/>
            <a:r>
              <a:rPr lang="en-US" altLang="zh-CN" sz="2800" b="1" dirty="0">
                <a:solidFill>
                  <a:srgbClr val="FFFFFF"/>
                </a:solidFill>
                <a:latin typeface="微软雅黑" panose="020B0503020204020204" pitchFamily="34" charset="-122"/>
                <a:ea typeface="微软雅黑" panose="020B0503020204020204" pitchFamily="34" charset="-122"/>
              </a:rPr>
              <a:t>Coherent Demodulation</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5" name="文本框 84">
                <a:extLst>
                  <a:ext uri="{FF2B5EF4-FFF2-40B4-BE49-F238E27FC236}">
                    <a16:creationId xmlns:a16="http://schemas.microsoft.com/office/drawing/2014/main" id="{36A9CD7F-AFA1-E148-9158-0142E4827CEA}"/>
                  </a:ext>
                </a:extLst>
              </p:cNvPr>
              <p:cNvSpPr txBox="1"/>
              <p:nvPr/>
            </p:nvSpPr>
            <p:spPr>
              <a:xfrm>
                <a:off x="7633898" y="3183804"/>
                <a:ext cx="4015571" cy="534634"/>
              </a:xfrm>
              <a:prstGeom prst="rect">
                <a:avLst/>
              </a:prstGeom>
              <a:noFill/>
            </p:spPr>
            <p:txBody>
              <a:bodyPr wrap="square">
                <a:spAutoFit/>
              </a:bodyPr>
              <a:lstStyle/>
              <a:p>
                <a14:m>
                  <m:oMath xmlns:m="http://schemas.openxmlformats.org/officeDocument/2006/math">
                    <m:r>
                      <a:rPr kumimoji="1" lang="en-US" altLang="zh-CN" sz="2000" b="1" i="0" smtClean="0">
                        <a:solidFill>
                          <a:schemeClr val="bg1"/>
                        </a:solidFill>
                        <a:latin typeface="Cambria Math" panose="02040503050406030204" pitchFamily="18" charset="0"/>
                      </a:rPr>
                      <m:t>=</m:t>
                    </m:r>
                    <m:f>
                      <m:fPr>
                        <m:ctrlPr>
                          <a:rPr kumimoji="1" lang="en-US" altLang="zh-CN" sz="2000" b="1" i="1" smtClean="0">
                            <a:solidFill>
                              <a:schemeClr val="bg1"/>
                            </a:solidFill>
                            <a:latin typeface="Cambria Math" panose="02040503050406030204" pitchFamily="18" charset="0"/>
                          </a:rPr>
                        </m:ctrlPr>
                      </m:fPr>
                      <m:num>
                        <m:r>
                          <a:rPr kumimoji="1" lang="en-US" altLang="zh-CN" sz="2000" b="1" i="1" smtClean="0">
                            <a:solidFill>
                              <a:schemeClr val="bg1"/>
                            </a:solidFill>
                            <a:latin typeface="Cambria Math" panose="02040503050406030204" pitchFamily="18" charset="0"/>
                          </a:rPr>
                          <m:t>𝑨</m:t>
                        </m:r>
                        <m:r>
                          <a:rPr kumimoji="1" lang="en-US" altLang="zh-CN" sz="2000" b="1" i="1" smtClean="0">
                            <a:solidFill>
                              <a:schemeClr val="bg1"/>
                            </a:solidFill>
                            <a:latin typeface="Cambria Math" panose="02040503050406030204" pitchFamily="18" charset="0"/>
                          </a:rPr>
                          <m:t>′</m:t>
                        </m:r>
                      </m:num>
                      <m:den>
                        <m:r>
                          <a:rPr kumimoji="1" lang="en-US" altLang="zh-CN" sz="2000" b="1" i="1" smtClean="0">
                            <a:solidFill>
                              <a:schemeClr val="bg1"/>
                            </a:solidFill>
                            <a:latin typeface="Cambria Math" panose="02040503050406030204" pitchFamily="18" charset="0"/>
                          </a:rPr>
                          <m:t>𝟐</m:t>
                        </m:r>
                      </m:den>
                    </m:f>
                    <m:r>
                      <a:rPr kumimoji="1" lang="en-US" altLang="zh-CN" sz="2000" b="1" i="1" smtClean="0">
                        <a:solidFill>
                          <a:schemeClr val="bg1"/>
                        </a:solidFill>
                        <a:latin typeface="Cambria Math" panose="02040503050406030204" pitchFamily="18" charset="0"/>
                      </a:rPr>
                      <m:t>𝒔𝒊𝒏</m:t>
                    </m:r>
                    <m:d>
                      <m:dPr>
                        <m:ctrlPr>
                          <a:rPr kumimoji="1" lang="en-US" altLang="zh-CN" sz="2000" b="1" i="1" smtClean="0">
                            <a:solidFill>
                              <a:schemeClr val="bg1"/>
                            </a:solidFill>
                            <a:latin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𝟒</m:t>
                        </m:r>
                        <m:r>
                          <a:rPr kumimoji="1" lang="el-GR" altLang="zh-CN" sz="2000" b="1" i="1">
                            <a:solidFill>
                              <a:schemeClr val="bg1"/>
                            </a:solidFill>
                            <a:latin typeface="Cambria Math" panose="02040503050406030204" pitchFamily="18" charset="0"/>
                          </a:rPr>
                          <m:t>𝝅</m:t>
                        </m:r>
                        <m:r>
                          <a:rPr kumimoji="1" lang="en-US" altLang="zh-CN" sz="2000" b="1" i="1">
                            <a:solidFill>
                              <a:schemeClr val="bg1"/>
                            </a:solidFill>
                            <a:latin typeface="Cambria Math" panose="02040503050406030204" pitchFamily="18" charset="0"/>
                          </a:rPr>
                          <m:t>𝒇𝒕</m:t>
                        </m:r>
                        <m:r>
                          <a:rPr kumimoji="1" lang="en-US" altLang="zh-CN" sz="2000" b="1" i="1">
                            <a:solidFill>
                              <a:schemeClr val="bg1"/>
                            </a:solidFill>
                            <a:latin typeface="Cambria Math" panose="02040503050406030204" pitchFamily="18" charset="0"/>
                          </a:rPr>
                          <m:t>+</m:t>
                        </m:r>
                        <m:r>
                          <a:rPr kumimoji="1" lang="en-US" altLang="zh-CN" sz="2000" b="1" i="1">
                            <a:solidFill>
                              <a:schemeClr val="bg1"/>
                            </a:solidFill>
                            <a:latin typeface="Cambria Math" panose="02040503050406030204" pitchFamily="18" charset="0"/>
                            <a:ea typeface="Cambria Math" panose="02040503050406030204" pitchFamily="18" charset="0"/>
                          </a:rPr>
                          <m:t>𝝓</m:t>
                        </m:r>
                      </m:e>
                    </m:d>
                    <m:r>
                      <a:rPr kumimoji="1" lang="en-US" altLang="zh-CN" sz="2000" b="1" i="1">
                        <a:solidFill>
                          <a:schemeClr val="bg1"/>
                        </a:solidFill>
                        <a:latin typeface="Cambria Math" panose="02040503050406030204" pitchFamily="18" charset="0"/>
                        <a:ea typeface="Cambria Math" panose="02040503050406030204" pitchFamily="18" charset="0"/>
                      </a:rPr>
                      <m:t>+</m:t>
                    </m:r>
                    <m:f>
                      <m:fPr>
                        <m:ctrlPr>
                          <a:rPr kumimoji="1" lang="en-US" altLang="zh-CN" sz="2000" b="1" i="1">
                            <a:solidFill>
                              <a:schemeClr val="bg1"/>
                            </a:solidFill>
                            <a:latin typeface="Cambria Math" panose="02040503050406030204" pitchFamily="18" charset="0"/>
                          </a:rPr>
                        </m:ctrlPr>
                      </m:fPr>
                      <m:num>
                        <m:r>
                          <a:rPr kumimoji="1" lang="en-US" altLang="zh-CN" sz="2000" b="1" i="1">
                            <a:solidFill>
                              <a:schemeClr val="bg1"/>
                            </a:solidFill>
                            <a:latin typeface="Cambria Math" panose="02040503050406030204" pitchFamily="18" charset="0"/>
                          </a:rPr>
                          <m:t>𝑨</m:t>
                        </m:r>
                        <m:r>
                          <a:rPr kumimoji="1" lang="en-US" altLang="zh-CN" sz="2000" b="1" i="1" smtClean="0">
                            <a:solidFill>
                              <a:schemeClr val="bg1"/>
                            </a:solidFill>
                            <a:latin typeface="Cambria Math" panose="02040503050406030204" pitchFamily="18" charset="0"/>
                          </a:rPr>
                          <m:t>′</m:t>
                        </m:r>
                      </m:num>
                      <m:den>
                        <m:r>
                          <a:rPr kumimoji="1" lang="en-US" altLang="zh-CN" sz="2000" b="1" i="1">
                            <a:solidFill>
                              <a:schemeClr val="bg1"/>
                            </a:solidFill>
                            <a:latin typeface="Cambria Math" panose="02040503050406030204" pitchFamily="18" charset="0"/>
                          </a:rPr>
                          <m:t>𝟐</m:t>
                        </m:r>
                      </m:den>
                    </m:f>
                    <m:r>
                      <a:rPr kumimoji="1" lang="en-US" altLang="zh-CN" sz="2000" b="1" i="1" smtClean="0">
                        <a:solidFill>
                          <a:schemeClr val="bg1"/>
                        </a:solidFill>
                        <a:latin typeface="Cambria Math" panose="02040503050406030204" pitchFamily="18" charset="0"/>
                      </a:rPr>
                      <m:t>𝒔𝒊𝒏</m:t>
                    </m:r>
                    <m:d>
                      <m:dPr>
                        <m:ctrlPr>
                          <a:rPr kumimoji="1" lang="en-US" altLang="zh-CN" sz="2000" b="1" i="1">
                            <a:solidFill>
                              <a:schemeClr val="bg1"/>
                            </a:solidFill>
                            <a:latin typeface="Cambria Math" panose="02040503050406030204" pitchFamily="18" charset="0"/>
                            <a:ea typeface="Cambria Math" panose="02040503050406030204" pitchFamily="18" charset="0"/>
                          </a:rPr>
                        </m:ctrlPr>
                      </m:dPr>
                      <m:e>
                        <m:r>
                          <a:rPr kumimoji="1" lang="en-US" altLang="zh-CN" sz="2000" b="1" i="1">
                            <a:solidFill>
                              <a:schemeClr val="bg1"/>
                            </a:solidFill>
                            <a:latin typeface="Cambria Math" panose="02040503050406030204" pitchFamily="18" charset="0"/>
                            <a:ea typeface="Cambria Math" panose="02040503050406030204" pitchFamily="18" charset="0"/>
                          </a:rPr>
                          <m:t>𝝓</m:t>
                        </m:r>
                      </m:e>
                    </m:d>
                  </m:oMath>
                </a14:m>
                <a:r>
                  <a:rPr kumimoji="1" lang="en-US" altLang="zh-CN" sz="2000" b="1" dirty="0">
                    <a:solidFill>
                      <a:schemeClr val="bg1"/>
                    </a:solidFill>
                    <a:ea typeface="Cambria Math" panose="02040503050406030204" pitchFamily="18" charset="0"/>
                  </a:rPr>
                  <a:t>.</a:t>
                </a:r>
              </a:p>
            </p:txBody>
          </p:sp>
        </mc:Choice>
        <mc:Fallback xmlns="">
          <p:sp>
            <p:nvSpPr>
              <p:cNvPr id="85" name="文本框 84">
                <a:extLst>
                  <a:ext uri="{FF2B5EF4-FFF2-40B4-BE49-F238E27FC236}">
                    <a16:creationId xmlns:a16="http://schemas.microsoft.com/office/drawing/2014/main" id="{36A9CD7F-AFA1-E148-9158-0142E4827CEA}"/>
                  </a:ext>
                </a:extLst>
              </p:cNvPr>
              <p:cNvSpPr txBox="1">
                <a:spLocks noRot="1" noChangeAspect="1" noMove="1" noResize="1" noEditPoints="1" noAdjustHandles="1" noChangeArrowheads="1" noChangeShapeType="1" noTextEdit="1"/>
              </p:cNvSpPr>
              <p:nvPr/>
            </p:nvSpPr>
            <p:spPr>
              <a:xfrm>
                <a:off x="7633898" y="3183804"/>
                <a:ext cx="4015571" cy="534634"/>
              </a:xfrm>
              <a:prstGeom prst="rect">
                <a:avLst/>
              </a:prstGeom>
              <a:blipFill>
                <a:blip r:embed="rId10"/>
                <a:stretch>
                  <a:fillRect b="-69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5797D049-2B50-9E49-B0AE-7F2E068F346D}"/>
                  </a:ext>
                </a:extLst>
              </p:cNvPr>
              <p:cNvSpPr txBox="1"/>
              <p:nvPr/>
            </p:nvSpPr>
            <p:spPr>
              <a:xfrm>
                <a:off x="7621563" y="4955920"/>
                <a:ext cx="4027906" cy="534634"/>
              </a:xfrm>
              <a:prstGeom prst="rect">
                <a:avLst/>
              </a:prstGeom>
              <a:noFill/>
            </p:spPr>
            <p:txBody>
              <a:bodyPr wrap="square">
                <a:spAutoFit/>
              </a:bodyPr>
              <a:lstStyle/>
              <a:p>
                <a14:m>
                  <m:oMath xmlns:m="http://schemas.openxmlformats.org/officeDocument/2006/math">
                    <m:r>
                      <a:rPr kumimoji="1" lang="en-US" altLang="zh-CN" sz="2000" b="1" i="0" smtClean="0">
                        <a:solidFill>
                          <a:schemeClr val="bg1"/>
                        </a:solidFill>
                        <a:latin typeface="Cambria Math" panose="02040503050406030204" pitchFamily="18" charset="0"/>
                      </a:rPr>
                      <m:t> =</m:t>
                    </m:r>
                    <m:f>
                      <m:fPr>
                        <m:ctrlPr>
                          <a:rPr kumimoji="1" lang="en-US" altLang="zh-CN" sz="2000" b="1" i="1" smtClean="0">
                            <a:solidFill>
                              <a:schemeClr val="bg1"/>
                            </a:solidFill>
                            <a:latin typeface="Cambria Math" panose="02040503050406030204" pitchFamily="18" charset="0"/>
                          </a:rPr>
                        </m:ctrlPr>
                      </m:fPr>
                      <m:num>
                        <m:r>
                          <a:rPr kumimoji="1" lang="en-US" altLang="zh-CN" sz="2000" b="1" i="1" smtClean="0">
                            <a:solidFill>
                              <a:schemeClr val="bg1"/>
                            </a:solidFill>
                            <a:latin typeface="Cambria Math" panose="02040503050406030204" pitchFamily="18" charset="0"/>
                          </a:rPr>
                          <m:t>𝑨</m:t>
                        </m:r>
                        <m:r>
                          <a:rPr kumimoji="1" lang="en-US" altLang="zh-CN" sz="2000" b="1" i="1" smtClean="0">
                            <a:solidFill>
                              <a:schemeClr val="bg1"/>
                            </a:solidFill>
                            <a:latin typeface="Cambria Math" panose="02040503050406030204" pitchFamily="18" charset="0"/>
                          </a:rPr>
                          <m:t>′</m:t>
                        </m:r>
                      </m:num>
                      <m:den>
                        <m:r>
                          <a:rPr kumimoji="1" lang="en-US" altLang="zh-CN" sz="2000" b="1" i="1" smtClean="0">
                            <a:solidFill>
                              <a:schemeClr val="bg1"/>
                            </a:solidFill>
                            <a:latin typeface="Cambria Math" panose="02040503050406030204" pitchFamily="18" charset="0"/>
                          </a:rPr>
                          <m:t>𝟐</m:t>
                        </m:r>
                      </m:den>
                    </m:f>
                    <m:r>
                      <a:rPr kumimoji="1" lang="en-US" altLang="zh-CN" sz="2000" b="1" i="1">
                        <a:solidFill>
                          <a:schemeClr val="bg1"/>
                        </a:solidFill>
                        <a:latin typeface="Cambria Math" panose="02040503050406030204" pitchFamily="18" charset="0"/>
                      </a:rPr>
                      <m:t>𝒄𝒐𝒔</m:t>
                    </m:r>
                    <m:d>
                      <m:dPr>
                        <m:ctrlPr>
                          <a:rPr kumimoji="1" lang="en-US" altLang="zh-CN" sz="2000" b="1" i="1" smtClean="0">
                            <a:solidFill>
                              <a:schemeClr val="bg1"/>
                            </a:solidFill>
                            <a:latin typeface="Cambria Math" panose="02040503050406030204" pitchFamily="18" charset="0"/>
                          </a:rPr>
                        </m:ctrlPr>
                      </m:dPr>
                      <m:e>
                        <m:r>
                          <a:rPr kumimoji="1" lang="en-US" altLang="zh-CN" sz="2000" b="1" i="1" smtClean="0">
                            <a:solidFill>
                              <a:schemeClr val="bg1"/>
                            </a:solidFill>
                            <a:latin typeface="Cambria Math" panose="02040503050406030204" pitchFamily="18" charset="0"/>
                          </a:rPr>
                          <m:t>𝟒</m:t>
                        </m:r>
                        <m:r>
                          <a:rPr kumimoji="1" lang="el-GR" altLang="zh-CN" sz="2000" b="1" i="1">
                            <a:solidFill>
                              <a:schemeClr val="bg1"/>
                            </a:solidFill>
                            <a:latin typeface="Cambria Math" panose="02040503050406030204" pitchFamily="18" charset="0"/>
                          </a:rPr>
                          <m:t>𝝅</m:t>
                        </m:r>
                        <m:r>
                          <a:rPr kumimoji="1" lang="en-US" altLang="zh-CN" sz="2000" b="1" i="1">
                            <a:solidFill>
                              <a:schemeClr val="bg1"/>
                            </a:solidFill>
                            <a:latin typeface="Cambria Math" panose="02040503050406030204" pitchFamily="18" charset="0"/>
                          </a:rPr>
                          <m:t>𝒇𝒕</m:t>
                        </m:r>
                        <m:r>
                          <a:rPr kumimoji="1" lang="en-US" altLang="zh-CN" sz="2000" b="1" i="1">
                            <a:solidFill>
                              <a:schemeClr val="bg1"/>
                            </a:solidFill>
                            <a:latin typeface="Cambria Math" panose="02040503050406030204" pitchFamily="18" charset="0"/>
                          </a:rPr>
                          <m:t>+</m:t>
                        </m:r>
                        <m:r>
                          <a:rPr kumimoji="1" lang="en-US" altLang="zh-CN" sz="2000" b="1" i="1">
                            <a:solidFill>
                              <a:schemeClr val="bg1"/>
                            </a:solidFill>
                            <a:latin typeface="Cambria Math" panose="02040503050406030204" pitchFamily="18" charset="0"/>
                            <a:ea typeface="Cambria Math" panose="02040503050406030204" pitchFamily="18" charset="0"/>
                          </a:rPr>
                          <m:t>𝝓</m:t>
                        </m:r>
                      </m:e>
                    </m:d>
                    <m:r>
                      <a:rPr kumimoji="1" lang="en-US" altLang="zh-CN" sz="2000" b="1" i="1" smtClean="0">
                        <a:solidFill>
                          <a:schemeClr val="bg1"/>
                        </a:solidFill>
                        <a:latin typeface="Cambria Math" panose="02040503050406030204" pitchFamily="18" charset="0"/>
                        <a:ea typeface="Cambria Math" panose="02040503050406030204" pitchFamily="18" charset="0"/>
                      </a:rPr>
                      <m:t>+</m:t>
                    </m:r>
                    <m:f>
                      <m:fPr>
                        <m:ctrlPr>
                          <a:rPr kumimoji="1" lang="en-US" altLang="zh-CN" sz="2000" b="1" i="1">
                            <a:solidFill>
                              <a:schemeClr val="bg1"/>
                            </a:solidFill>
                            <a:latin typeface="Cambria Math" panose="02040503050406030204" pitchFamily="18" charset="0"/>
                          </a:rPr>
                        </m:ctrlPr>
                      </m:fPr>
                      <m:num>
                        <m:r>
                          <a:rPr kumimoji="1" lang="en-US" altLang="zh-CN" sz="2000" b="1" i="1">
                            <a:solidFill>
                              <a:schemeClr val="bg1"/>
                            </a:solidFill>
                            <a:latin typeface="Cambria Math" panose="02040503050406030204" pitchFamily="18" charset="0"/>
                          </a:rPr>
                          <m:t>𝑨</m:t>
                        </m:r>
                        <m:r>
                          <a:rPr kumimoji="1" lang="en-US" altLang="zh-CN" sz="2000" b="1" i="1" smtClean="0">
                            <a:solidFill>
                              <a:schemeClr val="bg1"/>
                            </a:solidFill>
                            <a:latin typeface="Cambria Math" panose="02040503050406030204" pitchFamily="18" charset="0"/>
                          </a:rPr>
                          <m:t>′</m:t>
                        </m:r>
                      </m:num>
                      <m:den>
                        <m:r>
                          <a:rPr kumimoji="1" lang="en-US" altLang="zh-CN" sz="2000" b="1" i="1">
                            <a:solidFill>
                              <a:schemeClr val="bg1"/>
                            </a:solidFill>
                            <a:latin typeface="Cambria Math" panose="02040503050406030204" pitchFamily="18" charset="0"/>
                          </a:rPr>
                          <m:t>𝟐</m:t>
                        </m:r>
                      </m:den>
                    </m:f>
                    <m:r>
                      <a:rPr kumimoji="1" lang="en-US" altLang="zh-CN" sz="2000" b="1" i="1">
                        <a:solidFill>
                          <a:schemeClr val="bg1"/>
                        </a:solidFill>
                        <a:latin typeface="Cambria Math" panose="02040503050406030204" pitchFamily="18" charset="0"/>
                      </a:rPr>
                      <m:t>𝒄𝒐𝒔</m:t>
                    </m:r>
                    <m:d>
                      <m:dPr>
                        <m:ctrlPr>
                          <a:rPr kumimoji="1" lang="en-US" altLang="zh-CN" sz="2000" b="1" i="1">
                            <a:solidFill>
                              <a:schemeClr val="bg1"/>
                            </a:solidFill>
                            <a:latin typeface="Cambria Math" panose="02040503050406030204" pitchFamily="18" charset="0"/>
                            <a:ea typeface="Cambria Math" panose="02040503050406030204" pitchFamily="18" charset="0"/>
                          </a:rPr>
                        </m:ctrlPr>
                      </m:dPr>
                      <m:e>
                        <m:r>
                          <a:rPr kumimoji="1" lang="en-US" altLang="zh-CN" sz="2000" b="1" i="1">
                            <a:solidFill>
                              <a:schemeClr val="bg1"/>
                            </a:solidFill>
                            <a:latin typeface="Cambria Math" panose="02040503050406030204" pitchFamily="18" charset="0"/>
                            <a:ea typeface="Cambria Math" panose="02040503050406030204" pitchFamily="18" charset="0"/>
                          </a:rPr>
                          <m:t>𝝓</m:t>
                        </m:r>
                      </m:e>
                    </m:d>
                  </m:oMath>
                </a14:m>
                <a:r>
                  <a:rPr kumimoji="1" lang="en-US" altLang="zh-CN" sz="2000" b="1" dirty="0">
                    <a:solidFill>
                      <a:schemeClr val="bg1"/>
                    </a:solidFill>
                    <a:ea typeface="Cambria Math" panose="02040503050406030204" pitchFamily="18" charset="0"/>
                  </a:rPr>
                  <a:t>.</a:t>
                </a:r>
                <a:endParaRPr lang="zh-CN" altLang="en-US" sz="2000" dirty="0">
                  <a:solidFill>
                    <a:schemeClr val="bg1"/>
                  </a:solidFill>
                </a:endParaRPr>
              </a:p>
            </p:txBody>
          </p:sp>
        </mc:Choice>
        <mc:Fallback xmlns="">
          <p:sp>
            <p:nvSpPr>
              <p:cNvPr id="86" name="文本框 85">
                <a:extLst>
                  <a:ext uri="{FF2B5EF4-FFF2-40B4-BE49-F238E27FC236}">
                    <a16:creationId xmlns:a16="http://schemas.microsoft.com/office/drawing/2014/main" id="{5797D049-2B50-9E49-B0AE-7F2E068F346D}"/>
                  </a:ext>
                </a:extLst>
              </p:cNvPr>
              <p:cNvSpPr txBox="1">
                <a:spLocks noRot="1" noChangeAspect="1" noMove="1" noResize="1" noEditPoints="1" noAdjustHandles="1" noChangeArrowheads="1" noChangeShapeType="1" noTextEdit="1"/>
              </p:cNvSpPr>
              <p:nvPr/>
            </p:nvSpPr>
            <p:spPr>
              <a:xfrm>
                <a:off x="7621563" y="4955920"/>
                <a:ext cx="4027906" cy="534634"/>
              </a:xfrm>
              <a:prstGeom prst="rect">
                <a:avLst/>
              </a:prstGeom>
              <a:blipFill>
                <a:blip r:embed="rId11"/>
                <a:stretch>
                  <a:fillRect l="-943" b="-4651"/>
                </a:stretch>
              </a:blipFill>
            </p:spPr>
            <p:txBody>
              <a:bodyPr/>
              <a:lstStyle/>
              <a:p>
                <a:r>
                  <a:rPr lang="zh-CN" altLang="en-US">
                    <a:noFill/>
                  </a:rPr>
                  <a:t> </a:t>
                </a:r>
              </a:p>
            </p:txBody>
          </p:sp>
        </mc:Fallback>
      </mc:AlternateContent>
      <p:sp>
        <p:nvSpPr>
          <p:cNvPr id="87" name="矩形 86">
            <a:extLst>
              <a:ext uri="{FF2B5EF4-FFF2-40B4-BE49-F238E27FC236}">
                <a16:creationId xmlns:a16="http://schemas.microsoft.com/office/drawing/2014/main" id="{4F4A50C2-1294-D14C-B3EE-A5DA252DE234}"/>
              </a:ext>
            </a:extLst>
          </p:cNvPr>
          <p:cNvSpPr/>
          <p:nvPr/>
        </p:nvSpPr>
        <p:spPr>
          <a:xfrm>
            <a:off x="7897144" y="3179159"/>
            <a:ext cx="1972322" cy="555031"/>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latin typeface="Microsoft YaHei" panose="020B0503020204020204" pitchFamily="34" charset="-122"/>
              <a:ea typeface="Microsoft YaHei" panose="020B0503020204020204" pitchFamily="34" charset="-122"/>
            </a:endParaRPr>
          </a:p>
        </p:txBody>
      </p:sp>
      <p:sp>
        <p:nvSpPr>
          <p:cNvPr id="88" name="矩形 87">
            <a:extLst>
              <a:ext uri="{FF2B5EF4-FFF2-40B4-BE49-F238E27FC236}">
                <a16:creationId xmlns:a16="http://schemas.microsoft.com/office/drawing/2014/main" id="{0DE11F3E-D4BC-5E4E-BB86-2E54C6627415}"/>
              </a:ext>
            </a:extLst>
          </p:cNvPr>
          <p:cNvSpPr/>
          <p:nvPr/>
        </p:nvSpPr>
        <p:spPr>
          <a:xfrm>
            <a:off x="7953040" y="4995839"/>
            <a:ext cx="1972322" cy="555031"/>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latin typeface="Microsoft YaHei" panose="020B0503020204020204" pitchFamily="34" charset="-122"/>
              <a:ea typeface="Microsoft YaHei" panose="020B0503020204020204" pitchFamily="34" charset="-122"/>
            </a:endParaRPr>
          </a:p>
        </p:txBody>
      </p:sp>
      <p:sp>
        <p:nvSpPr>
          <p:cNvPr id="89" name="矩形 88">
            <a:extLst>
              <a:ext uri="{FF2B5EF4-FFF2-40B4-BE49-F238E27FC236}">
                <a16:creationId xmlns:a16="http://schemas.microsoft.com/office/drawing/2014/main" id="{5D555C7C-5D0F-9141-8AFA-ACF085B49B11}"/>
              </a:ext>
            </a:extLst>
          </p:cNvPr>
          <p:cNvSpPr/>
          <p:nvPr/>
        </p:nvSpPr>
        <p:spPr>
          <a:xfrm>
            <a:off x="10143806" y="3185848"/>
            <a:ext cx="1220238" cy="555031"/>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latin typeface="Microsoft YaHei" panose="020B0503020204020204" pitchFamily="34" charset="-122"/>
              <a:ea typeface="Microsoft YaHei" panose="020B0503020204020204" pitchFamily="34" charset="-122"/>
            </a:endParaRPr>
          </a:p>
        </p:txBody>
      </p:sp>
      <p:sp>
        <p:nvSpPr>
          <p:cNvPr id="90" name="矩形 89">
            <a:extLst>
              <a:ext uri="{FF2B5EF4-FFF2-40B4-BE49-F238E27FC236}">
                <a16:creationId xmlns:a16="http://schemas.microsoft.com/office/drawing/2014/main" id="{7A67B243-AECE-9D48-ABC4-9A0228726D7F}"/>
              </a:ext>
            </a:extLst>
          </p:cNvPr>
          <p:cNvSpPr/>
          <p:nvPr/>
        </p:nvSpPr>
        <p:spPr>
          <a:xfrm>
            <a:off x="10198422" y="4977912"/>
            <a:ext cx="1221265" cy="555031"/>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89205925"/>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500"/>
                                        <p:tgtEl>
                                          <p:spTgt spid="80"/>
                                        </p:tgtEl>
                                        <p:attrNameLst>
                                          <p:attrName>ppt_y</p:attrName>
                                        </p:attrNameLst>
                                      </p:cBhvr>
                                      <p:tavLst>
                                        <p:tav tm="0">
                                          <p:val>
                                            <p:strVal val="#ppt_y-#ppt_h*1.125000"/>
                                          </p:val>
                                        </p:tav>
                                        <p:tav tm="100000">
                                          <p:val>
                                            <p:strVal val="#ppt_y"/>
                                          </p:val>
                                        </p:tav>
                                      </p:tavLst>
                                    </p:anim>
                                    <p:animEffect transition="in" filter="wipe(down)">
                                      <p:cBhvr>
                                        <p:cTn id="35" dur="500"/>
                                        <p:tgtEl>
                                          <p:spTgt spid="80"/>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additive="base">
                                        <p:cTn id="38" dur="500"/>
                                        <p:tgtEl>
                                          <p:spTgt spid="79"/>
                                        </p:tgtEl>
                                        <p:attrNameLst>
                                          <p:attrName>ppt_y</p:attrName>
                                        </p:attrNameLst>
                                      </p:cBhvr>
                                      <p:tavLst>
                                        <p:tav tm="0">
                                          <p:val>
                                            <p:strVal val="#ppt_y+#ppt_h*1.125000"/>
                                          </p:val>
                                        </p:tav>
                                        <p:tav tm="100000">
                                          <p:val>
                                            <p:strVal val="#ppt_y"/>
                                          </p:val>
                                        </p:tav>
                                      </p:tavLst>
                                    </p:anim>
                                    <p:animEffect transition="in" filter="wipe(up)">
                                      <p:cBhvr>
                                        <p:cTn id="39" dur="500"/>
                                        <p:tgtEl>
                                          <p:spTgt spid="79"/>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fade">
                                      <p:cBhvr>
                                        <p:cTn id="51" dur="500"/>
                                        <p:tgtEl>
                                          <p:spTgt spid="8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par>
                                <p:cTn id="60" presetID="22" presetClass="entr" presetSubtype="8"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500"/>
                                        <p:tgtEl>
                                          <p:spTgt spid="88"/>
                                        </p:tgtEl>
                                      </p:cBhvr>
                                    </p:animEffect>
                                  </p:childTnLst>
                                </p:cTn>
                              </p:par>
                              <p:par>
                                <p:cTn id="71" presetID="26" presetClass="emph" presetSubtype="0" repeatCount="indefinite" fill="hold" nodeType="withEffect">
                                  <p:stCondLst>
                                    <p:cond delay="0"/>
                                  </p:stCondLst>
                                  <p:endCondLst>
                                    <p:cond evt="onNext" delay="0">
                                      <p:tgtEl>
                                        <p:sldTgt/>
                                      </p:tgtEl>
                                    </p:cond>
                                  </p:endCondLst>
                                  <p:childTnLst>
                                    <p:animEffect transition="out" filter="fade">
                                      <p:cBhvr>
                                        <p:cTn id="72" dur="750" tmFilter="0, 0; .2, .5; .8, .5; 1, 0"/>
                                        <p:tgtEl>
                                          <p:spTgt spid="20"/>
                                        </p:tgtEl>
                                      </p:cBhvr>
                                    </p:animEffect>
                                    <p:animScale>
                                      <p:cBhvr>
                                        <p:cTn id="73" dur="375" autoRev="1" fill="hold"/>
                                        <p:tgtEl>
                                          <p:spTgt spid="20"/>
                                        </p:tgtEl>
                                      </p:cBhvr>
                                      <p:by x="105000" y="105000"/>
                                    </p:animScale>
                                  </p:childTnLst>
                                </p:cTn>
                              </p:par>
                              <p:par>
                                <p:cTn id="74" presetID="26" presetClass="emph" presetSubtype="0" repeatCount="indefinite" fill="hold" nodeType="withEffect">
                                  <p:stCondLst>
                                    <p:cond delay="0"/>
                                  </p:stCondLst>
                                  <p:endCondLst>
                                    <p:cond evt="onNext" delay="0">
                                      <p:tgtEl>
                                        <p:sldTgt/>
                                      </p:tgtEl>
                                    </p:cond>
                                  </p:endCondLst>
                                  <p:childTnLst>
                                    <p:animEffect transition="out" filter="fade">
                                      <p:cBhvr>
                                        <p:cTn id="75" dur="750" tmFilter="0, 0; .2, .5; .8, .5; 1, 0"/>
                                        <p:tgtEl>
                                          <p:spTgt spid="21"/>
                                        </p:tgtEl>
                                      </p:cBhvr>
                                    </p:animEffect>
                                    <p:animScale>
                                      <p:cBhvr>
                                        <p:cTn id="76" dur="375" autoRev="1" fill="hold"/>
                                        <p:tgtEl>
                                          <p:spTgt spid="21"/>
                                        </p:tgtEl>
                                      </p:cBhvr>
                                      <p:by x="105000" y="105000"/>
                                    </p:animScale>
                                  </p:childTnLst>
                                </p:cTn>
                              </p:par>
                              <p:par>
                                <p:cTn id="77" presetID="26" presetClass="emph" presetSubtype="0" repeatCount="indefinite" fill="hold" grpId="0" nodeType="withEffect">
                                  <p:stCondLst>
                                    <p:cond delay="0"/>
                                  </p:stCondLst>
                                  <p:endCondLst>
                                    <p:cond evt="onNext" delay="0">
                                      <p:tgtEl>
                                        <p:sldTgt/>
                                      </p:tgtEl>
                                    </p:cond>
                                  </p:endCondLst>
                                  <p:childTnLst>
                                    <p:animEffect transition="out" filter="fade">
                                      <p:cBhvr>
                                        <p:cTn id="78" dur="750" tmFilter="0, 0; .2, .5; .8, .5; 1, 0"/>
                                        <p:tgtEl>
                                          <p:spTgt spid="87"/>
                                        </p:tgtEl>
                                      </p:cBhvr>
                                    </p:animEffect>
                                    <p:animScale>
                                      <p:cBhvr>
                                        <p:cTn id="79" dur="375" autoRev="1" fill="hold"/>
                                        <p:tgtEl>
                                          <p:spTgt spid="87"/>
                                        </p:tgtEl>
                                      </p:cBhvr>
                                      <p:by x="105000" y="105000"/>
                                    </p:animScale>
                                  </p:childTnLst>
                                </p:cTn>
                              </p:par>
                              <p:par>
                                <p:cTn id="80" presetID="26" presetClass="emph" presetSubtype="0" repeatCount="indefinite" fill="hold" grpId="0" nodeType="withEffect">
                                  <p:stCondLst>
                                    <p:cond delay="0"/>
                                  </p:stCondLst>
                                  <p:endCondLst>
                                    <p:cond evt="onNext" delay="0">
                                      <p:tgtEl>
                                        <p:sldTgt/>
                                      </p:tgtEl>
                                    </p:cond>
                                  </p:endCondLst>
                                  <p:childTnLst>
                                    <p:animEffect transition="out" filter="fade">
                                      <p:cBhvr>
                                        <p:cTn id="81" dur="750" tmFilter="0, 0; .2, .5; .8, .5; 1, 0"/>
                                        <p:tgtEl>
                                          <p:spTgt spid="88"/>
                                        </p:tgtEl>
                                      </p:cBhvr>
                                    </p:animEffect>
                                    <p:animScale>
                                      <p:cBhvr>
                                        <p:cTn id="82" dur="375" autoRev="1" fill="hold"/>
                                        <p:tgtEl>
                                          <p:spTgt spid="88"/>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2" nodeType="clickEffect">
                                  <p:stCondLst>
                                    <p:cond delay="0"/>
                                  </p:stCondLst>
                                  <p:childTnLst>
                                    <p:animEffect transition="out" filter="fade">
                                      <p:cBhvr>
                                        <p:cTn id="86" dur="500"/>
                                        <p:tgtEl>
                                          <p:spTgt spid="88"/>
                                        </p:tgtEl>
                                      </p:cBhvr>
                                    </p:animEffect>
                                    <p:set>
                                      <p:cBhvr>
                                        <p:cTn id="87" dur="1" fill="hold">
                                          <p:stCondLst>
                                            <p:cond delay="499"/>
                                          </p:stCondLst>
                                        </p:cTn>
                                        <p:tgtEl>
                                          <p:spTgt spid="88"/>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87"/>
                                        </p:tgtEl>
                                      </p:cBhvr>
                                    </p:animEffect>
                                    <p:set>
                                      <p:cBhvr>
                                        <p:cTn id="90" dur="1" fill="hold">
                                          <p:stCondLst>
                                            <p:cond delay="499"/>
                                          </p:stCondLst>
                                        </p:cTn>
                                        <p:tgtEl>
                                          <p:spTgt spid="8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left)">
                                      <p:cBhvr>
                                        <p:cTn id="95" dur="500"/>
                                        <p:tgtEl>
                                          <p:spTgt spid="33"/>
                                        </p:tgtEl>
                                      </p:cBhvr>
                                    </p:animEffect>
                                  </p:childTnLst>
                                </p:cTn>
                              </p:par>
                              <p:par>
                                <p:cTn id="96" presetID="22" presetClass="entr" presetSubtype="8" fill="hold" nodeType="with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wipe(left)">
                                      <p:cBhvr>
                                        <p:cTn id="98" dur="500"/>
                                        <p:tgtEl>
                                          <p:spTgt spid="73"/>
                                        </p:tgtEl>
                                      </p:cBhvr>
                                    </p:animEffect>
                                  </p:childTnLst>
                                </p:cTn>
                              </p:par>
                              <p:par>
                                <p:cTn id="99" presetID="22" presetClass="entr" presetSubtype="8"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left)">
                                      <p:cBhvr>
                                        <p:cTn id="101" dur="500"/>
                                        <p:tgtEl>
                                          <p:spTgt spid="7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81"/>
                                        </p:tgtEl>
                                        <p:attrNameLst>
                                          <p:attrName>style.visibility</p:attrName>
                                        </p:attrNameLst>
                                      </p:cBhvr>
                                      <p:to>
                                        <p:strVal val="visible"/>
                                      </p:to>
                                    </p:set>
                                    <p:animEffect transition="in" filter="wipe(left)">
                                      <p:cBhvr>
                                        <p:cTn id="104" dur="500"/>
                                        <p:tgtEl>
                                          <p:spTgt spid="81"/>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1" nodeType="click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fade">
                                      <p:cBhvr>
                                        <p:cTn id="109" dur="500"/>
                                        <p:tgtEl>
                                          <p:spTgt spid="89"/>
                                        </p:tgtEl>
                                      </p:cBhvr>
                                    </p:animEffect>
                                  </p:childTnLst>
                                </p:cTn>
                              </p:par>
                              <p:par>
                                <p:cTn id="110" presetID="26" presetClass="emph" presetSubtype="0" repeatCount="indefinite" fill="hold" grpId="0" nodeType="withEffect">
                                  <p:stCondLst>
                                    <p:cond delay="0"/>
                                  </p:stCondLst>
                                  <p:endCondLst>
                                    <p:cond evt="onNext" delay="0">
                                      <p:tgtEl>
                                        <p:sldTgt/>
                                      </p:tgtEl>
                                    </p:cond>
                                  </p:endCondLst>
                                  <p:childTnLst>
                                    <p:animEffect transition="out" filter="fade">
                                      <p:cBhvr>
                                        <p:cTn id="111" dur="500" tmFilter="0, 0; .2, .5; .8, .5; 1, 0"/>
                                        <p:tgtEl>
                                          <p:spTgt spid="89"/>
                                        </p:tgtEl>
                                      </p:cBhvr>
                                    </p:animEffect>
                                    <p:animScale>
                                      <p:cBhvr>
                                        <p:cTn id="112" dur="250" autoRev="1" fill="hold"/>
                                        <p:tgtEl>
                                          <p:spTgt spid="89"/>
                                        </p:tgtEl>
                                      </p:cBhvr>
                                      <p:by x="105000" y="105000"/>
                                    </p:animScale>
                                  </p:childTnLst>
                                </p:cTn>
                              </p:par>
                              <p:par>
                                <p:cTn id="113" presetID="10" presetClass="entr" presetSubtype="0" fill="hold" grpId="1"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fade">
                                      <p:cBhvr>
                                        <p:cTn id="115" dur="500"/>
                                        <p:tgtEl>
                                          <p:spTgt spid="90"/>
                                        </p:tgtEl>
                                      </p:cBhvr>
                                    </p:animEffect>
                                  </p:childTnLst>
                                </p:cTn>
                              </p:par>
                              <p:par>
                                <p:cTn id="116" presetID="26" presetClass="emph" presetSubtype="0" repeatCount="indefinite" fill="hold" grpId="0" nodeType="withEffect">
                                  <p:stCondLst>
                                    <p:cond delay="0"/>
                                  </p:stCondLst>
                                  <p:endCondLst>
                                    <p:cond evt="onNext" delay="0">
                                      <p:tgtEl>
                                        <p:sldTgt/>
                                      </p:tgtEl>
                                    </p:cond>
                                  </p:endCondLst>
                                  <p:childTnLst>
                                    <p:animEffect transition="out" filter="fade">
                                      <p:cBhvr>
                                        <p:cTn id="117" dur="500" tmFilter="0, 0; .2, .5; .8, .5; 1, 0"/>
                                        <p:tgtEl>
                                          <p:spTgt spid="90"/>
                                        </p:tgtEl>
                                      </p:cBhvr>
                                    </p:animEffect>
                                    <p:animScale>
                                      <p:cBhvr>
                                        <p:cTn id="118" dur="250" autoRev="1" fill="hold"/>
                                        <p:tgtEl>
                                          <p:spTgt spid="90"/>
                                        </p:tgtEl>
                                      </p:cBhvr>
                                      <p:by x="105000" y="105000"/>
                                    </p:animScale>
                                  </p:childTnLst>
                                </p:cTn>
                              </p:par>
                              <p:par>
                                <p:cTn id="119" presetID="26" presetClass="emph" presetSubtype="0" repeatCount="indefinite" fill="hold" grpId="1" nodeType="withEffect">
                                  <p:stCondLst>
                                    <p:cond delay="0"/>
                                  </p:stCondLst>
                                  <p:endCondLst>
                                    <p:cond evt="onNext" delay="0">
                                      <p:tgtEl>
                                        <p:sldTgt/>
                                      </p:tgtEl>
                                    </p:cond>
                                  </p:endCondLst>
                                  <p:childTnLst>
                                    <p:animEffect transition="out" filter="fade">
                                      <p:cBhvr>
                                        <p:cTn id="120" dur="500" tmFilter="0, 0; .2, .5; .8, .5; 1, 0"/>
                                        <p:tgtEl>
                                          <p:spTgt spid="33"/>
                                        </p:tgtEl>
                                      </p:cBhvr>
                                    </p:animEffect>
                                    <p:animScale>
                                      <p:cBhvr>
                                        <p:cTn id="121" dur="250" autoRev="1" fill="hold"/>
                                        <p:tgtEl>
                                          <p:spTgt spid="33"/>
                                        </p:tgtEl>
                                      </p:cBhvr>
                                      <p:by x="105000" y="105000"/>
                                    </p:animScale>
                                  </p:childTnLst>
                                </p:cTn>
                              </p:par>
                              <p:par>
                                <p:cTn id="122" presetID="26" presetClass="emph" presetSubtype="0" repeatCount="indefinite" fill="hold" grpId="1" nodeType="withEffect">
                                  <p:stCondLst>
                                    <p:cond delay="0"/>
                                  </p:stCondLst>
                                  <p:endCondLst>
                                    <p:cond evt="onNext" delay="0">
                                      <p:tgtEl>
                                        <p:sldTgt/>
                                      </p:tgtEl>
                                    </p:cond>
                                  </p:endCondLst>
                                  <p:childTnLst>
                                    <p:animEffect transition="out" filter="fade">
                                      <p:cBhvr>
                                        <p:cTn id="123" dur="500" tmFilter="0, 0; .2, .5; .8, .5; 1, 0"/>
                                        <p:tgtEl>
                                          <p:spTgt spid="81"/>
                                        </p:tgtEl>
                                      </p:cBhvr>
                                    </p:animEffect>
                                    <p:animScale>
                                      <p:cBhvr>
                                        <p:cTn id="124" dur="250" autoRev="1" fill="hold"/>
                                        <p:tgtEl>
                                          <p:spTgt spid="81"/>
                                        </p:tgtEl>
                                      </p:cBhvr>
                                      <p:by x="105000" y="105000"/>
                                    </p:animScale>
                                  </p:childTnLst>
                                </p:cTn>
                              </p:par>
                            </p:childTnLst>
                          </p:cTn>
                        </p:par>
                      </p:childTnLst>
                    </p:cTn>
                  </p:par>
                  <p:par>
                    <p:cTn id="125" fill="hold">
                      <p:stCondLst>
                        <p:cond delay="indefinite"/>
                      </p:stCondLst>
                      <p:childTnLst>
                        <p:par>
                          <p:cTn id="126" fill="hold">
                            <p:stCondLst>
                              <p:cond delay="0"/>
                            </p:stCondLst>
                            <p:childTnLst>
                              <p:par>
                                <p:cTn id="127" presetID="37"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animEffect transition="in" filter="fade">
                                      <p:cBhvr>
                                        <p:cTn id="129" dur="1000"/>
                                        <p:tgtEl>
                                          <p:spTgt spid="31"/>
                                        </p:tgtEl>
                                      </p:cBhvr>
                                    </p:animEffect>
                                    <p:anim calcmode="lin" valueType="num">
                                      <p:cBhvr>
                                        <p:cTn id="130" dur="1000" fill="hold"/>
                                        <p:tgtEl>
                                          <p:spTgt spid="31"/>
                                        </p:tgtEl>
                                        <p:attrNameLst>
                                          <p:attrName>ppt_x</p:attrName>
                                        </p:attrNameLst>
                                      </p:cBhvr>
                                      <p:tavLst>
                                        <p:tav tm="0">
                                          <p:val>
                                            <p:strVal val="#ppt_x"/>
                                          </p:val>
                                        </p:tav>
                                        <p:tav tm="100000">
                                          <p:val>
                                            <p:strVal val="#ppt_x"/>
                                          </p:val>
                                        </p:tav>
                                      </p:tavLst>
                                    </p:anim>
                                    <p:anim calcmode="lin" valueType="num">
                                      <p:cBhvr>
                                        <p:cTn id="131" dur="900" decel="100000" fill="hold"/>
                                        <p:tgtEl>
                                          <p:spTgt spid="31"/>
                                        </p:tgtEl>
                                        <p:attrNameLst>
                                          <p:attrName>ppt_y</p:attrName>
                                        </p:attrNameLst>
                                      </p:cBhvr>
                                      <p:tavLst>
                                        <p:tav tm="0">
                                          <p:val>
                                            <p:strVal val="#ppt_y+1"/>
                                          </p:val>
                                        </p:tav>
                                        <p:tav tm="100000">
                                          <p:val>
                                            <p:strVal val="#ppt_y-.03"/>
                                          </p:val>
                                        </p:tav>
                                      </p:tavLst>
                                    </p:anim>
                                    <p:anim calcmode="lin" valueType="num">
                                      <p:cBhvr>
                                        <p:cTn id="13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3" grpId="1"/>
      <p:bldP spid="75" grpId="0"/>
      <p:bldP spid="76" grpId="0"/>
      <p:bldP spid="79" grpId="0"/>
      <p:bldP spid="80" grpId="0"/>
      <p:bldP spid="81" grpId="0"/>
      <p:bldP spid="81" grpId="1"/>
      <p:bldP spid="82" grpId="0"/>
      <p:bldP spid="83" grpId="0"/>
      <p:bldP spid="85" grpId="0"/>
      <p:bldP spid="86" grpId="0"/>
      <p:bldP spid="87" grpId="0" animBg="1"/>
      <p:bldP spid="87" grpId="1" animBg="1"/>
      <p:bldP spid="87" grpId="2" animBg="1"/>
      <p:bldP spid="88" grpId="0" animBg="1"/>
      <p:bldP spid="88" grpId="1" animBg="1"/>
      <p:bldP spid="88" grpId="2" animBg="1"/>
      <p:bldP spid="89" grpId="0" animBg="1"/>
      <p:bldP spid="89" grpId="1" animBg="1"/>
      <p:bldP spid="90" grpId="0" animBg="1"/>
      <p:bldP spid="9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组合 5"/>
          <p:cNvGrpSpPr/>
          <p:nvPr/>
        </p:nvGrpSpPr>
        <p:grpSpPr>
          <a:xfrm>
            <a:off x="607059" y="253746"/>
            <a:ext cx="11157338" cy="706755"/>
            <a:chOff x="310557" y="292608"/>
            <a:chExt cx="14876452" cy="942341"/>
          </a:xfrm>
        </p:grpSpPr>
        <p:sp>
          <p:nvSpPr>
            <p:cNvPr id="8" name="图文框 7"/>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Sensing </a:t>
              </a:r>
              <a:r>
                <a:rPr lang="en" altLang="zh-CN" sz="3200" b="1" dirty="0">
                  <a:solidFill>
                    <a:srgbClr val="FFFFFF"/>
                  </a:solidFill>
                  <a:latin typeface="微软雅黑" panose="020B0503020204020204" pitchFamily="34" charset="-122"/>
                </a:rPr>
                <a:t>articulatory</a:t>
              </a:r>
              <a:r>
                <a:rPr lang="en-US" altLang="zh-CN" sz="3200" b="1" dirty="0">
                  <a:solidFill>
                    <a:srgbClr val="FFFFFF"/>
                  </a:solidFill>
                  <a:latin typeface="微软雅黑" panose="020B0503020204020204" pitchFamily="34" charset="-122"/>
                  <a:sym typeface="Arial" panose="020B0604020202020204" pitchFamily="34" charset="0"/>
                </a:rPr>
                <a:t> gestures</a:t>
              </a:r>
            </a:p>
          </p:txBody>
        </p:sp>
      </p:grpSp>
      <p:sp>
        <p:nvSpPr>
          <p:cNvPr id="11" name="文本框 10"/>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3</a:t>
            </a:r>
          </a:p>
        </p:txBody>
      </p:sp>
      <p:pic>
        <p:nvPicPr>
          <p:cNvPr id="7" name="图片 6" descr="形状&#10;&#10;中度可信度描述已自动生成">
            <a:extLst>
              <a:ext uri="{FF2B5EF4-FFF2-40B4-BE49-F238E27FC236}">
                <a16:creationId xmlns:a16="http://schemas.microsoft.com/office/drawing/2014/main" id="{FA5A5ABB-A736-9B4C-A32C-7D7022276BE5}"/>
              </a:ext>
            </a:extLst>
          </p:cNvPr>
          <p:cNvPicPr>
            <a:picLocks noChangeAspect="1"/>
          </p:cNvPicPr>
          <p:nvPr/>
        </p:nvPicPr>
        <p:blipFill rotWithShape="1">
          <a:blip r:embed="rId3">
            <a:lum bright="70000" contrast="-70000"/>
          </a:blip>
          <a:srcRect l="45872" t="-3913" r="8247" b="60435"/>
          <a:stretch/>
        </p:blipFill>
        <p:spPr>
          <a:xfrm flipH="1">
            <a:off x="489337" y="1461880"/>
            <a:ext cx="2866293" cy="2981739"/>
          </a:xfrm>
          <a:prstGeom prst="rect">
            <a:avLst/>
          </a:prstGeom>
        </p:spPr>
      </p:pic>
      <p:pic>
        <p:nvPicPr>
          <p:cNvPr id="9" name="图形 8">
            <a:extLst>
              <a:ext uri="{FF2B5EF4-FFF2-40B4-BE49-F238E27FC236}">
                <a16:creationId xmlns:a16="http://schemas.microsoft.com/office/drawing/2014/main" id="{29D7C873-7671-A74D-9823-5DCC8D7C24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59490">
            <a:off x="3699486" y="2445354"/>
            <a:ext cx="1215484" cy="1215484"/>
          </a:xfrm>
          <a:prstGeom prst="rect">
            <a:avLst/>
          </a:prstGeom>
        </p:spPr>
      </p:pic>
      <p:sp>
        <p:nvSpPr>
          <p:cNvPr id="47" name="任意形状 46">
            <a:extLst>
              <a:ext uri="{FF2B5EF4-FFF2-40B4-BE49-F238E27FC236}">
                <a16:creationId xmlns:a16="http://schemas.microsoft.com/office/drawing/2014/main" id="{6BE3287B-BED9-334F-95E7-9DC204CF18BA}"/>
              </a:ext>
            </a:extLst>
          </p:cNvPr>
          <p:cNvSpPr/>
          <p:nvPr/>
        </p:nvSpPr>
        <p:spPr>
          <a:xfrm>
            <a:off x="3011834" y="3070817"/>
            <a:ext cx="709236" cy="175947"/>
          </a:xfrm>
          <a:custGeom>
            <a:avLst/>
            <a:gdLst>
              <a:gd name="connsiteX0" fmla="*/ 0 w 10590662"/>
              <a:gd name="connsiteY0" fmla="*/ 723341 h 1460328"/>
              <a:gd name="connsiteX1" fmla="*/ 477671 w 10590662"/>
              <a:gd name="connsiteY1" fmla="*/ 10 h 1460328"/>
              <a:gd name="connsiteX2" fmla="*/ 914400 w 10590662"/>
              <a:gd name="connsiteY2" fmla="*/ 736989 h 1460328"/>
              <a:gd name="connsiteX3" fmla="*/ 1282889 w 10590662"/>
              <a:gd name="connsiteY3" fmla="*/ 1446672 h 1460328"/>
              <a:gd name="connsiteX4" fmla="*/ 1746913 w 10590662"/>
              <a:gd name="connsiteY4" fmla="*/ 736989 h 1460328"/>
              <a:gd name="connsiteX5" fmla="*/ 2169994 w 10590662"/>
              <a:gd name="connsiteY5" fmla="*/ 13657 h 1460328"/>
              <a:gd name="connsiteX6" fmla="*/ 2634018 w 10590662"/>
              <a:gd name="connsiteY6" fmla="*/ 736989 h 1460328"/>
              <a:gd name="connsiteX7" fmla="*/ 2988859 w 10590662"/>
              <a:gd name="connsiteY7" fmla="*/ 1446672 h 1460328"/>
              <a:gd name="connsiteX8" fmla="*/ 3411940 w 10590662"/>
              <a:gd name="connsiteY8" fmla="*/ 736989 h 1460328"/>
              <a:gd name="connsiteX9" fmla="*/ 3794077 w 10590662"/>
              <a:gd name="connsiteY9" fmla="*/ 13657 h 1460328"/>
              <a:gd name="connsiteX10" fmla="*/ 4189862 w 10590662"/>
              <a:gd name="connsiteY10" fmla="*/ 736989 h 1460328"/>
              <a:gd name="connsiteX11" fmla="*/ 4476465 w 10590662"/>
              <a:gd name="connsiteY11" fmla="*/ 1460320 h 1460328"/>
              <a:gd name="connsiteX12" fmla="*/ 4844955 w 10590662"/>
              <a:gd name="connsiteY12" fmla="*/ 750636 h 1460328"/>
              <a:gd name="connsiteX13" fmla="*/ 5172501 w 10590662"/>
              <a:gd name="connsiteY13" fmla="*/ 13657 h 1460328"/>
              <a:gd name="connsiteX14" fmla="*/ 5554638 w 10590662"/>
              <a:gd name="connsiteY14" fmla="*/ 750636 h 1460328"/>
              <a:gd name="connsiteX15" fmla="*/ 5827594 w 10590662"/>
              <a:gd name="connsiteY15" fmla="*/ 1446672 h 1460328"/>
              <a:gd name="connsiteX16" fmla="*/ 6168788 w 10590662"/>
              <a:gd name="connsiteY16" fmla="*/ 736989 h 1460328"/>
              <a:gd name="connsiteX17" fmla="*/ 6537277 w 10590662"/>
              <a:gd name="connsiteY17" fmla="*/ 27305 h 1460328"/>
              <a:gd name="connsiteX18" fmla="*/ 6892119 w 10590662"/>
              <a:gd name="connsiteY18" fmla="*/ 736989 h 1460328"/>
              <a:gd name="connsiteX19" fmla="*/ 7287904 w 10590662"/>
              <a:gd name="connsiteY19" fmla="*/ 1460320 h 1460328"/>
              <a:gd name="connsiteX20" fmla="*/ 7724632 w 10590662"/>
              <a:gd name="connsiteY20" fmla="*/ 723341 h 1460328"/>
              <a:gd name="connsiteX21" fmla="*/ 8106770 w 10590662"/>
              <a:gd name="connsiteY21" fmla="*/ 13657 h 1460328"/>
              <a:gd name="connsiteX22" fmla="*/ 8529850 w 10590662"/>
              <a:gd name="connsiteY22" fmla="*/ 723341 h 1460328"/>
              <a:gd name="connsiteX23" fmla="*/ 8816453 w 10590662"/>
              <a:gd name="connsiteY23" fmla="*/ 1460320 h 1460328"/>
              <a:gd name="connsiteX24" fmla="*/ 9171295 w 10590662"/>
              <a:gd name="connsiteY24" fmla="*/ 736989 h 1460328"/>
              <a:gd name="connsiteX25" fmla="*/ 9430603 w 10590662"/>
              <a:gd name="connsiteY25" fmla="*/ 27305 h 1460328"/>
              <a:gd name="connsiteX26" fmla="*/ 9840035 w 10590662"/>
              <a:gd name="connsiteY26" fmla="*/ 723341 h 1460328"/>
              <a:gd name="connsiteX27" fmla="*/ 10181229 w 10590662"/>
              <a:gd name="connsiteY27" fmla="*/ 1460320 h 1460328"/>
              <a:gd name="connsiteX28" fmla="*/ 10590662 w 10590662"/>
              <a:gd name="connsiteY28" fmla="*/ 723341 h 14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90662" h="1460328">
                <a:moveTo>
                  <a:pt x="0" y="723341"/>
                </a:moveTo>
                <a:cubicBezTo>
                  <a:pt x="162635" y="360538"/>
                  <a:pt x="325271" y="-2265"/>
                  <a:pt x="477671" y="10"/>
                </a:cubicBezTo>
                <a:cubicBezTo>
                  <a:pt x="630071" y="2285"/>
                  <a:pt x="780197" y="495879"/>
                  <a:pt x="914400" y="736989"/>
                </a:cubicBezTo>
                <a:cubicBezTo>
                  <a:pt x="1048603" y="978099"/>
                  <a:pt x="1144137" y="1446672"/>
                  <a:pt x="1282889" y="1446672"/>
                </a:cubicBezTo>
                <a:cubicBezTo>
                  <a:pt x="1421641" y="1446672"/>
                  <a:pt x="1599062" y="975825"/>
                  <a:pt x="1746913" y="736989"/>
                </a:cubicBezTo>
                <a:cubicBezTo>
                  <a:pt x="1894764" y="498153"/>
                  <a:pt x="2022143" y="13657"/>
                  <a:pt x="2169994" y="13657"/>
                </a:cubicBezTo>
                <a:cubicBezTo>
                  <a:pt x="2317845" y="13657"/>
                  <a:pt x="2497541" y="498153"/>
                  <a:pt x="2634018" y="736989"/>
                </a:cubicBezTo>
                <a:cubicBezTo>
                  <a:pt x="2770495" y="975825"/>
                  <a:pt x="2859205" y="1446672"/>
                  <a:pt x="2988859" y="1446672"/>
                </a:cubicBezTo>
                <a:cubicBezTo>
                  <a:pt x="3118513" y="1446672"/>
                  <a:pt x="3277737" y="975825"/>
                  <a:pt x="3411940" y="736989"/>
                </a:cubicBezTo>
                <a:cubicBezTo>
                  <a:pt x="3546143" y="498153"/>
                  <a:pt x="3664423" y="13657"/>
                  <a:pt x="3794077" y="13657"/>
                </a:cubicBezTo>
                <a:cubicBezTo>
                  <a:pt x="3923731" y="13657"/>
                  <a:pt x="4076131" y="495878"/>
                  <a:pt x="4189862" y="736989"/>
                </a:cubicBezTo>
                <a:cubicBezTo>
                  <a:pt x="4303593" y="978100"/>
                  <a:pt x="4367283" y="1458046"/>
                  <a:pt x="4476465" y="1460320"/>
                </a:cubicBezTo>
                <a:cubicBezTo>
                  <a:pt x="4585647" y="1462594"/>
                  <a:pt x="4728949" y="991747"/>
                  <a:pt x="4844955" y="750636"/>
                </a:cubicBezTo>
                <a:cubicBezTo>
                  <a:pt x="4960961" y="509525"/>
                  <a:pt x="5054221" y="13657"/>
                  <a:pt x="5172501" y="13657"/>
                </a:cubicBezTo>
                <a:cubicBezTo>
                  <a:pt x="5290781" y="13657"/>
                  <a:pt x="5445456" y="511800"/>
                  <a:pt x="5554638" y="750636"/>
                </a:cubicBezTo>
                <a:cubicBezTo>
                  <a:pt x="5663820" y="989472"/>
                  <a:pt x="5725236" y="1448946"/>
                  <a:pt x="5827594" y="1446672"/>
                </a:cubicBezTo>
                <a:cubicBezTo>
                  <a:pt x="5929952" y="1444398"/>
                  <a:pt x="6050508" y="973550"/>
                  <a:pt x="6168788" y="736989"/>
                </a:cubicBezTo>
                <a:cubicBezTo>
                  <a:pt x="6287068" y="500428"/>
                  <a:pt x="6416722" y="27305"/>
                  <a:pt x="6537277" y="27305"/>
                </a:cubicBezTo>
                <a:cubicBezTo>
                  <a:pt x="6657832" y="27305"/>
                  <a:pt x="6767015" y="498153"/>
                  <a:pt x="6892119" y="736989"/>
                </a:cubicBezTo>
                <a:cubicBezTo>
                  <a:pt x="7017223" y="975825"/>
                  <a:pt x="7149152" y="1462595"/>
                  <a:pt x="7287904" y="1460320"/>
                </a:cubicBezTo>
                <a:cubicBezTo>
                  <a:pt x="7426656" y="1458045"/>
                  <a:pt x="7588154" y="964452"/>
                  <a:pt x="7724632" y="723341"/>
                </a:cubicBezTo>
                <a:cubicBezTo>
                  <a:pt x="7861110" y="482230"/>
                  <a:pt x="7972567" y="13657"/>
                  <a:pt x="8106770" y="13657"/>
                </a:cubicBezTo>
                <a:cubicBezTo>
                  <a:pt x="8240973" y="13657"/>
                  <a:pt x="8411570" y="482231"/>
                  <a:pt x="8529850" y="723341"/>
                </a:cubicBezTo>
                <a:cubicBezTo>
                  <a:pt x="8648130" y="964451"/>
                  <a:pt x="8709546" y="1458045"/>
                  <a:pt x="8816453" y="1460320"/>
                </a:cubicBezTo>
                <a:cubicBezTo>
                  <a:pt x="8923360" y="1462595"/>
                  <a:pt x="9068937" y="975825"/>
                  <a:pt x="9171295" y="736989"/>
                </a:cubicBezTo>
                <a:cubicBezTo>
                  <a:pt x="9273653" y="498153"/>
                  <a:pt x="9319146" y="29580"/>
                  <a:pt x="9430603" y="27305"/>
                </a:cubicBezTo>
                <a:cubicBezTo>
                  <a:pt x="9542060" y="25030"/>
                  <a:pt x="9714931" y="484505"/>
                  <a:pt x="9840035" y="723341"/>
                </a:cubicBezTo>
                <a:cubicBezTo>
                  <a:pt x="9965139" y="962177"/>
                  <a:pt x="10056125" y="1460320"/>
                  <a:pt x="10181229" y="1460320"/>
                </a:cubicBezTo>
                <a:cubicBezTo>
                  <a:pt x="10306333" y="1460320"/>
                  <a:pt x="10448497" y="1091830"/>
                  <a:pt x="10590662" y="72334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a:extLst>
              <a:ext uri="{FF2B5EF4-FFF2-40B4-BE49-F238E27FC236}">
                <a16:creationId xmlns:a16="http://schemas.microsoft.com/office/drawing/2014/main" id="{91195FB2-8FCD-564D-B025-91814B78FFA4}"/>
              </a:ext>
            </a:extLst>
          </p:cNvPr>
          <p:cNvCxnSpPr>
            <a:cxnSpLocks/>
          </p:cNvCxnSpPr>
          <p:nvPr/>
        </p:nvCxnSpPr>
        <p:spPr>
          <a:xfrm flipV="1">
            <a:off x="6458400" y="2159137"/>
            <a:ext cx="0" cy="267123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a:extLst>
              <a:ext uri="{FF2B5EF4-FFF2-40B4-BE49-F238E27FC236}">
                <a16:creationId xmlns:a16="http://schemas.microsoft.com/office/drawing/2014/main" id="{50D14B77-3E42-BF4B-9C43-013C6D77297C}"/>
              </a:ext>
            </a:extLst>
          </p:cNvPr>
          <p:cNvCxnSpPr>
            <a:cxnSpLocks/>
          </p:cNvCxnSpPr>
          <p:nvPr/>
        </p:nvCxnSpPr>
        <p:spPr>
          <a:xfrm>
            <a:off x="6440903" y="4830376"/>
            <a:ext cx="4787546" cy="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1D9DE50-E2AC-3D4E-BFBA-366D55DF0D2C}"/>
              </a:ext>
            </a:extLst>
          </p:cNvPr>
          <p:cNvSpPr txBox="1"/>
          <p:nvPr/>
        </p:nvSpPr>
        <p:spPr>
          <a:xfrm>
            <a:off x="10323026" y="4918533"/>
            <a:ext cx="133302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time</a:t>
            </a:r>
            <a:endParaRPr lang="zh-CN" altLang="en-US" dirty="0"/>
          </a:p>
        </p:txBody>
      </p:sp>
      <p:sp>
        <p:nvSpPr>
          <p:cNvPr id="36" name="文本框 35">
            <a:extLst>
              <a:ext uri="{FF2B5EF4-FFF2-40B4-BE49-F238E27FC236}">
                <a16:creationId xmlns:a16="http://schemas.microsoft.com/office/drawing/2014/main" id="{AE442973-E88A-774E-A079-B3B10B3EE507}"/>
              </a:ext>
            </a:extLst>
          </p:cNvPr>
          <p:cNvSpPr txBox="1"/>
          <p:nvPr/>
        </p:nvSpPr>
        <p:spPr>
          <a:xfrm>
            <a:off x="5743210" y="2434265"/>
            <a:ext cx="756454"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Rad</a:t>
            </a:r>
            <a:endParaRPr lang="zh-CN" altLang="en-US" dirty="0"/>
          </a:p>
        </p:txBody>
      </p:sp>
      <p:sp>
        <p:nvSpPr>
          <p:cNvPr id="39" name="任意形状 38">
            <a:extLst>
              <a:ext uri="{FF2B5EF4-FFF2-40B4-BE49-F238E27FC236}">
                <a16:creationId xmlns:a16="http://schemas.microsoft.com/office/drawing/2014/main" id="{B9647FC0-CB16-4848-8E51-D2F1ADE4ABE4}"/>
              </a:ext>
            </a:extLst>
          </p:cNvPr>
          <p:cNvSpPr/>
          <p:nvPr/>
        </p:nvSpPr>
        <p:spPr>
          <a:xfrm>
            <a:off x="6475898" y="2824478"/>
            <a:ext cx="4521786" cy="938745"/>
          </a:xfrm>
          <a:custGeom>
            <a:avLst/>
            <a:gdLst>
              <a:gd name="connsiteX0" fmla="*/ 0 w 5486400"/>
              <a:gd name="connsiteY0" fmla="*/ 124432 h 2571157"/>
              <a:gd name="connsiteX1" fmla="*/ 246184 w 5486400"/>
              <a:gd name="connsiteY1" fmla="*/ 89263 h 2571157"/>
              <a:gd name="connsiteX2" fmla="*/ 474784 w 5486400"/>
              <a:gd name="connsiteY2" fmla="*/ 124432 h 2571157"/>
              <a:gd name="connsiteX3" fmla="*/ 1283677 w 5486400"/>
              <a:gd name="connsiteY3" fmla="*/ 36509 h 2571157"/>
              <a:gd name="connsiteX4" fmla="*/ 1547446 w 5486400"/>
              <a:gd name="connsiteY4" fmla="*/ 159602 h 2571157"/>
              <a:gd name="connsiteX5" fmla="*/ 2074984 w 5486400"/>
              <a:gd name="connsiteY5" fmla="*/ 1636709 h 2571157"/>
              <a:gd name="connsiteX6" fmla="*/ 2180492 w 5486400"/>
              <a:gd name="connsiteY6" fmla="*/ 1953232 h 2571157"/>
              <a:gd name="connsiteX7" fmla="*/ 2338754 w 5486400"/>
              <a:gd name="connsiteY7" fmla="*/ 1654294 h 2571157"/>
              <a:gd name="connsiteX8" fmla="*/ 2532184 w 5486400"/>
              <a:gd name="connsiteY8" fmla="*/ 1742217 h 2571157"/>
              <a:gd name="connsiteX9" fmla="*/ 2584938 w 5486400"/>
              <a:gd name="connsiteY9" fmla="*/ 2164248 h 2571157"/>
              <a:gd name="connsiteX10" fmla="*/ 2725615 w 5486400"/>
              <a:gd name="connsiteY10" fmla="*/ 2551109 h 2571157"/>
              <a:gd name="connsiteX11" fmla="*/ 2708031 w 5486400"/>
              <a:gd name="connsiteY11" fmla="*/ 1513617 h 2571157"/>
              <a:gd name="connsiteX12" fmla="*/ 2919046 w 5486400"/>
              <a:gd name="connsiteY12" fmla="*/ 2058740 h 2571157"/>
              <a:gd name="connsiteX13" fmla="*/ 3006969 w 5486400"/>
              <a:gd name="connsiteY13" fmla="*/ 2322509 h 2571157"/>
              <a:gd name="connsiteX14" fmla="*/ 3094892 w 5486400"/>
              <a:gd name="connsiteY14" fmla="*/ 1724632 h 2571157"/>
              <a:gd name="connsiteX15" fmla="*/ 3341077 w 5486400"/>
              <a:gd name="connsiteY15" fmla="*/ 1531202 h 2571157"/>
              <a:gd name="connsiteX16" fmla="*/ 3429000 w 5486400"/>
              <a:gd name="connsiteY16" fmla="*/ 1830140 h 2571157"/>
              <a:gd name="connsiteX17" fmla="*/ 3499338 w 5486400"/>
              <a:gd name="connsiteY17" fmla="*/ 1619125 h 2571157"/>
              <a:gd name="connsiteX18" fmla="*/ 3499338 w 5486400"/>
              <a:gd name="connsiteY18" fmla="*/ 1496032 h 2571157"/>
              <a:gd name="connsiteX19" fmla="*/ 3569677 w 5486400"/>
              <a:gd name="connsiteY19" fmla="*/ 1619125 h 2571157"/>
              <a:gd name="connsiteX20" fmla="*/ 3622431 w 5486400"/>
              <a:gd name="connsiteY20" fmla="*/ 1478448 h 2571157"/>
              <a:gd name="connsiteX21" fmla="*/ 3675184 w 5486400"/>
              <a:gd name="connsiteY21" fmla="*/ 1777386 h 2571157"/>
              <a:gd name="connsiteX22" fmla="*/ 3710354 w 5486400"/>
              <a:gd name="connsiteY22" fmla="*/ 1953232 h 2571157"/>
              <a:gd name="connsiteX23" fmla="*/ 3815861 w 5486400"/>
              <a:gd name="connsiteY23" fmla="*/ 1408109 h 2571157"/>
              <a:gd name="connsiteX24" fmla="*/ 3921369 w 5486400"/>
              <a:gd name="connsiteY24" fmla="*/ 2428017 h 2571157"/>
              <a:gd name="connsiteX25" fmla="*/ 3974123 w 5486400"/>
              <a:gd name="connsiteY25" fmla="*/ 2041155 h 2571157"/>
              <a:gd name="connsiteX26" fmla="*/ 4079631 w 5486400"/>
              <a:gd name="connsiteY26" fmla="*/ 2234586 h 2571157"/>
              <a:gd name="connsiteX27" fmla="*/ 4167554 w 5486400"/>
              <a:gd name="connsiteY27" fmla="*/ 1601540 h 2571157"/>
              <a:gd name="connsiteX28" fmla="*/ 4255477 w 5486400"/>
              <a:gd name="connsiteY28" fmla="*/ 1390525 h 2571157"/>
              <a:gd name="connsiteX29" fmla="*/ 4343400 w 5486400"/>
              <a:gd name="connsiteY29" fmla="*/ 2322509 h 2571157"/>
              <a:gd name="connsiteX30" fmla="*/ 4431323 w 5486400"/>
              <a:gd name="connsiteY30" fmla="*/ 1970817 h 2571157"/>
              <a:gd name="connsiteX31" fmla="*/ 4501661 w 5486400"/>
              <a:gd name="connsiteY31" fmla="*/ 1337771 h 2571157"/>
              <a:gd name="connsiteX32" fmla="*/ 4607169 w 5486400"/>
              <a:gd name="connsiteY32" fmla="*/ 2199417 h 2571157"/>
              <a:gd name="connsiteX33" fmla="*/ 4695092 w 5486400"/>
              <a:gd name="connsiteY33" fmla="*/ 1794971 h 2571157"/>
              <a:gd name="connsiteX34" fmla="*/ 4747846 w 5486400"/>
              <a:gd name="connsiteY34" fmla="*/ 1126755 h 2571157"/>
              <a:gd name="connsiteX35" fmla="*/ 4853354 w 5486400"/>
              <a:gd name="connsiteY35" fmla="*/ 2269755 h 2571157"/>
              <a:gd name="connsiteX36" fmla="*/ 5046784 w 5486400"/>
              <a:gd name="connsiteY36" fmla="*/ 1531202 h 2571157"/>
              <a:gd name="connsiteX37" fmla="*/ 5240215 w 5486400"/>
              <a:gd name="connsiteY37" fmla="*/ 1267432 h 2571157"/>
              <a:gd name="connsiteX38" fmla="*/ 5416061 w 5486400"/>
              <a:gd name="connsiteY38" fmla="*/ 2392848 h 2571157"/>
              <a:gd name="connsiteX39" fmla="*/ 5486400 w 5486400"/>
              <a:gd name="connsiteY39" fmla="*/ 1794971 h 257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486400" h="2571157">
                <a:moveTo>
                  <a:pt x="0" y="124432"/>
                </a:moveTo>
                <a:cubicBezTo>
                  <a:pt x="83526" y="106847"/>
                  <a:pt x="167053" y="89263"/>
                  <a:pt x="246184" y="89263"/>
                </a:cubicBezTo>
                <a:cubicBezTo>
                  <a:pt x="325315" y="89263"/>
                  <a:pt x="301869" y="133224"/>
                  <a:pt x="474784" y="124432"/>
                </a:cubicBezTo>
                <a:cubicBezTo>
                  <a:pt x="647699" y="115640"/>
                  <a:pt x="1104900" y="30647"/>
                  <a:pt x="1283677" y="36509"/>
                </a:cubicBezTo>
                <a:cubicBezTo>
                  <a:pt x="1462454" y="42371"/>
                  <a:pt x="1415561" y="-107098"/>
                  <a:pt x="1547446" y="159602"/>
                </a:cubicBezTo>
                <a:cubicBezTo>
                  <a:pt x="1679331" y="426302"/>
                  <a:pt x="1969476" y="1337771"/>
                  <a:pt x="2074984" y="1636709"/>
                </a:cubicBezTo>
                <a:cubicBezTo>
                  <a:pt x="2180492" y="1935647"/>
                  <a:pt x="2136530" y="1950301"/>
                  <a:pt x="2180492" y="1953232"/>
                </a:cubicBezTo>
                <a:cubicBezTo>
                  <a:pt x="2224454" y="1956163"/>
                  <a:pt x="2280139" y="1689463"/>
                  <a:pt x="2338754" y="1654294"/>
                </a:cubicBezTo>
                <a:cubicBezTo>
                  <a:pt x="2397369" y="1619125"/>
                  <a:pt x="2491153" y="1657225"/>
                  <a:pt x="2532184" y="1742217"/>
                </a:cubicBezTo>
                <a:cubicBezTo>
                  <a:pt x="2573215" y="1827209"/>
                  <a:pt x="2552699" y="2029433"/>
                  <a:pt x="2584938" y="2164248"/>
                </a:cubicBezTo>
                <a:cubicBezTo>
                  <a:pt x="2617177" y="2299063"/>
                  <a:pt x="2705100" y="2659548"/>
                  <a:pt x="2725615" y="2551109"/>
                </a:cubicBezTo>
                <a:cubicBezTo>
                  <a:pt x="2746131" y="2442671"/>
                  <a:pt x="2675793" y="1595678"/>
                  <a:pt x="2708031" y="1513617"/>
                </a:cubicBezTo>
                <a:cubicBezTo>
                  <a:pt x="2740269" y="1431556"/>
                  <a:pt x="2869223" y="1923925"/>
                  <a:pt x="2919046" y="2058740"/>
                </a:cubicBezTo>
                <a:cubicBezTo>
                  <a:pt x="2968869" y="2193555"/>
                  <a:pt x="2977661" y="2378194"/>
                  <a:pt x="3006969" y="2322509"/>
                </a:cubicBezTo>
                <a:cubicBezTo>
                  <a:pt x="3036277" y="2266824"/>
                  <a:pt x="3039207" y="1856516"/>
                  <a:pt x="3094892" y="1724632"/>
                </a:cubicBezTo>
                <a:cubicBezTo>
                  <a:pt x="3150577" y="1592748"/>
                  <a:pt x="3285392" y="1513617"/>
                  <a:pt x="3341077" y="1531202"/>
                </a:cubicBezTo>
                <a:cubicBezTo>
                  <a:pt x="3396762" y="1548787"/>
                  <a:pt x="3402623" y="1815486"/>
                  <a:pt x="3429000" y="1830140"/>
                </a:cubicBezTo>
                <a:cubicBezTo>
                  <a:pt x="3455377" y="1844794"/>
                  <a:pt x="3487615" y="1674810"/>
                  <a:pt x="3499338" y="1619125"/>
                </a:cubicBezTo>
                <a:cubicBezTo>
                  <a:pt x="3511061" y="1563440"/>
                  <a:pt x="3499338" y="1496032"/>
                  <a:pt x="3499338" y="1496032"/>
                </a:cubicBezTo>
                <a:cubicBezTo>
                  <a:pt x="3511061" y="1496032"/>
                  <a:pt x="3549162" y="1622056"/>
                  <a:pt x="3569677" y="1619125"/>
                </a:cubicBezTo>
                <a:cubicBezTo>
                  <a:pt x="3590193" y="1616194"/>
                  <a:pt x="3604847" y="1452071"/>
                  <a:pt x="3622431" y="1478448"/>
                </a:cubicBezTo>
                <a:cubicBezTo>
                  <a:pt x="3640015" y="1504825"/>
                  <a:pt x="3660530" y="1698255"/>
                  <a:pt x="3675184" y="1777386"/>
                </a:cubicBezTo>
                <a:cubicBezTo>
                  <a:pt x="3689838" y="1856517"/>
                  <a:pt x="3686908" y="2014778"/>
                  <a:pt x="3710354" y="1953232"/>
                </a:cubicBezTo>
                <a:cubicBezTo>
                  <a:pt x="3733800" y="1891686"/>
                  <a:pt x="3780692" y="1328978"/>
                  <a:pt x="3815861" y="1408109"/>
                </a:cubicBezTo>
                <a:cubicBezTo>
                  <a:pt x="3851030" y="1487240"/>
                  <a:pt x="3894992" y="2322509"/>
                  <a:pt x="3921369" y="2428017"/>
                </a:cubicBezTo>
                <a:cubicBezTo>
                  <a:pt x="3947746" y="2533525"/>
                  <a:pt x="3947746" y="2073394"/>
                  <a:pt x="3974123" y="2041155"/>
                </a:cubicBezTo>
                <a:cubicBezTo>
                  <a:pt x="4000500" y="2008917"/>
                  <a:pt x="4047393" y="2307855"/>
                  <a:pt x="4079631" y="2234586"/>
                </a:cubicBezTo>
                <a:cubicBezTo>
                  <a:pt x="4111869" y="2161317"/>
                  <a:pt x="4138246" y="1742217"/>
                  <a:pt x="4167554" y="1601540"/>
                </a:cubicBezTo>
                <a:cubicBezTo>
                  <a:pt x="4196862" y="1460863"/>
                  <a:pt x="4226169" y="1270364"/>
                  <a:pt x="4255477" y="1390525"/>
                </a:cubicBezTo>
                <a:cubicBezTo>
                  <a:pt x="4284785" y="1510686"/>
                  <a:pt x="4314092" y="2225794"/>
                  <a:pt x="4343400" y="2322509"/>
                </a:cubicBezTo>
                <a:cubicBezTo>
                  <a:pt x="4372708" y="2419224"/>
                  <a:pt x="4404946" y="2134940"/>
                  <a:pt x="4431323" y="1970817"/>
                </a:cubicBezTo>
                <a:cubicBezTo>
                  <a:pt x="4457700" y="1806694"/>
                  <a:pt x="4472353" y="1299671"/>
                  <a:pt x="4501661" y="1337771"/>
                </a:cubicBezTo>
                <a:cubicBezTo>
                  <a:pt x="4530969" y="1375871"/>
                  <a:pt x="4574931" y="2123217"/>
                  <a:pt x="4607169" y="2199417"/>
                </a:cubicBezTo>
                <a:cubicBezTo>
                  <a:pt x="4639407" y="2275617"/>
                  <a:pt x="4671646" y="1973748"/>
                  <a:pt x="4695092" y="1794971"/>
                </a:cubicBezTo>
                <a:cubicBezTo>
                  <a:pt x="4718538" y="1616194"/>
                  <a:pt x="4721469" y="1047624"/>
                  <a:pt x="4747846" y="1126755"/>
                </a:cubicBezTo>
                <a:cubicBezTo>
                  <a:pt x="4774223" y="1205886"/>
                  <a:pt x="4803531" y="2202347"/>
                  <a:pt x="4853354" y="2269755"/>
                </a:cubicBezTo>
                <a:cubicBezTo>
                  <a:pt x="4903177" y="2337163"/>
                  <a:pt x="4982307" y="1698256"/>
                  <a:pt x="5046784" y="1531202"/>
                </a:cubicBezTo>
                <a:cubicBezTo>
                  <a:pt x="5111261" y="1364148"/>
                  <a:pt x="5178669" y="1123824"/>
                  <a:pt x="5240215" y="1267432"/>
                </a:cubicBezTo>
                <a:cubicBezTo>
                  <a:pt x="5301761" y="1411040"/>
                  <a:pt x="5375030" y="2304925"/>
                  <a:pt x="5416061" y="2392848"/>
                </a:cubicBezTo>
                <a:cubicBezTo>
                  <a:pt x="5457092" y="2480771"/>
                  <a:pt x="5471746" y="2137871"/>
                  <a:pt x="5486400" y="1794971"/>
                </a:cubicBezTo>
              </a:path>
            </a:pathLst>
          </a:cu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任意形状 40">
            <a:extLst>
              <a:ext uri="{FF2B5EF4-FFF2-40B4-BE49-F238E27FC236}">
                <a16:creationId xmlns:a16="http://schemas.microsoft.com/office/drawing/2014/main" id="{74CBC430-731E-D841-8DE3-3F9A0A760651}"/>
              </a:ext>
            </a:extLst>
          </p:cNvPr>
          <p:cNvSpPr/>
          <p:nvPr/>
        </p:nvSpPr>
        <p:spPr>
          <a:xfrm>
            <a:off x="6480495" y="3366300"/>
            <a:ext cx="4534683" cy="922080"/>
          </a:xfrm>
          <a:custGeom>
            <a:avLst/>
            <a:gdLst>
              <a:gd name="connsiteX0" fmla="*/ 0 w 6840415"/>
              <a:gd name="connsiteY0" fmla="*/ 176841 h 2041771"/>
              <a:gd name="connsiteX1" fmla="*/ 1723292 w 6840415"/>
              <a:gd name="connsiteY1" fmla="*/ 995 h 2041771"/>
              <a:gd name="connsiteX2" fmla="*/ 2198077 w 6840415"/>
              <a:gd name="connsiteY2" fmla="*/ 247180 h 2041771"/>
              <a:gd name="connsiteX3" fmla="*/ 2250831 w 6840415"/>
              <a:gd name="connsiteY3" fmla="*/ 704380 h 2041771"/>
              <a:gd name="connsiteX4" fmla="*/ 2373923 w 6840415"/>
              <a:gd name="connsiteY4" fmla="*/ 1108826 h 2041771"/>
              <a:gd name="connsiteX5" fmla="*/ 2444261 w 6840415"/>
              <a:gd name="connsiteY5" fmla="*/ 686795 h 2041771"/>
              <a:gd name="connsiteX6" fmla="*/ 2637692 w 6840415"/>
              <a:gd name="connsiteY6" fmla="*/ 1847380 h 2041771"/>
              <a:gd name="connsiteX7" fmla="*/ 2883877 w 6840415"/>
              <a:gd name="connsiteY7" fmla="*/ 1319841 h 2041771"/>
              <a:gd name="connsiteX8" fmla="*/ 3059723 w 6840415"/>
              <a:gd name="connsiteY8" fmla="*/ 1988057 h 2041771"/>
              <a:gd name="connsiteX9" fmla="*/ 3270738 w 6840415"/>
              <a:gd name="connsiteY9" fmla="*/ 1425349 h 2041771"/>
              <a:gd name="connsiteX10" fmla="*/ 3657600 w 6840415"/>
              <a:gd name="connsiteY10" fmla="*/ 1900134 h 2041771"/>
              <a:gd name="connsiteX11" fmla="*/ 3675185 w 6840415"/>
              <a:gd name="connsiteY11" fmla="*/ 1478103 h 2041771"/>
              <a:gd name="connsiteX12" fmla="*/ 3763108 w 6840415"/>
              <a:gd name="connsiteY12" fmla="*/ 1390180 h 2041771"/>
              <a:gd name="connsiteX13" fmla="*/ 3851031 w 6840415"/>
              <a:gd name="connsiteY13" fmla="*/ 1583610 h 2041771"/>
              <a:gd name="connsiteX14" fmla="*/ 3851031 w 6840415"/>
              <a:gd name="connsiteY14" fmla="*/ 1900134 h 2041771"/>
              <a:gd name="connsiteX15" fmla="*/ 4114800 w 6840415"/>
              <a:gd name="connsiteY15" fmla="*/ 1179164 h 2041771"/>
              <a:gd name="connsiteX16" fmla="*/ 4273061 w 6840415"/>
              <a:gd name="connsiteY16" fmla="*/ 1829795 h 2041771"/>
              <a:gd name="connsiteX17" fmla="*/ 4607169 w 6840415"/>
              <a:gd name="connsiteY17" fmla="*/ 1390180 h 2041771"/>
              <a:gd name="connsiteX18" fmla="*/ 4536831 w 6840415"/>
              <a:gd name="connsiteY18" fmla="*/ 1056072 h 2041771"/>
              <a:gd name="connsiteX19" fmla="*/ 4800600 w 6840415"/>
              <a:gd name="connsiteY19" fmla="*/ 1618780 h 2041771"/>
              <a:gd name="connsiteX20" fmla="*/ 4994031 w 6840415"/>
              <a:gd name="connsiteY20" fmla="*/ 1214334 h 2041771"/>
              <a:gd name="connsiteX21" fmla="*/ 5222631 w 6840415"/>
              <a:gd name="connsiteY21" fmla="*/ 2040810 h 2041771"/>
              <a:gd name="connsiteX22" fmla="*/ 5416061 w 6840415"/>
              <a:gd name="connsiteY22" fmla="*/ 1020903 h 2041771"/>
              <a:gd name="connsiteX23" fmla="*/ 5627077 w 6840415"/>
              <a:gd name="connsiteY23" fmla="*/ 1636364 h 2041771"/>
              <a:gd name="connsiteX24" fmla="*/ 5732585 w 6840415"/>
              <a:gd name="connsiteY24" fmla="*/ 2023226 h 2041771"/>
              <a:gd name="connsiteX25" fmla="*/ 5838092 w 6840415"/>
              <a:gd name="connsiteY25" fmla="*/ 1231918 h 2041771"/>
              <a:gd name="connsiteX26" fmla="*/ 6172200 w 6840415"/>
              <a:gd name="connsiteY26" fmla="*/ 1671534 h 2041771"/>
              <a:gd name="connsiteX27" fmla="*/ 6172200 w 6840415"/>
              <a:gd name="connsiteY27" fmla="*/ 1970472 h 2041771"/>
              <a:gd name="connsiteX28" fmla="*/ 6383215 w 6840415"/>
              <a:gd name="connsiteY28" fmla="*/ 1267087 h 2041771"/>
              <a:gd name="connsiteX29" fmla="*/ 6400800 w 6840415"/>
              <a:gd name="connsiteY29" fmla="*/ 1442934 h 2041771"/>
              <a:gd name="connsiteX30" fmla="*/ 6576646 w 6840415"/>
              <a:gd name="connsiteY30" fmla="*/ 1267087 h 2041771"/>
              <a:gd name="connsiteX31" fmla="*/ 6664569 w 6840415"/>
              <a:gd name="connsiteY31" fmla="*/ 1741872 h 2041771"/>
              <a:gd name="connsiteX32" fmla="*/ 6840415 w 6840415"/>
              <a:gd name="connsiteY32" fmla="*/ 1390180 h 204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40415" h="2041771">
                <a:moveTo>
                  <a:pt x="0" y="176841"/>
                </a:moveTo>
                <a:cubicBezTo>
                  <a:pt x="678473" y="83056"/>
                  <a:pt x="1356946" y="-10728"/>
                  <a:pt x="1723292" y="995"/>
                </a:cubicBezTo>
                <a:cubicBezTo>
                  <a:pt x="2089638" y="12718"/>
                  <a:pt x="2110154" y="129949"/>
                  <a:pt x="2198077" y="247180"/>
                </a:cubicBezTo>
                <a:cubicBezTo>
                  <a:pt x="2286000" y="364411"/>
                  <a:pt x="2221523" y="560772"/>
                  <a:pt x="2250831" y="704380"/>
                </a:cubicBezTo>
                <a:cubicBezTo>
                  <a:pt x="2280139" y="847988"/>
                  <a:pt x="2341685" y="1111757"/>
                  <a:pt x="2373923" y="1108826"/>
                </a:cubicBezTo>
                <a:cubicBezTo>
                  <a:pt x="2406161" y="1105895"/>
                  <a:pt x="2400300" y="563703"/>
                  <a:pt x="2444261" y="686795"/>
                </a:cubicBezTo>
                <a:cubicBezTo>
                  <a:pt x="2488223" y="809887"/>
                  <a:pt x="2564423" y="1741872"/>
                  <a:pt x="2637692" y="1847380"/>
                </a:cubicBezTo>
                <a:cubicBezTo>
                  <a:pt x="2710961" y="1952888"/>
                  <a:pt x="2813539" y="1296395"/>
                  <a:pt x="2883877" y="1319841"/>
                </a:cubicBezTo>
                <a:cubicBezTo>
                  <a:pt x="2954216" y="1343287"/>
                  <a:pt x="2995246" y="1970472"/>
                  <a:pt x="3059723" y="1988057"/>
                </a:cubicBezTo>
                <a:cubicBezTo>
                  <a:pt x="3124200" y="2005642"/>
                  <a:pt x="3171092" y="1440003"/>
                  <a:pt x="3270738" y="1425349"/>
                </a:cubicBezTo>
                <a:cubicBezTo>
                  <a:pt x="3370384" y="1410695"/>
                  <a:pt x="3590192" y="1891342"/>
                  <a:pt x="3657600" y="1900134"/>
                </a:cubicBezTo>
                <a:cubicBezTo>
                  <a:pt x="3725008" y="1908926"/>
                  <a:pt x="3675185" y="1478103"/>
                  <a:pt x="3675185" y="1478103"/>
                </a:cubicBezTo>
                <a:cubicBezTo>
                  <a:pt x="3692770" y="1393111"/>
                  <a:pt x="3733800" y="1372596"/>
                  <a:pt x="3763108" y="1390180"/>
                </a:cubicBezTo>
                <a:cubicBezTo>
                  <a:pt x="3792416" y="1407764"/>
                  <a:pt x="3836377" y="1498618"/>
                  <a:pt x="3851031" y="1583610"/>
                </a:cubicBezTo>
                <a:cubicBezTo>
                  <a:pt x="3865685" y="1668602"/>
                  <a:pt x="3807070" y="1967542"/>
                  <a:pt x="3851031" y="1900134"/>
                </a:cubicBezTo>
                <a:cubicBezTo>
                  <a:pt x="3894993" y="1832726"/>
                  <a:pt x="4044462" y="1190887"/>
                  <a:pt x="4114800" y="1179164"/>
                </a:cubicBezTo>
                <a:cubicBezTo>
                  <a:pt x="4185138" y="1167441"/>
                  <a:pt x="4191000" y="1794626"/>
                  <a:pt x="4273061" y="1829795"/>
                </a:cubicBezTo>
                <a:cubicBezTo>
                  <a:pt x="4355122" y="1864964"/>
                  <a:pt x="4563207" y="1519134"/>
                  <a:pt x="4607169" y="1390180"/>
                </a:cubicBezTo>
                <a:cubicBezTo>
                  <a:pt x="4651131" y="1261226"/>
                  <a:pt x="4504593" y="1017972"/>
                  <a:pt x="4536831" y="1056072"/>
                </a:cubicBezTo>
                <a:cubicBezTo>
                  <a:pt x="4569069" y="1094172"/>
                  <a:pt x="4724400" y="1592403"/>
                  <a:pt x="4800600" y="1618780"/>
                </a:cubicBezTo>
                <a:cubicBezTo>
                  <a:pt x="4876800" y="1645157"/>
                  <a:pt x="4923693" y="1143996"/>
                  <a:pt x="4994031" y="1214334"/>
                </a:cubicBezTo>
                <a:cubicBezTo>
                  <a:pt x="5064370" y="1284672"/>
                  <a:pt x="5152293" y="2073048"/>
                  <a:pt x="5222631" y="2040810"/>
                </a:cubicBezTo>
                <a:cubicBezTo>
                  <a:pt x="5292969" y="2008572"/>
                  <a:pt x="5348653" y="1088311"/>
                  <a:pt x="5416061" y="1020903"/>
                </a:cubicBezTo>
                <a:cubicBezTo>
                  <a:pt x="5483469" y="953495"/>
                  <a:pt x="5574323" y="1469310"/>
                  <a:pt x="5627077" y="1636364"/>
                </a:cubicBezTo>
                <a:cubicBezTo>
                  <a:pt x="5679831" y="1803418"/>
                  <a:pt x="5697416" y="2090634"/>
                  <a:pt x="5732585" y="2023226"/>
                </a:cubicBezTo>
                <a:cubicBezTo>
                  <a:pt x="5767754" y="1955818"/>
                  <a:pt x="5764823" y="1290533"/>
                  <a:pt x="5838092" y="1231918"/>
                </a:cubicBezTo>
                <a:cubicBezTo>
                  <a:pt x="5911361" y="1173303"/>
                  <a:pt x="6116515" y="1548442"/>
                  <a:pt x="6172200" y="1671534"/>
                </a:cubicBezTo>
                <a:cubicBezTo>
                  <a:pt x="6227885" y="1794626"/>
                  <a:pt x="6137031" y="2037880"/>
                  <a:pt x="6172200" y="1970472"/>
                </a:cubicBezTo>
                <a:cubicBezTo>
                  <a:pt x="6207369" y="1903064"/>
                  <a:pt x="6345115" y="1355010"/>
                  <a:pt x="6383215" y="1267087"/>
                </a:cubicBezTo>
                <a:cubicBezTo>
                  <a:pt x="6421315" y="1179164"/>
                  <a:pt x="6368562" y="1442934"/>
                  <a:pt x="6400800" y="1442934"/>
                </a:cubicBezTo>
                <a:cubicBezTo>
                  <a:pt x="6433038" y="1442934"/>
                  <a:pt x="6532685" y="1217264"/>
                  <a:pt x="6576646" y="1267087"/>
                </a:cubicBezTo>
                <a:cubicBezTo>
                  <a:pt x="6620608" y="1316910"/>
                  <a:pt x="6620608" y="1721357"/>
                  <a:pt x="6664569" y="1741872"/>
                </a:cubicBezTo>
                <a:cubicBezTo>
                  <a:pt x="6708530" y="1762387"/>
                  <a:pt x="6774472" y="1576283"/>
                  <a:pt x="6840415" y="1390180"/>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41">
            <a:extLst>
              <a:ext uri="{FF2B5EF4-FFF2-40B4-BE49-F238E27FC236}">
                <a16:creationId xmlns:a16="http://schemas.microsoft.com/office/drawing/2014/main" id="{55F980C5-7CF5-384C-B59F-609E8339D59A}"/>
              </a:ext>
            </a:extLst>
          </p:cNvPr>
          <p:cNvSpPr txBox="1"/>
          <p:nvPr/>
        </p:nvSpPr>
        <p:spPr>
          <a:xfrm>
            <a:off x="5743210" y="5443655"/>
            <a:ext cx="6096000" cy="400110"/>
          </a:xfrm>
          <a:prstGeom prst="rect">
            <a:avLst/>
          </a:prstGeom>
          <a:noFill/>
        </p:spPr>
        <p:txBody>
          <a:bodyPr wrap="square">
            <a:spAutoFit/>
          </a:bodyPr>
          <a:lstStyle/>
          <a:p>
            <a:r>
              <a:rPr lang="zh-CN" altLang="en-US" sz="2000" b="1" dirty="0">
                <a:solidFill>
                  <a:srgbClr val="FFFFFF"/>
                </a:solidFill>
                <a:latin typeface="微软雅黑" panose="020B0503020204020204" pitchFamily="34" charset="-122"/>
                <a:ea typeface="微软雅黑" panose="020B0503020204020204" pitchFamily="34" charset="-122"/>
              </a:rPr>
              <a:t>Phase Variation Induced by Mouth Opening</a:t>
            </a:r>
          </a:p>
        </p:txBody>
      </p:sp>
      <p:grpSp>
        <p:nvGrpSpPr>
          <p:cNvPr id="12" name="组合 11">
            <a:extLst>
              <a:ext uri="{FF2B5EF4-FFF2-40B4-BE49-F238E27FC236}">
                <a16:creationId xmlns:a16="http://schemas.microsoft.com/office/drawing/2014/main" id="{7823735D-F982-9B42-B413-4972B705C29E}"/>
              </a:ext>
            </a:extLst>
          </p:cNvPr>
          <p:cNvGrpSpPr/>
          <p:nvPr/>
        </p:nvGrpSpPr>
        <p:grpSpPr>
          <a:xfrm>
            <a:off x="2984561" y="3068138"/>
            <a:ext cx="1418472" cy="175948"/>
            <a:chOff x="2793440" y="4432996"/>
            <a:chExt cx="1418472" cy="175948"/>
          </a:xfrm>
        </p:grpSpPr>
        <p:sp>
          <p:nvSpPr>
            <p:cNvPr id="45" name="任意形状 44">
              <a:extLst>
                <a:ext uri="{FF2B5EF4-FFF2-40B4-BE49-F238E27FC236}">
                  <a16:creationId xmlns:a16="http://schemas.microsoft.com/office/drawing/2014/main" id="{211E15A9-D56B-CA40-B9AE-034025CECEEB}"/>
                </a:ext>
              </a:extLst>
            </p:cNvPr>
            <p:cNvSpPr/>
            <p:nvPr/>
          </p:nvSpPr>
          <p:spPr>
            <a:xfrm>
              <a:off x="2793440" y="4432997"/>
              <a:ext cx="709236" cy="175947"/>
            </a:xfrm>
            <a:custGeom>
              <a:avLst/>
              <a:gdLst>
                <a:gd name="connsiteX0" fmla="*/ 0 w 10590662"/>
                <a:gd name="connsiteY0" fmla="*/ 723341 h 1460328"/>
                <a:gd name="connsiteX1" fmla="*/ 477671 w 10590662"/>
                <a:gd name="connsiteY1" fmla="*/ 10 h 1460328"/>
                <a:gd name="connsiteX2" fmla="*/ 914400 w 10590662"/>
                <a:gd name="connsiteY2" fmla="*/ 736989 h 1460328"/>
                <a:gd name="connsiteX3" fmla="*/ 1282889 w 10590662"/>
                <a:gd name="connsiteY3" fmla="*/ 1446672 h 1460328"/>
                <a:gd name="connsiteX4" fmla="*/ 1746913 w 10590662"/>
                <a:gd name="connsiteY4" fmla="*/ 736989 h 1460328"/>
                <a:gd name="connsiteX5" fmla="*/ 2169994 w 10590662"/>
                <a:gd name="connsiteY5" fmla="*/ 13657 h 1460328"/>
                <a:gd name="connsiteX6" fmla="*/ 2634018 w 10590662"/>
                <a:gd name="connsiteY6" fmla="*/ 736989 h 1460328"/>
                <a:gd name="connsiteX7" fmla="*/ 2988859 w 10590662"/>
                <a:gd name="connsiteY7" fmla="*/ 1446672 h 1460328"/>
                <a:gd name="connsiteX8" fmla="*/ 3411940 w 10590662"/>
                <a:gd name="connsiteY8" fmla="*/ 736989 h 1460328"/>
                <a:gd name="connsiteX9" fmla="*/ 3794077 w 10590662"/>
                <a:gd name="connsiteY9" fmla="*/ 13657 h 1460328"/>
                <a:gd name="connsiteX10" fmla="*/ 4189862 w 10590662"/>
                <a:gd name="connsiteY10" fmla="*/ 736989 h 1460328"/>
                <a:gd name="connsiteX11" fmla="*/ 4476465 w 10590662"/>
                <a:gd name="connsiteY11" fmla="*/ 1460320 h 1460328"/>
                <a:gd name="connsiteX12" fmla="*/ 4844955 w 10590662"/>
                <a:gd name="connsiteY12" fmla="*/ 750636 h 1460328"/>
                <a:gd name="connsiteX13" fmla="*/ 5172501 w 10590662"/>
                <a:gd name="connsiteY13" fmla="*/ 13657 h 1460328"/>
                <a:gd name="connsiteX14" fmla="*/ 5554638 w 10590662"/>
                <a:gd name="connsiteY14" fmla="*/ 750636 h 1460328"/>
                <a:gd name="connsiteX15" fmla="*/ 5827594 w 10590662"/>
                <a:gd name="connsiteY15" fmla="*/ 1446672 h 1460328"/>
                <a:gd name="connsiteX16" fmla="*/ 6168788 w 10590662"/>
                <a:gd name="connsiteY16" fmla="*/ 736989 h 1460328"/>
                <a:gd name="connsiteX17" fmla="*/ 6537277 w 10590662"/>
                <a:gd name="connsiteY17" fmla="*/ 27305 h 1460328"/>
                <a:gd name="connsiteX18" fmla="*/ 6892119 w 10590662"/>
                <a:gd name="connsiteY18" fmla="*/ 736989 h 1460328"/>
                <a:gd name="connsiteX19" fmla="*/ 7287904 w 10590662"/>
                <a:gd name="connsiteY19" fmla="*/ 1460320 h 1460328"/>
                <a:gd name="connsiteX20" fmla="*/ 7724632 w 10590662"/>
                <a:gd name="connsiteY20" fmla="*/ 723341 h 1460328"/>
                <a:gd name="connsiteX21" fmla="*/ 8106770 w 10590662"/>
                <a:gd name="connsiteY21" fmla="*/ 13657 h 1460328"/>
                <a:gd name="connsiteX22" fmla="*/ 8529850 w 10590662"/>
                <a:gd name="connsiteY22" fmla="*/ 723341 h 1460328"/>
                <a:gd name="connsiteX23" fmla="*/ 8816453 w 10590662"/>
                <a:gd name="connsiteY23" fmla="*/ 1460320 h 1460328"/>
                <a:gd name="connsiteX24" fmla="*/ 9171295 w 10590662"/>
                <a:gd name="connsiteY24" fmla="*/ 736989 h 1460328"/>
                <a:gd name="connsiteX25" fmla="*/ 9430603 w 10590662"/>
                <a:gd name="connsiteY25" fmla="*/ 27305 h 1460328"/>
                <a:gd name="connsiteX26" fmla="*/ 9840035 w 10590662"/>
                <a:gd name="connsiteY26" fmla="*/ 723341 h 1460328"/>
                <a:gd name="connsiteX27" fmla="*/ 10181229 w 10590662"/>
                <a:gd name="connsiteY27" fmla="*/ 1460320 h 1460328"/>
                <a:gd name="connsiteX28" fmla="*/ 10590662 w 10590662"/>
                <a:gd name="connsiteY28" fmla="*/ 723341 h 14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90662" h="1460328">
                  <a:moveTo>
                    <a:pt x="0" y="723341"/>
                  </a:moveTo>
                  <a:cubicBezTo>
                    <a:pt x="162635" y="360538"/>
                    <a:pt x="325271" y="-2265"/>
                    <a:pt x="477671" y="10"/>
                  </a:cubicBezTo>
                  <a:cubicBezTo>
                    <a:pt x="630071" y="2285"/>
                    <a:pt x="780197" y="495879"/>
                    <a:pt x="914400" y="736989"/>
                  </a:cubicBezTo>
                  <a:cubicBezTo>
                    <a:pt x="1048603" y="978099"/>
                    <a:pt x="1144137" y="1446672"/>
                    <a:pt x="1282889" y="1446672"/>
                  </a:cubicBezTo>
                  <a:cubicBezTo>
                    <a:pt x="1421641" y="1446672"/>
                    <a:pt x="1599062" y="975825"/>
                    <a:pt x="1746913" y="736989"/>
                  </a:cubicBezTo>
                  <a:cubicBezTo>
                    <a:pt x="1894764" y="498153"/>
                    <a:pt x="2022143" y="13657"/>
                    <a:pt x="2169994" y="13657"/>
                  </a:cubicBezTo>
                  <a:cubicBezTo>
                    <a:pt x="2317845" y="13657"/>
                    <a:pt x="2497541" y="498153"/>
                    <a:pt x="2634018" y="736989"/>
                  </a:cubicBezTo>
                  <a:cubicBezTo>
                    <a:pt x="2770495" y="975825"/>
                    <a:pt x="2859205" y="1446672"/>
                    <a:pt x="2988859" y="1446672"/>
                  </a:cubicBezTo>
                  <a:cubicBezTo>
                    <a:pt x="3118513" y="1446672"/>
                    <a:pt x="3277737" y="975825"/>
                    <a:pt x="3411940" y="736989"/>
                  </a:cubicBezTo>
                  <a:cubicBezTo>
                    <a:pt x="3546143" y="498153"/>
                    <a:pt x="3664423" y="13657"/>
                    <a:pt x="3794077" y="13657"/>
                  </a:cubicBezTo>
                  <a:cubicBezTo>
                    <a:pt x="3923731" y="13657"/>
                    <a:pt x="4076131" y="495878"/>
                    <a:pt x="4189862" y="736989"/>
                  </a:cubicBezTo>
                  <a:cubicBezTo>
                    <a:pt x="4303593" y="978100"/>
                    <a:pt x="4367283" y="1458046"/>
                    <a:pt x="4476465" y="1460320"/>
                  </a:cubicBezTo>
                  <a:cubicBezTo>
                    <a:pt x="4585647" y="1462594"/>
                    <a:pt x="4728949" y="991747"/>
                    <a:pt x="4844955" y="750636"/>
                  </a:cubicBezTo>
                  <a:cubicBezTo>
                    <a:pt x="4960961" y="509525"/>
                    <a:pt x="5054221" y="13657"/>
                    <a:pt x="5172501" y="13657"/>
                  </a:cubicBezTo>
                  <a:cubicBezTo>
                    <a:pt x="5290781" y="13657"/>
                    <a:pt x="5445456" y="511800"/>
                    <a:pt x="5554638" y="750636"/>
                  </a:cubicBezTo>
                  <a:cubicBezTo>
                    <a:pt x="5663820" y="989472"/>
                    <a:pt x="5725236" y="1448946"/>
                    <a:pt x="5827594" y="1446672"/>
                  </a:cubicBezTo>
                  <a:cubicBezTo>
                    <a:pt x="5929952" y="1444398"/>
                    <a:pt x="6050508" y="973550"/>
                    <a:pt x="6168788" y="736989"/>
                  </a:cubicBezTo>
                  <a:cubicBezTo>
                    <a:pt x="6287068" y="500428"/>
                    <a:pt x="6416722" y="27305"/>
                    <a:pt x="6537277" y="27305"/>
                  </a:cubicBezTo>
                  <a:cubicBezTo>
                    <a:pt x="6657832" y="27305"/>
                    <a:pt x="6767015" y="498153"/>
                    <a:pt x="6892119" y="736989"/>
                  </a:cubicBezTo>
                  <a:cubicBezTo>
                    <a:pt x="7017223" y="975825"/>
                    <a:pt x="7149152" y="1462595"/>
                    <a:pt x="7287904" y="1460320"/>
                  </a:cubicBezTo>
                  <a:cubicBezTo>
                    <a:pt x="7426656" y="1458045"/>
                    <a:pt x="7588154" y="964452"/>
                    <a:pt x="7724632" y="723341"/>
                  </a:cubicBezTo>
                  <a:cubicBezTo>
                    <a:pt x="7861110" y="482230"/>
                    <a:pt x="7972567" y="13657"/>
                    <a:pt x="8106770" y="13657"/>
                  </a:cubicBezTo>
                  <a:cubicBezTo>
                    <a:pt x="8240973" y="13657"/>
                    <a:pt x="8411570" y="482231"/>
                    <a:pt x="8529850" y="723341"/>
                  </a:cubicBezTo>
                  <a:cubicBezTo>
                    <a:pt x="8648130" y="964451"/>
                    <a:pt x="8709546" y="1458045"/>
                    <a:pt x="8816453" y="1460320"/>
                  </a:cubicBezTo>
                  <a:cubicBezTo>
                    <a:pt x="8923360" y="1462595"/>
                    <a:pt x="9068937" y="975825"/>
                    <a:pt x="9171295" y="736989"/>
                  </a:cubicBezTo>
                  <a:cubicBezTo>
                    <a:pt x="9273653" y="498153"/>
                    <a:pt x="9319146" y="29580"/>
                    <a:pt x="9430603" y="27305"/>
                  </a:cubicBezTo>
                  <a:cubicBezTo>
                    <a:pt x="9542060" y="25030"/>
                    <a:pt x="9714931" y="484505"/>
                    <a:pt x="9840035" y="723341"/>
                  </a:cubicBezTo>
                  <a:cubicBezTo>
                    <a:pt x="9965139" y="962177"/>
                    <a:pt x="10056125" y="1460320"/>
                    <a:pt x="10181229" y="1460320"/>
                  </a:cubicBezTo>
                  <a:cubicBezTo>
                    <a:pt x="10306333" y="1460320"/>
                    <a:pt x="10448497" y="1091830"/>
                    <a:pt x="10590662" y="72334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任意形状 45">
              <a:extLst>
                <a:ext uri="{FF2B5EF4-FFF2-40B4-BE49-F238E27FC236}">
                  <a16:creationId xmlns:a16="http://schemas.microsoft.com/office/drawing/2014/main" id="{DB545A25-3E04-D544-8A5B-FD8A9A4E28BF}"/>
                </a:ext>
              </a:extLst>
            </p:cNvPr>
            <p:cNvSpPr/>
            <p:nvPr/>
          </p:nvSpPr>
          <p:spPr>
            <a:xfrm>
              <a:off x="3502676" y="4432996"/>
              <a:ext cx="709236" cy="175947"/>
            </a:xfrm>
            <a:custGeom>
              <a:avLst/>
              <a:gdLst>
                <a:gd name="connsiteX0" fmla="*/ 0 w 10590662"/>
                <a:gd name="connsiteY0" fmla="*/ 723341 h 1460328"/>
                <a:gd name="connsiteX1" fmla="*/ 477671 w 10590662"/>
                <a:gd name="connsiteY1" fmla="*/ 10 h 1460328"/>
                <a:gd name="connsiteX2" fmla="*/ 914400 w 10590662"/>
                <a:gd name="connsiteY2" fmla="*/ 736989 h 1460328"/>
                <a:gd name="connsiteX3" fmla="*/ 1282889 w 10590662"/>
                <a:gd name="connsiteY3" fmla="*/ 1446672 h 1460328"/>
                <a:gd name="connsiteX4" fmla="*/ 1746913 w 10590662"/>
                <a:gd name="connsiteY4" fmla="*/ 736989 h 1460328"/>
                <a:gd name="connsiteX5" fmla="*/ 2169994 w 10590662"/>
                <a:gd name="connsiteY5" fmla="*/ 13657 h 1460328"/>
                <a:gd name="connsiteX6" fmla="*/ 2634018 w 10590662"/>
                <a:gd name="connsiteY6" fmla="*/ 736989 h 1460328"/>
                <a:gd name="connsiteX7" fmla="*/ 2988859 w 10590662"/>
                <a:gd name="connsiteY7" fmla="*/ 1446672 h 1460328"/>
                <a:gd name="connsiteX8" fmla="*/ 3411940 w 10590662"/>
                <a:gd name="connsiteY8" fmla="*/ 736989 h 1460328"/>
                <a:gd name="connsiteX9" fmla="*/ 3794077 w 10590662"/>
                <a:gd name="connsiteY9" fmla="*/ 13657 h 1460328"/>
                <a:gd name="connsiteX10" fmla="*/ 4189862 w 10590662"/>
                <a:gd name="connsiteY10" fmla="*/ 736989 h 1460328"/>
                <a:gd name="connsiteX11" fmla="*/ 4476465 w 10590662"/>
                <a:gd name="connsiteY11" fmla="*/ 1460320 h 1460328"/>
                <a:gd name="connsiteX12" fmla="*/ 4844955 w 10590662"/>
                <a:gd name="connsiteY12" fmla="*/ 750636 h 1460328"/>
                <a:gd name="connsiteX13" fmla="*/ 5172501 w 10590662"/>
                <a:gd name="connsiteY13" fmla="*/ 13657 h 1460328"/>
                <a:gd name="connsiteX14" fmla="*/ 5554638 w 10590662"/>
                <a:gd name="connsiteY14" fmla="*/ 750636 h 1460328"/>
                <a:gd name="connsiteX15" fmla="*/ 5827594 w 10590662"/>
                <a:gd name="connsiteY15" fmla="*/ 1446672 h 1460328"/>
                <a:gd name="connsiteX16" fmla="*/ 6168788 w 10590662"/>
                <a:gd name="connsiteY16" fmla="*/ 736989 h 1460328"/>
                <a:gd name="connsiteX17" fmla="*/ 6537277 w 10590662"/>
                <a:gd name="connsiteY17" fmla="*/ 27305 h 1460328"/>
                <a:gd name="connsiteX18" fmla="*/ 6892119 w 10590662"/>
                <a:gd name="connsiteY18" fmla="*/ 736989 h 1460328"/>
                <a:gd name="connsiteX19" fmla="*/ 7287904 w 10590662"/>
                <a:gd name="connsiteY19" fmla="*/ 1460320 h 1460328"/>
                <a:gd name="connsiteX20" fmla="*/ 7724632 w 10590662"/>
                <a:gd name="connsiteY20" fmla="*/ 723341 h 1460328"/>
                <a:gd name="connsiteX21" fmla="*/ 8106770 w 10590662"/>
                <a:gd name="connsiteY21" fmla="*/ 13657 h 1460328"/>
                <a:gd name="connsiteX22" fmla="*/ 8529850 w 10590662"/>
                <a:gd name="connsiteY22" fmla="*/ 723341 h 1460328"/>
                <a:gd name="connsiteX23" fmla="*/ 8816453 w 10590662"/>
                <a:gd name="connsiteY23" fmla="*/ 1460320 h 1460328"/>
                <a:gd name="connsiteX24" fmla="*/ 9171295 w 10590662"/>
                <a:gd name="connsiteY24" fmla="*/ 736989 h 1460328"/>
                <a:gd name="connsiteX25" fmla="*/ 9430603 w 10590662"/>
                <a:gd name="connsiteY25" fmla="*/ 27305 h 1460328"/>
                <a:gd name="connsiteX26" fmla="*/ 9840035 w 10590662"/>
                <a:gd name="connsiteY26" fmla="*/ 723341 h 1460328"/>
                <a:gd name="connsiteX27" fmla="*/ 10181229 w 10590662"/>
                <a:gd name="connsiteY27" fmla="*/ 1460320 h 1460328"/>
                <a:gd name="connsiteX28" fmla="*/ 10590662 w 10590662"/>
                <a:gd name="connsiteY28" fmla="*/ 723341 h 14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90662" h="1460328">
                  <a:moveTo>
                    <a:pt x="0" y="723341"/>
                  </a:moveTo>
                  <a:cubicBezTo>
                    <a:pt x="162635" y="360538"/>
                    <a:pt x="325271" y="-2265"/>
                    <a:pt x="477671" y="10"/>
                  </a:cubicBezTo>
                  <a:cubicBezTo>
                    <a:pt x="630071" y="2285"/>
                    <a:pt x="780197" y="495879"/>
                    <a:pt x="914400" y="736989"/>
                  </a:cubicBezTo>
                  <a:cubicBezTo>
                    <a:pt x="1048603" y="978099"/>
                    <a:pt x="1144137" y="1446672"/>
                    <a:pt x="1282889" y="1446672"/>
                  </a:cubicBezTo>
                  <a:cubicBezTo>
                    <a:pt x="1421641" y="1446672"/>
                    <a:pt x="1599062" y="975825"/>
                    <a:pt x="1746913" y="736989"/>
                  </a:cubicBezTo>
                  <a:cubicBezTo>
                    <a:pt x="1894764" y="498153"/>
                    <a:pt x="2022143" y="13657"/>
                    <a:pt x="2169994" y="13657"/>
                  </a:cubicBezTo>
                  <a:cubicBezTo>
                    <a:pt x="2317845" y="13657"/>
                    <a:pt x="2497541" y="498153"/>
                    <a:pt x="2634018" y="736989"/>
                  </a:cubicBezTo>
                  <a:cubicBezTo>
                    <a:pt x="2770495" y="975825"/>
                    <a:pt x="2859205" y="1446672"/>
                    <a:pt x="2988859" y="1446672"/>
                  </a:cubicBezTo>
                  <a:cubicBezTo>
                    <a:pt x="3118513" y="1446672"/>
                    <a:pt x="3277737" y="975825"/>
                    <a:pt x="3411940" y="736989"/>
                  </a:cubicBezTo>
                  <a:cubicBezTo>
                    <a:pt x="3546143" y="498153"/>
                    <a:pt x="3664423" y="13657"/>
                    <a:pt x="3794077" y="13657"/>
                  </a:cubicBezTo>
                  <a:cubicBezTo>
                    <a:pt x="3923731" y="13657"/>
                    <a:pt x="4076131" y="495878"/>
                    <a:pt x="4189862" y="736989"/>
                  </a:cubicBezTo>
                  <a:cubicBezTo>
                    <a:pt x="4303593" y="978100"/>
                    <a:pt x="4367283" y="1458046"/>
                    <a:pt x="4476465" y="1460320"/>
                  </a:cubicBezTo>
                  <a:cubicBezTo>
                    <a:pt x="4585647" y="1462594"/>
                    <a:pt x="4728949" y="991747"/>
                    <a:pt x="4844955" y="750636"/>
                  </a:cubicBezTo>
                  <a:cubicBezTo>
                    <a:pt x="4960961" y="509525"/>
                    <a:pt x="5054221" y="13657"/>
                    <a:pt x="5172501" y="13657"/>
                  </a:cubicBezTo>
                  <a:cubicBezTo>
                    <a:pt x="5290781" y="13657"/>
                    <a:pt x="5445456" y="511800"/>
                    <a:pt x="5554638" y="750636"/>
                  </a:cubicBezTo>
                  <a:cubicBezTo>
                    <a:pt x="5663820" y="989472"/>
                    <a:pt x="5725236" y="1448946"/>
                    <a:pt x="5827594" y="1446672"/>
                  </a:cubicBezTo>
                  <a:cubicBezTo>
                    <a:pt x="5929952" y="1444398"/>
                    <a:pt x="6050508" y="973550"/>
                    <a:pt x="6168788" y="736989"/>
                  </a:cubicBezTo>
                  <a:cubicBezTo>
                    <a:pt x="6287068" y="500428"/>
                    <a:pt x="6416722" y="27305"/>
                    <a:pt x="6537277" y="27305"/>
                  </a:cubicBezTo>
                  <a:cubicBezTo>
                    <a:pt x="6657832" y="27305"/>
                    <a:pt x="6767015" y="498153"/>
                    <a:pt x="6892119" y="736989"/>
                  </a:cubicBezTo>
                  <a:cubicBezTo>
                    <a:pt x="7017223" y="975825"/>
                    <a:pt x="7149152" y="1462595"/>
                    <a:pt x="7287904" y="1460320"/>
                  </a:cubicBezTo>
                  <a:cubicBezTo>
                    <a:pt x="7426656" y="1458045"/>
                    <a:pt x="7588154" y="964452"/>
                    <a:pt x="7724632" y="723341"/>
                  </a:cubicBezTo>
                  <a:cubicBezTo>
                    <a:pt x="7861110" y="482230"/>
                    <a:pt x="7972567" y="13657"/>
                    <a:pt x="8106770" y="13657"/>
                  </a:cubicBezTo>
                  <a:cubicBezTo>
                    <a:pt x="8240973" y="13657"/>
                    <a:pt x="8411570" y="482231"/>
                    <a:pt x="8529850" y="723341"/>
                  </a:cubicBezTo>
                  <a:cubicBezTo>
                    <a:pt x="8648130" y="964451"/>
                    <a:pt x="8709546" y="1458045"/>
                    <a:pt x="8816453" y="1460320"/>
                  </a:cubicBezTo>
                  <a:cubicBezTo>
                    <a:pt x="8923360" y="1462595"/>
                    <a:pt x="9068937" y="975825"/>
                    <a:pt x="9171295" y="736989"/>
                  </a:cubicBezTo>
                  <a:cubicBezTo>
                    <a:pt x="9273653" y="498153"/>
                    <a:pt x="9319146" y="29580"/>
                    <a:pt x="9430603" y="27305"/>
                  </a:cubicBezTo>
                  <a:cubicBezTo>
                    <a:pt x="9542060" y="25030"/>
                    <a:pt x="9714931" y="484505"/>
                    <a:pt x="9840035" y="723341"/>
                  </a:cubicBezTo>
                  <a:cubicBezTo>
                    <a:pt x="9965139" y="962177"/>
                    <a:pt x="10056125" y="1460320"/>
                    <a:pt x="10181229" y="1460320"/>
                  </a:cubicBezTo>
                  <a:cubicBezTo>
                    <a:pt x="10306333" y="1460320"/>
                    <a:pt x="10448497" y="1091830"/>
                    <a:pt x="10590662" y="72334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a:extLst>
              <a:ext uri="{FF2B5EF4-FFF2-40B4-BE49-F238E27FC236}">
                <a16:creationId xmlns:a16="http://schemas.microsoft.com/office/drawing/2014/main" id="{D699C901-C4D8-884E-B8CF-8B21048D2C5A}"/>
              </a:ext>
            </a:extLst>
          </p:cNvPr>
          <p:cNvGrpSpPr/>
          <p:nvPr/>
        </p:nvGrpSpPr>
        <p:grpSpPr>
          <a:xfrm>
            <a:off x="5060685" y="2791434"/>
            <a:ext cx="1395051" cy="646331"/>
            <a:chOff x="4967070" y="3267684"/>
            <a:chExt cx="1395051" cy="646331"/>
          </a:xfrm>
        </p:grpSpPr>
        <p:sp>
          <p:nvSpPr>
            <p:cNvPr id="14" name="左大括号 13">
              <a:extLst>
                <a:ext uri="{FF2B5EF4-FFF2-40B4-BE49-F238E27FC236}">
                  <a16:creationId xmlns:a16="http://schemas.microsoft.com/office/drawing/2014/main" id="{7CF48556-2A82-EB4F-8445-C6FD462E3F9E}"/>
                </a:ext>
              </a:extLst>
            </p:cNvPr>
            <p:cNvSpPr/>
            <p:nvPr/>
          </p:nvSpPr>
          <p:spPr>
            <a:xfrm>
              <a:off x="6095406" y="3343210"/>
              <a:ext cx="201168" cy="551688"/>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68" name="文本框 67">
              <a:extLst>
                <a:ext uri="{FF2B5EF4-FFF2-40B4-BE49-F238E27FC236}">
                  <a16:creationId xmlns:a16="http://schemas.microsoft.com/office/drawing/2014/main" id="{69D91DC4-C7A5-9043-92EB-8B9957DF6129}"/>
                </a:ext>
              </a:extLst>
            </p:cNvPr>
            <p:cNvSpPr txBox="1"/>
            <p:nvPr/>
          </p:nvSpPr>
          <p:spPr>
            <a:xfrm>
              <a:off x="4967070" y="3267684"/>
              <a:ext cx="1395051" cy="646331"/>
            </a:xfrm>
            <a:prstGeom prst="rect">
              <a:avLst/>
            </a:prstGeom>
            <a:noFill/>
          </p:spPr>
          <p:txBody>
            <a:bodyPr wrap="square">
              <a:spAutoFit/>
            </a:bodyPr>
            <a:lstStyle/>
            <a:p>
              <a:pPr algn="ctr"/>
              <a:r>
                <a:rPr lang="en-US" altLang="zh-CN" b="1" dirty="0">
                  <a:solidFill>
                    <a:srgbClr val="C00000"/>
                  </a:solidFill>
                  <a:latin typeface="微软雅黑" panose="020B0503020204020204" pitchFamily="34" charset="-122"/>
                </a:rPr>
                <a:t>distance error</a:t>
              </a:r>
              <a:endParaRPr lang="zh-CN" altLang="en-US" b="1" dirty="0">
                <a:solidFill>
                  <a:srgbClr val="C00000"/>
                </a:solidFill>
                <a:latin typeface="微软雅黑" panose="020B0503020204020204" pitchFamily="34" charset="-122"/>
              </a:endParaRPr>
            </a:p>
          </p:txBody>
        </p:sp>
      </p:grpSp>
      <p:sp>
        <p:nvSpPr>
          <p:cNvPr id="70" name="任意形状 69">
            <a:extLst>
              <a:ext uri="{FF2B5EF4-FFF2-40B4-BE49-F238E27FC236}">
                <a16:creationId xmlns:a16="http://schemas.microsoft.com/office/drawing/2014/main" id="{1F0A2B5D-AF5D-8F4A-A767-381FBEE9D07F}"/>
              </a:ext>
            </a:extLst>
          </p:cNvPr>
          <p:cNvSpPr/>
          <p:nvPr/>
        </p:nvSpPr>
        <p:spPr>
          <a:xfrm>
            <a:off x="6486865" y="1890653"/>
            <a:ext cx="4478329" cy="2504302"/>
          </a:xfrm>
          <a:custGeom>
            <a:avLst/>
            <a:gdLst>
              <a:gd name="connsiteX0" fmla="*/ 0 w 5549153"/>
              <a:gd name="connsiteY0" fmla="*/ 2467996 h 2504302"/>
              <a:gd name="connsiteX1" fmla="*/ 62753 w 5549153"/>
              <a:gd name="connsiteY1" fmla="*/ 2378349 h 2504302"/>
              <a:gd name="connsiteX2" fmla="*/ 71717 w 5549153"/>
              <a:gd name="connsiteY2" fmla="*/ 2467996 h 2504302"/>
              <a:gd name="connsiteX3" fmla="*/ 125506 w 5549153"/>
              <a:gd name="connsiteY3" fmla="*/ 2378349 h 2504302"/>
              <a:gd name="connsiteX4" fmla="*/ 152400 w 5549153"/>
              <a:gd name="connsiteY4" fmla="*/ 2503855 h 2504302"/>
              <a:gd name="connsiteX5" fmla="*/ 179294 w 5549153"/>
              <a:gd name="connsiteY5" fmla="*/ 2324561 h 2504302"/>
              <a:gd name="connsiteX6" fmla="*/ 206188 w 5549153"/>
              <a:gd name="connsiteY6" fmla="*/ 2476961 h 2504302"/>
              <a:gd name="connsiteX7" fmla="*/ 215153 w 5549153"/>
              <a:gd name="connsiteY7" fmla="*/ 2351455 h 2504302"/>
              <a:gd name="connsiteX8" fmla="*/ 331694 w 5549153"/>
              <a:gd name="connsiteY8" fmla="*/ 2485925 h 2504302"/>
              <a:gd name="connsiteX9" fmla="*/ 340659 w 5549153"/>
              <a:gd name="connsiteY9" fmla="*/ 2351455 h 2504302"/>
              <a:gd name="connsiteX10" fmla="*/ 367553 w 5549153"/>
              <a:gd name="connsiteY10" fmla="*/ 2450067 h 2504302"/>
              <a:gd name="connsiteX11" fmla="*/ 448235 w 5549153"/>
              <a:gd name="connsiteY11" fmla="*/ 2333525 h 2504302"/>
              <a:gd name="connsiteX12" fmla="*/ 537882 w 5549153"/>
              <a:gd name="connsiteY12" fmla="*/ 2432137 h 2504302"/>
              <a:gd name="connsiteX13" fmla="*/ 582706 w 5549153"/>
              <a:gd name="connsiteY13" fmla="*/ 2315596 h 2504302"/>
              <a:gd name="connsiteX14" fmla="*/ 681317 w 5549153"/>
              <a:gd name="connsiteY14" fmla="*/ 2423172 h 2504302"/>
              <a:gd name="connsiteX15" fmla="*/ 735106 w 5549153"/>
              <a:gd name="connsiteY15" fmla="*/ 2225949 h 2504302"/>
              <a:gd name="connsiteX16" fmla="*/ 815788 w 5549153"/>
              <a:gd name="connsiteY16" fmla="*/ 2351455 h 2504302"/>
              <a:gd name="connsiteX17" fmla="*/ 833717 w 5549153"/>
              <a:gd name="connsiteY17" fmla="*/ 2414208 h 2504302"/>
              <a:gd name="connsiteX18" fmla="*/ 833717 w 5549153"/>
              <a:gd name="connsiteY18" fmla="*/ 2333525 h 2504302"/>
              <a:gd name="connsiteX19" fmla="*/ 887506 w 5549153"/>
              <a:gd name="connsiteY19" fmla="*/ 2342490 h 2504302"/>
              <a:gd name="connsiteX20" fmla="*/ 950259 w 5549153"/>
              <a:gd name="connsiteY20" fmla="*/ 2467996 h 2504302"/>
              <a:gd name="connsiteX21" fmla="*/ 968188 w 5549153"/>
              <a:gd name="connsiteY21" fmla="*/ 2324561 h 2504302"/>
              <a:gd name="connsiteX22" fmla="*/ 1093694 w 5549153"/>
              <a:gd name="connsiteY22" fmla="*/ 2414208 h 2504302"/>
              <a:gd name="connsiteX23" fmla="*/ 1147482 w 5549153"/>
              <a:gd name="connsiteY23" fmla="*/ 2279737 h 2504302"/>
              <a:gd name="connsiteX24" fmla="*/ 1228165 w 5549153"/>
              <a:gd name="connsiteY24" fmla="*/ 2405243 h 2504302"/>
              <a:gd name="connsiteX25" fmla="*/ 1272988 w 5549153"/>
              <a:gd name="connsiteY25" fmla="*/ 2261808 h 2504302"/>
              <a:gd name="connsiteX26" fmla="*/ 1344706 w 5549153"/>
              <a:gd name="connsiteY26" fmla="*/ 2351455 h 2504302"/>
              <a:gd name="connsiteX27" fmla="*/ 1353670 w 5549153"/>
              <a:gd name="connsiteY27" fmla="*/ 2216984 h 2504302"/>
              <a:gd name="connsiteX28" fmla="*/ 1407459 w 5549153"/>
              <a:gd name="connsiteY28" fmla="*/ 2306631 h 2504302"/>
              <a:gd name="connsiteX29" fmla="*/ 1434353 w 5549153"/>
              <a:gd name="connsiteY29" fmla="*/ 2208019 h 2504302"/>
              <a:gd name="connsiteX30" fmla="*/ 1497106 w 5549153"/>
              <a:gd name="connsiteY30" fmla="*/ 2297667 h 2504302"/>
              <a:gd name="connsiteX31" fmla="*/ 1524000 w 5549153"/>
              <a:gd name="connsiteY31" fmla="*/ 2181125 h 2504302"/>
              <a:gd name="connsiteX32" fmla="*/ 1622612 w 5549153"/>
              <a:gd name="connsiteY32" fmla="*/ 2387314 h 2504302"/>
              <a:gd name="connsiteX33" fmla="*/ 1846729 w 5549153"/>
              <a:gd name="connsiteY33" fmla="*/ 1212937 h 2504302"/>
              <a:gd name="connsiteX34" fmla="*/ 2008094 w 5549153"/>
              <a:gd name="connsiteY34" fmla="*/ 433008 h 2504302"/>
              <a:gd name="connsiteX35" fmla="*/ 2097741 w 5549153"/>
              <a:gd name="connsiteY35" fmla="*/ 29596 h 2504302"/>
              <a:gd name="connsiteX36" fmla="*/ 2205317 w 5549153"/>
              <a:gd name="connsiteY36" fmla="*/ 1221902 h 2504302"/>
              <a:gd name="connsiteX37" fmla="*/ 2294965 w 5549153"/>
              <a:gd name="connsiteY37" fmla="*/ 1329478 h 2504302"/>
              <a:gd name="connsiteX38" fmla="*/ 2456329 w 5549153"/>
              <a:gd name="connsiteY38" fmla="*/ 2459031 h 2504302"/>
              <a:gd name="connsiteX39" fmla="*/ 2519082 w 5549153"/>
              <a:gd name="connsiteY39" fmla="*/ 2252843 h 2504302"/>
              <a:gd name="connsiteX40" fmla="*/ 2707341 w 5549153"/>
              <a:gd name="connsiteY40" fmla="*/ 2405243 h 2504302"/>
              <a:gd name="connsiteX41" fmla="*/ 2779059 w 5549153"/>
              <a:gd name="connsiteY41" fmla="*/ 2136302 h 2504302"/>
              <a:gd name="connsiteX42" fmla="*/ 2841812 w 5549153"/>
              <a:gd name="connsiteY42" fmla="*/ 2288702 h 2504302"/>
              <a:gd name="connsiteX43" fmla="*/ 2850776 w 5549153"/>
              <a:gd name="connsiteY43" fmla="*/ 2190090 h 2504302"/>
              <a:gd name="connsiteX44" fmla="*/ 2859741 w 5549153"/>
              <a:gd name="connsiteY44" fmla="*/ 2306631 h 2504302"/>
              <a:gd name="connsiteX45" fmla="*/ 2913529 w 5549153"/>
              <a:gd name="connsiteY45" fmla="*/ 2190090 h 2504302"/>
              <a:gd name="connsiteX46" fmla="*/ 3012141 w 5549153"/>
              <a:gd name="connsiteY46" fmla="*/ 2315596 h 2504302"/>
              <a:gd name="connsiteX47" fmla="*/ 3065929 w 5549153"/>
              <a:gd name="connsiteY47" fmla="*/ 2163196 h 2504302"/>
              <a:gd name="connsiteX48" fmla="*/ 3137647 w 5549153"/>
              <a:gd name="connsiteY48" fmla="*/ 2243878 h 2504302"/>
              <a:gd name="connsiteX49" fmla="*/ 3182470 w 5549153"/>
              <a:gd name="connsiteY49" fmla="*/ 2118372 h 2504302"/>
              <a:gd name="connsiteX50" fmla="*/ 3272117 w 5549153"/>
              <a:gd name="connsiteY50" fmla="*/ 2225949 h 2504302"/>
              <a:gd name="connsiteX51" fmla="*/ 3325906 w 5549153"/>
              <a:gd name="connsiteY51" fmla="*/ 2127337 h 2504302"/>
              <a:gd name="connsiteX52" fmla="*/ 3478306 w 5549153"/>
              <a:gd name="connsiteY52" fmla="*/ 2261808 h 2504302"/>
              <a:gd name="connsiteX53" fmla="*/ 3505200 w 5549153"/>
              <a:gd name="connsiteY53" fmla="*/ 2145267 h 2504302"/>
              <a:gd name="connsiteX54" fmla="*/ 3621741 w 5549153"/>
              <a:gd name="connsiteY54" fmla="*/ 2225949 h 2504302"/>
              <a:gd name="connsiteX55" fmla="*/ 3648635 w 5549153"/>
              <a:gd name="connsiteY55" fmla="*/ 2073549 h 2504302"/>
              <a:gd name="connsiteX56" fmla="*/ 3756212 w 5549153"/>
              <a:gd name="connsiteY56" fmla="*/ 2216984 h 2504302"/>
              <a:gd name="connsiteX57" fmla="*/ 3827929 w 5549153"/>
              <a:gd name="connsiteY57" fmla="*/ 2127337 h 2504302"/>
              <a:gd name="connsiteX58" fmla="*/ 3854823 w 5549153"/>
              <a:gd name="connsiteY58" fmla="*/ 2216984 h 2504302"/>
              <a:gd name="connsiteX59" fmla="*/ 3872753 w 5549153"/>
              <a:gd name="connsiteY59" fmla="*/ 2109408 h 2504302"/>
              <a:gd name="connsiteX60" fmla="*/ 4007223 w 5549153"/>
              <a:gd name="connsiteY60" fmla="*/ 2234914 h 2504302"/>
              <a:gd name="connsiteX61" fmla="*/ 4007223 w 5549153"/>
              <a:gd name="connsiteY61" fmla="*/ 2100443 h 2504302"/>
              <a:gd name="connsiteX62" fmla="*/ 4123765 w 5549153"/>
              <a:gd name="connsiteY62" fmla="*/ 2199055 h 2504302"/>
              <a:gd name="connsiteX63" fmla="*/ 4150659 w 5549153"/>
              <a:gd name="connsiteY63" fmla="*/ 2109408 h 2504302"/>
              <a:gd name="connsiteX64" fmla="*/ 4276165 w 5549153"/>
              <a:gd name="connsiteY64" fmla="*/ 2234914 h 2504302"/>
              <a:gd name="connsiteX65" fmla="*/ 4285129 w 5549153"/>
              <a:gd name="connsiteY65" fmla="*/ 2100443 h 2504302"/>
              <a:gd name="connsiteX66" fmla="*/ 4428565 w 5549153"/>
              <a:gd name="connsiteY66" fmla="*/ 2199055 h 2504302"/>
              <a:gd name="connsiteX67" fmla="*/ 4446494 w 5549153"/>
              <a:gd name="connsiteY67" fmla="*/ 2109408 h 2504302"/>
              <a:gd name="connsiteX68" fmla="*/ 4545106 w 5549153"/>
              <a:gd name="connsiteY68" fmla="*/ 2190090 h 2504302"/>
              <a:gd name="connsiteX69" fmla="*/ 4589929 w 5549153"/>
              <a:gd name="connsiteY69" fmla="*/ 2100443 h 2504302"/>
              <a:gd name="connsiteX70" fmla="*/ 4733365 w 5549153"/>
              <a:gd name="connsiteY70" fmla="*/ 2216984 h 2504302"/>
              <a:gd name="connsiteX71" fmla="*/ 4742329 w 5549153"/>
              <a:gd name="connsiteY71" fmla="*/ 2109408 h 2504302"/>
              <a:gd name="connsiteX72" fmla="*/ 4948517 w 5549153"/>
              <a:gd name="connsiteY72" fmla="*/ 2216984 h 2504302"/>
              <a:gd name="connsiteX73" fmla="*/ 4948517 w 5549153"/>
              <a:gd name="connsiteY73" fmla="*/ 2037690 h 2504302"/>
              <a:gd name="connsiteX74" fmla="*/ 5065059 w 5549153"/>
              <a:gd name="connsiteY74" fmla="*/ 2163196 h 2504302"/>
              <a:gd name="connsiteX75" fmla="*/ 5136776 w 5549153"/>
              <a:gd name="connsiteY75" fmla="*/ 2037690 h 2504302"/>
              <a:gd name="connsiteX76" fmla="*/ 5235388 w 5549153"/>
              <a:gd name="connsiteY76" fmla="*/ 2154231 h 2504302"/>
              <a:gd name="connsiteX77" fmla="*/ 5316070 w 5549153"/>
              <a:gd name="connsiteY77" fmla="*/ 2046655 h 2504302"/>
              <a:gd name="connsiteX78" fmla="*/ 5459506 w 5549153"/>
              <a:gd name="connsiteY78" fmla="*/ 2190090 h 2504302"/>
              <a:gd name="connsiteX79" fmla="*/ 5495365 w 5549153"/>
              <a:gd name="connsiteY79" fmla="*/ 2073549 h 2504302"/>
              <a:gd name="connsiteX80" fmla="*/ 5549153 w 5549153"/>
              <a:gd name="connsiteY80" fmla="*/ 2127337 h 25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549153" h="2504302">
                <a:moveTo>
                  <a:pt x="0" y="2467996"/>
                </a:moveTo>
                <a:cubicBezTo>
                  <a:pt x="25400" y="2423172"/>
                  <a:pt x="50800" y="2378349"/>
                  <a:pt x="62753" y="2378349"/>
                </a:cubicBezTo>
                <a:cubicBezTo>
                  <a:pt x="74706" y="2378349"/>
                  <a:pt x="61258" y="2467996"/>
                  <a:pt x="71717" y="2467996"/>
                </a:cubicBezTo>
                <a:cubicBezTo>
                  <a:pt x="82176" y="2467996"/>
                  <a:pt x="112059" y="2372373"/>
                  <a:pt x="125506" y="2378349"/>
                </a:cubicBezTo>
                <a:cubicBezTo>
                  <a:pt x="138953" y="2384325"/>
                  <a:pt x="143435" y="2512820"/>
                  <a:pt x="152400" y="2503855"/>
                </a:cubicBezTo>
                <a:cubicBezTo>
                  <a:pt x="161365" y="2494890"/>
                  <a:pt x="170329" y="2329043"/>
                  <a:pt x="179294" y="2324561"/>
                </a:cubicBezTo>
                <a:cubicBezTo>
                  <a:pt x="188259" y="2320079"/>
                  <a:pt x="200212" y="2472479"/>
                  <a:pt x="206188" y="2476961"/>
                </a:cubicBezTo>
                <a:cubicBezTo>
                  <a:pt x="212164" y="2481443"/>
                  <a:pt x="194235" y="2349961"/>
                  <a:pt x="215153" y="2351455"/>
                </a:cubicBezTo>
                <a:cubicBezTo>
                  <a:pt x="236071" y="2352949"/>
                  <a:pt x="310776" y="2485925"/>
                  <a:pt x="331694" y="2485925"/>
                </a:cubicBezTo>
                <a:cubicBezTo>
                  <a:pt x="352612" y="2485925"/>
                  <a:pt x="334683" y="2357431"/>
                  <a:pt x="340659" y="2351455"/>
                </a:cubicBezTo>
                <a:cubicBezTo>
                  <a:pt x="346636" y="2345479"/>
                  <a:pt x="349624" y="2453055"/>
                  <a:pt x="367553" y="2450067"/>
                </a:cubicBezTo>
                <a:cubicBezTo>
                  <a:pt x="385482" y="2447079"/>
                  <a:pt x="419847" y="2336513"/>
                  <a:pt x="448235" y="2333525"/>
                </a:cubicBezTo>
                <a:cubicBezTo>
                  <a:pt x="476623" y="2330537"/>
                  <a:pt x="515470" y="2435125"/>
                  <a:pt x="537882" y="2432137"/>
                </a:cubicBezTo>
                <a:cubicBezTo>
                  <a:pt x="560294" y="2429149"/>
                  <a:pt x="558800" y="2317090"/>
                  <a:pt x="582706" y="2315596"/>
                </a:cubicBezTo>
                <a:cubicBezTo>
                  <a:pt x="606612" y="2314102"/>
                  <a:pt x="655917" y="2438113"/>
                  <a:pt x="681317" y="2423172"/>
                </a:cubicBezTo>
                <a:cubicBezTo>
                  <a:pt x="706717" y="2408231"/>
                  <a:pt x="712694" y="2237902"/>
                  <a:pt x="735106" y="2225949"/>
                </a:cubicBezTo>
                <a:cubicBezTo>
                  <a:pt x="757518" y="2213996"/>
                  <a:pt x="799353" y="2320078"/>
                  <a:pt x="815788" y="2351455"/>
                </a:cubicBezTo>
                <a:cubicBezTo>
                  <a:pt x="832223" y="2382831"/>
                  <a:pt x="830729" y="2417196"/>
                  <a:pt x="833717" y="2414208"/>
                </a:cubicBezTo>
                <a:lnTo>
                  <a:pt x="833717" y="2333525"/>
                </a:lnTo>
                <a:cubicBezTo>
                  <a:pt x="842682" y="2321572"/>
                  <a:pt x="868082" y="2320078"/>
                  <a:pt x="887506" y="2342490"/>
                </a:cubicBezTo>
                <a:cubicBezTo>
                  <a:pt x="906930" y="2364902"/>
                  <a:pt x="936812" y="2470984"/>
                  <a:pt x="950259" y="2467996"/>
                </a:cubicBezTo>
                <a:cubicBezTo>
                  <a:pt x="963706" y="2465008"/>
                  <a:pt x="944282" y="2333526"/>
                  <a:pt x="968188" y="2324561"/>
                </a:cubicBezTo>
                <a:cubicBezTo>
                  <a:pt x="992094" y="2315596"/>
                  <a:pt x="1063812" y="2421679"/>
                  <a:pt x="1093694" y="2414208"/>
                </a:cubicBezTo>
                <a:cubicBezTo>
                  <a:pt x="1123576" y="2406737"/>
                  <a:pt x="1125070" y="2281231"/>
                  <a:pt x="1147482" y="2279737"/>
                </a:cubicBezTo>
                <a:cubicBezTo>
                  <a:pt x="1169894" y="2278243"/>
                  <a:pt x="1207247" y="2408231"/>
                  <a:pt x="1228165" y="2405243"/>
                </a:cubicBezTo>
                <a:cubicBezTo>
                  <a:pt x="1249083" y="2402255"/>
                  <a:pt x="1253564" y="2270773"/>
                  <a:pt x="1272988" y="2261808"/>
                </a:cubicBezTo>
                <a:cubicBezTo>
                  <a:pt x="1292412" y="2252843"/>
                  <a:pt x="1331259" y="2358926"/>
                  <a:pt x="1344706" y="2351455"/>
                </a:cubicBezTo>
                <a:cubicBezTo>
                  <a:pt x="1358153" y="2343984"/>
                  <a:pt x="1343211" y="2224455"/>
                  <a:pt x="1353670" y="2216984"/>
                </a:cubicBezTo>
                <a:cubicBezTo>
                  <a:pt x="1364129" y="2209513"/>
                  <a:pt x="1394012" y="2308125"/>
                  <a:pt x="1407459" y="2306631"/>
                </a:cubicBezTo>
                <a:cubicBezTo>
                  <a:pt x="1420906" y="2305137"/>
                  <a:pt x="1419412" y="2209513"/>
                  <a:pt x="1434353" y="2208019"/>
                </a:cubicBezTo>
                <a:cubicBezTo>
                  <a:pt x="1449294" y="2206525"/>
                  <a:pt x="1482165" y="2302149"/>
                  <a:pt x="1497106" y="2297667"/>
                </a:cubicBezTo>
                <a:cubicBezTo>
                  <a:pt x="1512047" y="2293185"/>
                  <a:pt x="1503082" y="2166184"/>
                  <a:pt x="1524000" y="2181125"/>
                </a:cubicBezTo>
                <a:cubicBezTo>
                  <a:pt x="1544918" y="2196066"/>
                  <a:pt x="1568824" y="2548679"/>
                  <a:pt x="1622612" y="2387314"/>
                </a:cubicBezTo>
                <a:cubicBezTo>
                  <a:pt x="1676400" y="2225949"/>
                  <a:pt x="1782482" y="1538655"/>
                  <a:pt x="1846729" y="1212937"/>
                </a:cubicBezTo>
                <a:cubicBezTo>
                  <a:pt x="1910976" y="887219"/>
                  <a:pt x="1966259" y="630232"/>
                  <a:pt x="2008094" y="433008"/>
                </a:cubicBezTo>
                <a:cubicBezTo>
                  <a:pt x="2049929" y="235784"/>
                  <a:pt x="2064870" y="-101886"/>
                  <a:pt x="2097741" y="29596"/>
                </a:cubicBezTo>
                <a:cubicBezTo>
                  <a:pt x="2130612" y="161078"/>
                  <a:pt x="2172446" y="1005255"/>
                  <a:pt x="2205317" y="1221902"/>
                </a:cubicBezTo>
                <a:cubicBezTo>
                  <a:pt x="2238188" y="1438549"/>
                  <a:pt x="2253130" y="1123290"/>
                  <a:pt x="2294965" y="1329478"/>
                </a:cubicBezTo>
                <a:cubicBezTo>
                  <a:pt x="2336800" y="1535666"/>
                  <a:pt x="2418976" y="2305137"/>
                  <a:pt x="2456329" y="2459031"/>
                </a:cubicBezTo>
                <a:cubicBezTo>
                  <a:pt x="2493682" y="2612925"/>
                  <a:pt x="2477247" y="2261808"/>
                  <a:pt x="2519082" y="2252843"/>
                </a:cubicBezTo>
                <a:cubicBezTo>
                  <a:pt x="2560917" y="2243878"/>
                  <a:pt x="2664012" y="2424666"/>
                  <a:pt x="2707341" y="2405243"/>
                </a:cubicBezTo>
                <a:cubicBezTo>
                  <a:pt x="2750670" y="2385820"/>
                  <a:pt x="2756647" y="2155725"/>
                  <a:pt x="2779059" y="2136302"/>
                </a:cubicBezTo>
                <a:cubicBezTo>
                  <a:pt x="2801471" y="2116879"/>
                  <a:pt x="2829859" y="2279737"/>
                  <a:pt x="2841812" y="2288702"/>
                </a:cubicBezTo>
                <a:cubicBezTo>
                  <a:pt x="2853765" y="2297667"/>
                  <a:pt x="2847788" y="2187102"/>
                  <a:pt x="2850776" y="2190090"/>
                </a:cubicBezTo>
                <a:cubicBezTo>
                  <a:pt x="2853764" y="2193078"/>
                  <a:pt x="2849282" y="2306631"/>
                  <a:pt x="2859741" y="2306631"/>
                </a:cubicBezTo>
                <a:cubicBezTo>
                  <a:pt x="2870200" y="2306631"/>
                  <a:pt x="2888129" y="2188596"/>
                  <a:pt x="2913529" y="2190090"/>
                </a:cubicBezTo>
                <a:cubicBezTo>
                  <a:pt x="2938929" y="2191584"/>
                  <a:pt x="2986741" y="2320078"/>
                  <a:pt x="3012141" y="2315596"/>
                </a:cubicBezTo>
                <a:cubicBezTo>
                  <a:pt x="3037541" y="2311114"/>
                  <a:pt x="3045011" y="2175149"/>
                  <a:pt x="3065929" y="2163196"/>
                </a:cubicBezTo>
                <a:cubicBezTo>
                  <a:pt x="3086847" y="2151243"/>
                  <a:pt x="3118224" y="2251349"/>
                  <a:pt x="3137647" y="2243878"/>
                </a:cubicBezTo>
                <a:cubicBezTo>
                  <a:pt x="3157071" y="2236407"/>
                  <a:pt x="3160058" y="2121360"/>
                  <a:pt x="3182470" y="2118372"/>
                </a:cubicBezTo>
                <a:cubicBezTo>
                  <a:pt x="3204882" y="2115384"/>
                  <a:pt x="3248211" y="2224455"/>
                  <a:pt x="3272117" y="2225949"/>
                </a:cubicBezTo>
                <a:cubicBezTo>
                  <a:pt x="3296023" y="2227443"/>
                  <a:pt x="3291541" y="2121361"/>
                  <a:pt x="3325906" y="2127337"/>
                </a:cubicBezTo>
                <a:cubicBezTo>
                  <a:pt x="3360271" y="2133313"/>
                  <a:pt x="3448424" y="2258820"/>
                  <a:pt x="3478306" y="2261808"/>
                </a:cubicBezTo>
                <a:cubicBezTo>
                  <a:pt x="3508188" y="2264796"/>
                  <a:pt x="3481294" y="2151243"/>
                  <a:pt x="3505200" y="2145267"/>
                </a:cubicBezTo>
                <a:cubicBezTo>
                  <a:pt x="3529106" y="2139290"/>
                  <a:pt x="3597835" y="2237902"/>
                  <a:pt x="3621741" y="2225949"/>
                </a:cubicBezTo>
                <a:cubicBezTo>
                  <a:pt x="3645647" y="2213996"/>
                  <a:pt x="3626223" y="2075043"/>
                  <a:pt x="3648635" y="2073549"/>
                </a:cubicBezTo>
                <a:cubicBezTo>
                  <a:pt x="3671047" y="2072055"/>
                  <a:pt x="3726330" y="2208019"/>
                  <a:pt x="3756212" y="2216984"/>
                </a:cubicBezTo>
                <a:cubicBezTo>
                  <a:pt x="3786094" y="2225949"/>
                  <a:pt x="3811494" y="2127337"/>
                  <a:pt x="3827929" y="2127337"/>
                </a:cubicBezTo>
                <a:cubicBezTo>
                  <a:pt x="3844364" y="2127337"/>
                  <a:pt x="3847352" y="2219972"/>
                  <a:pt x="3854823" y="2216984"/>
                </a:cubicBezTo>
                <a:cubicBezTo>
                  <a:pt x="3862294" y="2213996"/>
                  <a:pt x="3847353" y="2106420"/>
                  <a:pt x="3872753" y="2109408"/>
                </a:cubicBezTo>
                <a:cubicBezTo>
                  <a:pt x="3898153" y="2112396"/>
                  <a:pt x="3984811" y="2236408"/>
                  <a:pt x="4007223" y="2234914"/>
                </a:cubicBezTo>
                <a:cubicBezTo>
                  <a:pt x="4029635" y="2233420"/>
                  <a:pt x="3987799" y="2106419"/>
                  <a:pt x="4007223" y="2100443"/>
                </a:cubicBezTo>
                <a:cubicBezTo>
                  <a:pt x="4026647" y="2094467"/>
                  <a:pt x="4099859" y="2197561"/>
                  <a:pt x="4123765" y="2199055"/>
                </a:cubicBezTo>
                <a:cubicBezTo>
                  <a:pt x="4147671" y="2200549"/>
                  <a:pt x="4125259" y="2103431"/>
                  <a:pt x="4150659" y="2109408"/>
                </a:cubicBezTo>
                <a:cubicBezTo>
                  <a:pt x="4176059" y="2115385"/>
                  <a:pt x="4253753" y="2236408"/>
                  <a:pt x="4276165" y="2234914"/>
                </a:cubicBezTo>
                <a:cubicBezTo>
                  <a:pt x="4298577" y="2233420"/>
                  <a:pt x="4259729" y="2106420"/>
                  <a:pt x="4285129" y="2100443"/>
                </a:cubicBezTo>
                <a:cubicBezTo>
                  <a:pt x="4310529" y="2094466"/>
                  <a:pt x="4401671" y="2197561"/>
                  <a:pt x="4428565" y="2199055"/>
                </a:cubicBezTo>
                <a:cubicBezTo>
                  <a:pt x="4455459" y="2200549"/>
                  <a:pt x="4427070" y="2110902"/>
                  <a:pt x="4446494" y="2109408"/>
                </a:cubicBezTo>
                <a:cubicBezTo>
                  <a:pt x="4465918" y="2107914"/>
                  <a:pt x="4521200" y="2191584"/>
                  <a:pt x="4545106" y="2190090"/>
                </a:cubicBezTo>
                <a:cubicBezTo>
                  <a:pt x="4569012" y="2188596"/>
                  <a:pt x="4558553" y="2095961"/>
                  <a:pt x="4589929" y="2100443"/>
                </a:cubicBezTo>
                <a:cubicBezTo>
                  <a:pt x="4621305" y="2104925"/>
                  <a:pt x="4707965" y="2215490"/>
                  <a:pt x="4733365" y="2216984"/>
                </a:cubicBezTo>
                <a:cubicBezTo>
                  <a:pt x="4758765" y="2218478"/>
                  <a:pt x="4706470" y="2109408"/>
                  <a:pt x="4742329" y="2109408"/>
                </a:cubicBezTo>
                <a:cubicBezTo>
                  <a:pt x="4778188" y="2109408"/>
                  <a:pt x="4914152" y="2228937"/>
                  <a:pt x="4948517" y="2216984"/>
                </a:cubicBezTo>
                <a:cubicBezTo>
                  <a:pt x="4982882" y="2205031"/>
                  <a:pt x="4929093" y="2046655"/>
                  <a:pt x="4948517" y="2037690"/>
                </a:cubicBezTo>
                <a:cubicBezTo>
                  <a:pt x="4967941" y="2028725"/>
                  <a:pt x="5033683" y="2163196"/>
                  <a:pt x="5065059" y="2163196"/>
                </a:cubicBezTo>
                <a:cubicBezTo>
                  <a:pt x="5096435" y="2163196"/>
                  <a:pt x="5108388" y="2039184"/>
                  <a:pt x="5136776" y="2037690"/>
                </a:cubicBezTo>
                <a:cubicBezTo>
                  <a:pt x="5165164" y="2036196"/>
                  <a:pt x="5205506" y="2152737"/>
                  <a:pt x="5235388" y="2154231"/>
                </a:cubicBezTo>
                <a:cubicBezTo>
                  <a:pt x="5265270" y="2155725"/>
                  <a:pt x="5278717" y="2040679"/>
                  <a:pt x="5316070" y="2046655"/>
                </a:cubicBezTo>
                <a:cubicBezTo>
                  <a:pt x="5353423" y="2052631"/>
                  <a:pt x="5429624" y="2185608"/>
                  <a:pt x="5459506" y="2190090"/>
                </a:cubicBezTo>
                <a:cubicBezTo>
                  <a:pt x="5489388" y="2194572"/>
                  <a:pt x="5495365" y="2073549"/>
                  <a:pt x="5495365" y="2073549"/>
                </a:cubicBezTo>
                <a:cubicBezTo>
                  <a:pt x="5510306" y="2063090"/>
                  <a:pt x="5529729" y="2095213"/>
                  <a:pt x="5549153" y="2127337"/>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任意形状 70">
            <a:extLst>
              <a:ext uri="{FF2B5EF4-FFF2-40B4-BE49-F238E27FC236}">
                <a16:creationId xmlns:a16="http://schemas.microsoft.com/office/drawing/2014/main" id="{E927CAD4-7F41-6A41-A28A-E48D893FC4D0}"/>
              </a:ext>
            </a:extLst>
          </p:cNvPr>
          <p:cNvSpPr/>
          <p:nvPr/>
        </p:nvSpPr>
        <p:spPr>
          <a:xfrm>
            <a:off x="6430512" y="1890654"/>
            <a:ext cx="4534682" cy="2565582"/>
          </a:xfrm>
          <a:custGeom>
            <a:avLst/>
            <a:gdLst>
              <a:gd name="connsiteX0" fmla="*/ 0 w 5674659"/>
              <a:gd name="connsiteY0" fmla="*/ 2155665 h 2281255"/>
              <a:gd name="connsiteX1" fmla="*/ 53789 w 5674659"/>
              <a:gd name="connsiteY1" fmla="*/ 2066018 h 2281255"/>
              <a:gd name="connsiteX2" fmla="*/ 107577 w 5674659"/>
              <a:gd name="connsiteY2" fmla="*/ 2173595 h 2281255"/>
              <a:gd name="connsiteX3" fmla="*/ 161365 w 5674659"/>
              <a:gd name="connsiteY3" fmla="*/ 2092913 h 2281255"/>
              <a:gd name="connsiteX4" fmla="*/ 233083 w 5674659"/>
              <a:gd name="connsiteY4" fmla="*/ 2281171 h 2281255"/>
              <a:gd name="connsiteX5" fmla="*/ 268942 w 5674659"/>
              <a:gd name="connsiteY5" fmla="*/ 2066018 h 2281255"/>
              <a:gd name="connsiteX6" fmla="*/ 304800 w 5674659"/>
              <a:gd name="connsiteY6" fmla="*/ 2209454 h 2281255"/>
              <a:gd name="connsiteX7" fmla="*/ 358589 w 5674659"/>
              <a:gd name="connsiteY7" fmla="*/ 2263242 h 2281255"/>
              <a:gd name="connsiteX8" fmla="*/ 394448 w 5674659"/>
              <a:gd name="connsiteY8" fmla="*/ 2048089 h 2281255"/>
              <a:gd name="connsiteX9" fmla="*/ 448236 w 5674659"/>
              <a:gd name="connsiteY9" fmla="*/ 2164630 h 2281255"/>
              <a:gd name="connsiteX10" fmla="*/ 510989 w 5674659"/>
              <a:gd name="connsiteY10" fmla="*/ 2039124 h 2281255"/>
              <a:gd name="connsiteX11" fmla="*/ 555812 w 5674659"/>
              <a:gd name="connsiteY11" fmla="*/ 2236348 h 2281255"/>
              <a:gd name="connsiteX12" fmla="*/ 600636 w 5674659"/>
              <a:gd name="connsiteY12" fmla="*/ 2012230 h 2281255"/>
              <a:gd name="connsiteX13" fmla="*/ 690283 w 5674659"/>
              <a:gd name="connsiteY13" fmla="*/ 2254277 h 2281255"/>
              <a:gd name="connsiteX14" fmla="*/ 699248 w 5674659"/>
              <a:gd name="connsiteY14" fmla="*/ 1994301 h 2281255"/>
              <a:gd name="connsiteX15" fmla="*/ 806824 w 5674659"/>
              <a:gd name="connsiteY15" fmla="*/ 2209454 h 2281255"/>
              <a:gd name="connsiteX16" fmla="*/ 860612 w 5674659"/>
              <a:gd name="connsiteY16" fmla="*/ 2101877 h 2281255"/>
              <a:gd name="connsiteX17" fmla="*/ 959224 w 5674659"/>
              <a:gd name="connsiteY17" fmla="*/ 2200489 h 2281255"/>
              <a:gd name="connsiteX18" fmla="*/ 1048871 w 5674659"/>
              <a:gd name="connsiteY18" fmla="*/ 1949477 h 2281255"/>
              <a:gd name="connsiteX19" fmla="*/ 1156448 w 5674659"/>
              <a:gd name="connsiteY19" fmla="*/ 2155665 h 2281255"/>
              <a:gd name="connsiteX20" fmla="*/ 1210236 w 5674659"/>
              <a:gd name="connsiteY20" fmla="*/ 1976371 h 2281255"/>
              <a:gd name="connsiteX21" fmla="*/ 1290918 w 5674659"/>
              <a:gd name="connsiteY21" fmla="*/ 2101877 h 2281255"/>
              <a:gd name="connsiteX22" fmla="*/ 1326777 w 5674659"/>
              <a:gd name="connsiteY22" fmla="*/ 1958442 h 2281255"/>
              <a:gd name="connsiteX23" fmla="*/ 1416424 w 5674659"/>
              <a:gd name="connsiteY23" fmla="*/ 2119807 h 2281255"/>
              <a:gd name="connsiteX24" fmla="*/ 1452283 w 5674659"/>
              <a:gd name="connsiteY24" fmla="*/ 1994301 h 2281255"/>
              <a:gd name="connsiteX25" fmla="*/ 1524000 w 5674659"/>
              <a:gd name="connsiteY25" fmla="*/ 2083948 h 2281255"/>
              <a:gd name="connsiteX26" fmla="*/ 1586753 w 5674659"/>
              <a:gd name="connsiteY26" fmla="*/ 1922583 h 2281255"/>
              <a:gd name="connsiteX27" fmla="*/ 1649506 w 5674659"/>
              <a:gd name="connsiteY27" fmla="*/ 2092913 h 2281255"/>
              <a:gd name="connsiteX28" fmla="*/ 1694330 w 5674659"/>
              <a:gd name="connsiteY28" fmla="*/ 1922583 h 2281255"/>
              <a:gd name="connsiteX29" fmla="*/ 1757083 w 5674659"/>
              <a:gd name="connsiteY29" fmla="*/ 2146701 h 2281255"/>
              <a:gd name="connsiteX30" fmla="*/ 1801906 w 5674659"/>
              <a:gd name="connsiteY30" fmla="*/ 1913618 h 2281255"/>
              <a:gd name="connsiteX31" fmla="*/ 1864659 w 5674659"/>
              <a:gd name="connsiteY31" fmla="*/ 2066018 h 2281255"/>
              <a:gd name="connsiteX32" fmla="*/ 1873624 w 5674659"/>
              <a:gd name="connsiteY32" fmla="*/ 2110842 h 2281255"/>
              <a:gd name="connsiteX33" fmla="*/ 1927412 w 5674659"/>
              <a:gd name="connsiteY33" fmla="*/ 1904654 h 2281255"/>
              <a:gd name="connsiteX34" fmla="*/ 2026024 w 5674659"/>
              <a:gd name="connsiteY34" fmla="*/ 703383 h 2281255"/>
              <a:gd name="connsiteX35" fmla="*/ 2088777 w 5674659"/>
              <a:gd name="connsiteY35" fmla="*/ 712348 h 2281255"/>
              <a:gd name="connsiteX36" fmla="*/ 2133600 w 5674659"/>
              <a:gd name="connsiteY36" fmla="*/ 39995 h 2281255"/>
              <a:gd name="connsiteX37" fmla="*/ 2393577 w 5674659"/>
              <a:gd name="connsiteY37" fmla="*/ 2057054 h 2281255"/>
              <a:gd name="connsiteX38" fmla="*/ 2438400 w 5674659"/>
              <a:gd name="connsiteY38" fmla="*/ 2173595 h 2281255"/>
              <a:gd name="connsiteX39" fmla="*/ 2474259 w 5674659"/>
              <a:gd name="connsiteY39" fmla="*/ 1985336 h 2281255"/>
              <a:gd name="connsiteX40" fmla="*/ 2528048 w 5674659"/>
              <a:gd name="connsiteY40" fmla="*/ 2092913 h 2281255"/>
              <a:gd name="connsiteX41" fmla="*/ 2563906 w 5674659"/>
              <a:gd name="connsiteY41" fmla="*/ 1967407 h 2281255"/>
              <a:gd name="connsiteX42" fmla="*/ 2662518 w 5674659"/>
              <a:gd name="connsiteY42" fmla="*/ 2039124 h 2281255"/>
              <a:gd name="connsiteX43" fmla="*/ 2725271 w 5674659"/>
              <a:gd name="connsiteY43" fmla="*/ 1931548 h 2281255"/>
              <a:gd name="connsiteX44" fmla="*/ 2841812 w 5674659"/>
              <a:gd name="connsiteY44" fmla="*/ 2057054 h 2281255"/>
              <a:gd name="connsiteX45" fmla="*/ 2868706 w 5674659"/>
              <a:gd name="connsiteY45" fmla="*/ 1949477 h 2281255"/>
              <a:gd name="connsiteX46" fmla="*/ 2994212 w 5674659"/>
              <a:gd name="connsiteY46" fmla="*/ 2012230 h 2281255"/>
              <a:gd name="connsiteX47" fmla="*/ 3021106 w 5674659"/>
              <a:gd name="connsiteY47" fmla="*/ 1904654 h 2281255"/>
              <a:gd name="connsiteX48" fmla="*/ 3119718 w 5674659"/>
              <a:gd name="connsiteY48" fmla="*/ 2039124 h 2281255"/>
              <a:gd name="connsiteX49" fmla="*/ 3146612 w 5674659"/>
              <a:gd name="connsiteY49" fmla="*/ 1922583 h 2281255"/>
              <a:gd name="connsiteX50" fmla="*/ 3218330 w 5674659"/>
              <a:gd name="connsiteY50" fmla="*/ 2066018 h 2281255"/>
              <a:gd name="connsiteX51" fmla="*/ 3227295 w 5674659"/>
              <a:gd name="connsiteY51" fmla="*/ 1788113 h 2281255"/>
              <a:gd name="connsiteX52" fmla="*/ 3281083 w 5674659"/>
              <a:gd name="connsiteY52" fmla="*/ 1958442 h 2281255"/>
              <a:gd name="connsiteX53" fmla="*/ 3290048 w 5674659"/>
              <a:gd name="connsiteY53" fmla="*/ 1841901 h 2281255"/>
              <a:gd name="connsiteX54" fmla="*/ 3361765 w 5674659"/>
              <a:gd name="connsiteY54" fmla="*/ 1940513 h 2281255"/>
              <a:gd name="connsiteX55" fmla="*/ 3379695 w 5674659"/>
              <a:gd name="connsiteY55" fmla="*/ 1815007 h 2281255"/>
              <a:gd name="connsiteX56" fmla="*/ 3433483 w 5674659"/>
              <a:gd name="connsiteY56" fmla="*/ 1958442 h 2281255"/>
              <a:gd name="connsiteX57" fmla="*/ 3442448 w 5674659"/>
              <a:gd name="connsiteY57" fmla="*/ 1806042 h 2281255"/>
              <a:gd name="connsiteX58" fmla="*/ 3550024 w 5674659"/>
              <a:gd name="connsiteY58" fmla="*/ 1931548 h 2281255"/>
              <a:gd name="connsiteX59" fmla="*/ 3558989 w 5674659"/>
              <a:gd name="connsiteY59" fmla="*/ 1823971 h 2281255"/>
              <a:gd name="connsiteX60" fmla="*/ 3684495 w 5674659"/>
              <a:gd name="connsiteY60" fmla="*/ 2057054 h 2281255"/>
              <a:gd name="connsiteX61" fmla="*/ 3702424 w 5674659"/>
              <a:gd name="connsiteY61" fmla="*/ 1823971 h 2281255"/>
              <a:gd name="connsiteX62" fmla="*/ 3810000 w 5674659"/>
              <a:gd name="connsiteY62" fmla="*/ 2012230 h 2281255"/>
              <a:gd name="connsiteX63" fmla="*/ 3818965 w 5674659"/>
              <a:gd name="connsiteY63" fmla="*/ 1877760 h 2281255"/>
              <a:gd name="connsiteX64" fmla="*/ 3926542 w 5674659"/>
              <a:gd name="connsiteY64" fmla="*/ 2012230 h 2281255"/>
              <a:gd name="connsiteX65" fmla="*/ 3944471 w 5674659"/>
              <a:gd name="connsiteY65" fmla="*/ 1868795 h 2281255"/>
              <a:gd name="connsiteX66" fmla="*/ 4043083 w 5674659"/>
              <a:gd name="connsiteY66" fmla="*/ 1985336 h 2281255"/>
              <a:gd name="connsiteX67" fmla="*/ 4052048 w 5674659"/>
              <a:gd name="connsiteY67" fmla="*/ 1859830 h 2281255"/>
              <a:gd name="connsiteX68" fmla="*/ 4114800 w 5674659"/>
              <a:gd name="connsiteY68" fmla="*/ 1985336 h 2281255"/>
              <a:gd name="connsiteX69" fmla="*/ 4177553 w 5674659"/>
              <a:gd name="connsiteY69" fmla="*/ 1841901 h 2281255"/>
              <a:gd name="connsiteX70" fmla="*/ 4249271 w 5674659"/>
              <a:gd name="connsiteY70" fmla="*/ 2030160 h 2281255"/>
              <a:gd name="connsiteX71" fmla="*/ 4267200 w 5674659"/>
              <a:gd name="connsiteY71" fmla="*/ 1868795 h 2281255"/>
              <a:gd name="connsiteX72" fmla="*/ 4347883 w 5674659"/>
              <a:gd name="connsiteY72" fmla="*/ 1994301 h 2281255"/>
              <a:gd name="connsiteX73" fmla="*/ 4347883 w 5674659"/>
              <a:gd name="connsiteY73" fmla="*/ 1868795 h 2281255"/>
              <a:gd name="connsiteX74" fmla="*/ 4437530 w 5674659"/>
              <a:gd name="connsiteY74" fmla="*/ 1967407 h 2281255"/>
              <a:gd name="connsiteX75" fmla="*/ 4446495 w 5674659"/>
              <a:gd name="connsiteY75" fmla="*/ 1886724 h 2281255"/>
              <a:gd name="connsiteX76" fmla="*/ 4527177 w 5674659"/>
              <a:gd name="connsiteY76" fmla="*/ 1985336 h 2281255"/>
              <a:gd name="connsiteX77" fmla="*/ 4554071 w 5674659"/>
              <a:gd name="connsiteY77" fmla="*/ 1850865 h 2281255"/>
              <a:gd name="connsiteX78" fmla="*/ 4643718 w 5674659"/>
              <a:gd name="connsiteY78" fmla="*/ 1976371 h 2281255"/>
              <a:gd name="connsiteX79" fmla="*/ 4697506 w 5674659"/>
              <a:gd name="connsiteY79" fmla="*/ 1832936 h 2281255"/>
              <a:gd name="connsiteX80" fmla="*/ 4760259 w 5674659"/>
              <a:gd name="connsiteY80" fmla="*/ 1967407 h 2281255"/>
              <a:gd name="connsiteX81" fmla="*/ 4778189 w 5674659"/>
              <a:gd name="connsiteY81" fmla="*/ 1815007 h 2281255"/>
              <a:gd name="connsiteX82" fmla="*/ 4858871 w 5674659"/>
              <a:gd name="connsiteY82" fmla="*/ 1931548 h 2281255"/>
              <a:gd name="connsiteX83" fmla="*/ 4930589 w 5674659"/>
              <a:gd name="connsiteY83" fmla="*/ 1761218 h 2281255"/>
              <a:gd name="connsiteX84" fmla="*/ 4984377 w 5674659"/>
              <a:gd name="connsiteY84" fmla="*/ 1922583 h 2281255"/>
              <a:gd name="connsiteX85" fmla="*/ 5020236 w 5674659"/>
              <a:gd name="connsiteY85" fmla="*/ 1841901 h 2281255"/>
              <a:gd name="connsiteX86" fmla="*/ 5074024 w 5674659"/>
              <a:gd name="connsiteY86" fmla="*/ 1967407 h 2281255"/>
              <a:gd name="connsiteX87" fmla="*/ 5118848 w 5674659"/>
              <a:gd name="connsiteY87" fmla="*/ 1815007 h 2281255"/>
              <a:gd name="connsiteX88" fmla="*/ 5244353 w 5674659"/>
              <a:gd name="connsiteY88" fmla="*/ 1985336 h 2281255"/>
              <a:gd name="connsiteX89" fmla="*/ 5253318 w 5674659"/>
              <a:gd name="connsiteY89" fmla="*/ 1832936 h 2281255"/>
              <a:gd name="connsiteX90" fmla="*/ 5307106 w 5674659"/>
              <a:gd name="connsiteY90" fmla="*/ 1913618 h 2281255"/>
              <a:gd name="connsiteX91" fmla="*/ 5351930 w 5674659"/>
              <a:gd name="connsiteY91" fmla="*/ 1788113 h 2281255"/>
              <a:gd name="connsiteX92" fmla="*/ 5423648 w 5674659"/>
              <a:gd name="connsiteY92" fmla="*/ 1913618 h 2281255"/>
              <a:gd name="connsiteX93" fmla="*/ 5459506 w 5674659"/>
              <a:gd name="connsiteY93" fmla="*/ 1788113 h 2281255"/>
              <a:gd name="connsiteX94" fmla="*/ 5513295 w 5674659"/>
              <a:gd name="connsiteY94" fmla="*/ 1877760 h 2281255"/>
              <a:gd name="connsiteX95" fmla="*/ 5585012 w 5674659"/>
              <a:gd name="connsiteY95" fmla="*/ 1806042 h 2281255"/>
              <a:gd name="connsiteX96" fmla="*/ 5638800 w 5674659"/>
              <a:gd name="connsiteY96" fmla="*/ 1922583 h 2281255"/>
              <a:gd name="connsiteX97" fmla="*/ 5674659 w 5674659"/>
              <a:gd name="connsiteY97" fmla="*/ 1823971 h 228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674659" h="2281255">
                <a:moveTo>
                  <a:pt x="0" y="2155665"/>
                </a:moveTo>
                <a:cubicBezTo>
                  <a:pt x="17929" y="2109347"/>
                  <a:pt x="35859" y="2063030"/>
                  <a:pt x="53789" y="2066018"/>
                </a:cubicBezTo>
                <a:cubicBezTo>
                  <a:pt x="71719" y="2069006"/>
                  <a:pt x="89648" y="2169113"/>
                  <a:pt x="107577" y="2173595"/>
                </a:cubicBezTo>
                <a:cubicBezTo>
                  <a:pt x="125506" y="2178078"/>
                  <a:pt x="140447" y="2074984"/>
                  <a:pt x="161365" y="2092913"/>
                </a:cubicBezTo>
                <a:cubicBezTo>
                  <a:pt x="182283" y="2110842"/>
                  <a:pt x="215154" y="2285654"/>
                  <a:pt x="233083" y="2281171"/>
                </a:cubicBezTo>
                <a:cubicBezTo>
                  <a:pt x="251013" y="2276689"/>
                  <a:pt x="256989" y="2077971"/>
                  <a:pt x="268942" y="2066018"/>
                </a:cubicBezTo>
                <a:cubicBezTo>
                  <a:pt x="280895" y="2054065"/>
                  <a:pt x="289859" y="2176583"/>
                  <a:pt x="304800" y="2209454"/>
                </a:cubicBezTo>
                <a:cubicBezTo>
                  <a:pt x="319741" y="2242325"/>
                  <a:pt x="343648" y="2290136"/>
                  <a:pt x="358589" y="2263242"/>
                </a:cubicBezTo>
                <a:cubicBezTo>
                  <a:pt x="373530" y="2236348"/>
                  <a:pt x="379507" y="2064524"/>
                  <a:pt x="394448" y="2048089"/>
                </a:cubicBezTo>
                <a:cubicBezTo>
                  <a:pt x="409389" y="2031654"/>
                  <a:pt x="428812" y="2166124"/>
                  <a:pt x="448236" y="2164630"/>
                </a:cubicBezTo>
                <a:cubicBezTo>
                  <a:pt x="467660" y="2163136"/>
                  <a:pt x="493060" y="2027171"/>
                  <a:pt x="510989" y="2039124"/>
                </a:cubicBezTo>
                <a:cubicBezTo>
                  <a:pt x="528918" y="2051077"/>
                  <a:pt x="540871" y="2240830"/>
                  <a:pt x="555812" y="2236348"/>
                </a:cubicBezTo>
                <a:cubicBezTo>
                  <a:pt x="570753" y="2231866"/>
                  <a:pt x="578224" y="2009242"/>
                  <a:pt x="600636" y="2012230"/>
                </a:cubicBezTo>
                <a:cubicBezTo>
                  <a:pt x="623048" y="2015218"/>
                  <a:pt x="673848" y="2257265"/>
                  <a:pt x="690283" y="2254277"/>
                </a:cubicBezTo>
                <a:cubicBezTo>
                  <a:pt x="706718" y="2251289"/>
                  <a:pt x="679825" y="2001771"/>
                  <a:pt x="699248" y="1994301"/>
                </a:cubicBezTo>
                <a:cubicBezTo>
                  <a:pt x="718671" y="1986831"/>
                  <a:pt x="779930" y="2191525"/>
                  <a:pt x="806824" y="2209454"/>
                </a:cubicBezTo>
                <a:cubicBezTo>
                  <a:pt x="833718" y="2227383"/>
                  <a:pt x="835212" y="2103371"/>
                  <a:pt x="860612" y="2101877"/>
                </a:cubicBezTo>
                <a:cubicBezTo>
                  <a:pt x="886012" y="2100383"/>
                  <a:pt x="927848" y="2225889"/>
                  <a:pt x="959224" y="2200489"/>
                </a:cubicBezTo>
                <a:cubicBezTo>
                  <a:pt x="990601" y="2175089"/>
                  <a:pt x="1016000" y="1956948"/>
                  <a:pt x="1048871" y="1949477"/>
                </a:cubicBezTo>
                <a:cubicBezTo>
                  <a:pt x="1081742" y="1942006"/>
                  <a:pt x="1129554" y="2151183"/>
                  <a:pt x="1156448" y="2155665"/>
                </a:cubicBezTo>
                <a:cubicBezTo>
                  <a:pt x="1183342" y="2160147"/>
                  <a:pt x="1187824" y="1985336"/>
                  <a:pt x="1210236" y="1976371"/>
                </a:cubicBezTo>
                <a:cubicBezTo>
                  <a:pt x="1232648" y="1967406"/>
                  <a:pt x="1271495" y="2104865"/>
                  <a:pt x="1290918" y="2101877"/>
                </a:cubicBezTo>
                <a:cubicBezTo>
                  <a:pt x="1310341" y="2098889"/>
                  <a:pt x="1305859" y="1955454"/>
                  <a:pt x="1326777" y="1958442"/>
                </a:cubicBezTo>
                <a:cubicBezTo>
                  <a:pt x="1347695" y="1961430"/>
                  <a:pt x="1395506" y="2113830"/>
                  <a:pt x="1416424" y="2119807"/>
                </a:cubicBezTo>
                <a:cubicBezTo>
                  <a:pt x="1437342" y="2125784"/>
                  <a:pt x="1434354" y="2000277"/>
                  <a:pt x="1452283" y="1994301"/>
                </a:cubicBezTo>
                <a:cubicBezTo>
                  <a:pt x="1470212" y="1988324"/>
                  <a:pt x="1501588" y="2095901"/>
                  <a:pt x="1524000" y="2083948"/>
                </a:cubicBezTo>
                <a:cubicBezTo>
                  <a:pt x="1546412" y="2071995"/>
                  <a:pt x="1565835" y="1921089"/>
                  <a:pt x="1586753" y="1922583"/>
                </a:cubicBezTo>
                <a:cubicBezTo>
                  <a:pt x="1607671" y="1924077"/>
                  <a:pt x="1631577" y="2092913"/>
                  <a:pt x="1649506" y="2092913"/>
                </a:cubicBezTo>
                <a:cubicBezTo>
                  <a:pt x="1667435" y="2092913"/>
                  <a:pt x="1676401" y="1913618"/>
                  <a:pt x="1694330" y="1922583"/>
                </a:cubicBezTo>
                <a:cubicBezTo>
                  <a:pt x="1712259" y="1931548"/>
                  <a:pt x="1739154" y="2148195"/>
                  <a:pt x="1757083" y="2146701"/>
                </a:cubicBezTo>
                <a:cubicBezTo>
                  <a:pt x="1775012" y="2145207"/>
                  <a:pt x="1783977" y="1927065"/>
                  <a:pt x="1801906" y="1913618"/>
                </a:cubicBezTo>
                <a:cubicBezTo>
                  <a:pt x="1819835" y="1900171"/>
                  <a:pt x="1864659" y="2066018"/>
                  <a:pt x="1864659" y="2066018"/>
                </a:cubicBezTo>
                <a:cubicBezTo>
                  <a:pt x="1876612" y="2098889"/>
                  <a:pt x="1863165" y="2137736"/>
                  <a:pt x="1873624" y="2110842"/>
                </a:cubicBezTo>
                <a:cubicBezTo>
                  <a:pt x="1884083" y="2083948"/>
                  <a:pt x="1902012" y="2139230"/>
                  <a:pt x="1927412" y="1904654"/>
                </a:cubicBezTo>
                <a:cubicBezTo>
                  <a:pt x="1952812" y="1670078"/>
                  <a:pt x="1999130" y="902101"/>
                  <a:pt x="2026024" y="703383"/>
                </a:cubicBezTo>
                <a:cubicBezTo>
                  <a:pt x="2052918" y="504665"/>
                  <a:pt x="2070848" y="822913"/>
                  <a:pt x="2088777" y="712348"/>
                </a:cubicBezTo>
                <a:cubicBezTo>
                  <a:pt x="2106706" y="601783"/>
                  <a:pt x="2082800" y="-184123"/>
                  <a:pt x="2133600" y="39995"/>
                </a:cubicBezTo>
                <a:cubicBezTo>
                  <a:pt x="2184400" y="264113"/>
                  <a:pt x="2342777" y="1701454"/>
                  <a:pt x="2393577" y="2057054"/>
                </a:cubicBezTo>
                <a:cubicBezTo>
                  <a:pt x="2444377" y="2412654"/>
                  <a:pt x="2424953" y="2185548"/>
                  <a:pt x="2438400" y="2173595"/>
                </a:cubicBezTo>
                <a:cubicBezTo>
                  <a:pt x="2451847" y="2161642"/>
                  <a:pt x="2459318" y="1998783"/>
                  <a:pt x="2474259" y="1985336"/>
                </a:cubicBezTo>
                <a:cubicBezTo>
                  <a:pt x="2489200" y="1971889"/>
                  <a:pt x="2513107" y="2095901"/>
                  <a:pt x="2528048" y="2092913"/>
                </a:cubicBezTo>
                <a:cubicBezTo>
                  <a:pt x="2542989" y="2089925"/>
                  <a:pt x="2541494" y="1976372"/>
                  <a:pt x="2563906" y="1967407"/>
                </a:cubicBezTo>
                <a:cubicBezTo>
                  <a:pt x="2586318" y="1958442"/>
                  <a:pt x="2635624" y="2045100"/>
                  <a:pt x="2662518" y="2039124"/>
                </a:cubicBezTo>
                <a:cubicBezTo>
                  <a:pt x="2689412" y="2033147"/>
                  <a:pt x="2695389" y="1928560"/>
                  <a:pt x="2725271" y="1931548"/>
                </a:cubicBezTo>
                <a:cubicBezTo>
                  <a:pt x="2755153" y="1934536"/>
                  <a:pt x="2817906" y="2054066"/>
                  <a:pt x="2841812" y="2057054"/>
                </a:cubicBezTo>
                <a:cubicBezTo>
                  <a:pt x="2865718" y="2060042"/>
                  <a:pt x="2843306" y="1956948"/>
                  <a:pt x="2868706" y="1949477"/>
                </a:cubicBezTo>
                <a:cubicBezTo>
                  <a:pt x="2894106" y="1942006"/>
                  <a:pt x="2968812" y="2019700"/>
                  <a:pt x="2994212" y="2012230"/>
                </a:cubicBezTo>
                <a:cubicBezTo>
                  <a:pt x="3019612" y="2004760"/>
                  <a:pt x="3000188" y="1900172"/>
                  <a:pt x="3021106" y="1904654"/>
                </a:cubicBezTo>
                <a:cubicBezTo>
                  <a:pt x="3042024" y="1909136"/>
                  <a:pt x="3098800" y="2036136"/>
                  <a:pt x="3119718" y="2039124"/>
                </a:cubicBezTo>
                <a:cubicBezTo>
                  <a:pt x="3140636" y="2042112"/>
                  <a:pt x="3130177" y="1918101"/>
                  <a:pt x="3146612" y="1922583"/>
                </a:cubicBezTo>
                <a:cubicBezTo>
                  <a:pt x="3163047" y="1927065"/>
                  <a:pt x="3204883" y="2088430"/>
                  <a:pt x="3218330" y="2066018"/>
                </a:cubicBezTo>
                <a:cubicBezTo>
                  <a:pt x="3231777" y="2043606"/>
                  <a:pt x="3216836" y="1806042"/>
                  <a:pt x="3227295" y="1788113"/>
                </a:cubicBezTo>
                <a:cubicBezTo>
                  <a:pt x="3237754" y="1770184"/>
                  <a:pt x="3270624" y="1949477"/>
                  <a:pt x="3281083" y="1958442"/>
                </a:cubicBezTo>
                <a:cubicBezTo>
                  <a:pt x="3291542" y="1967407"/>
                  <a:pt x="3276601" y="1844889"/>
                  <a:pt x="3290048" y="1841901"/>
                </a:cubicBezTo>
                <a:cubicBezTo>
                  <a:pt x="3303495" y="1838913"/>
                  <a:pt x="3346824" y="1944995"/>
                  <a:pt x="3361765" y="1940513"/>
                </a:cubicBezTo>
                <a:cubicBezTo>
                  <a:pt x="3376706" y="1936031"/>
                  <a:pt x="3367742" y="1812019"/>
                  <a:pt x="3379695" y="1815007"/>
                </a:cubicBezTo>
                <a:cubicBezTo>
                  <a:pt x="3391648" y="1817995"/>
                  <a:pt x="3423024" y="1959936"/>
                  <a:pt x="3433483" y="1958442"/>
                </a:cubicBezTo>
                <a:cubicBezTo>
                  <a:pt x="3443942" y="1956948"/>
                  <a:pt x="3423025" y="1810524"/>
                  <a:pt x="3442448" y="1806042"/>
                </a:cubicBezTo>
                <a:cubicBezTo>
                  <a:pt x="3461871" y="1801560"/>
                  <a:pt x="3530601" y="1928560"/>
                  <a:pt x="3550024" y="1931548"/>
                </a:cubicBezTo>
                <a:cubicBezTo>
                  <a:pt x="3569447" y="1934536"/>
                  <a:pt x="3536577" y="1803053"/>
                  <a:pt x="3558989" y="1823971"/>
                </a:cubicBezTo>
                <a:cubicBezTo>
                  <a:pt x="3581401" y="1844889"/>
                  <a:pt x="3660589" y="2057054"/>
                  <a:pt x="3684495" y="2057054"/>
                </a:cubicBezTo>
                <a:cubicBezTo>
                  <a:pt x="3708401" y="2057054"/>
                  <a:pt x="3681507" y="1831442"/>
                  <a:pt x="3702424" y="1823971"/>
                </a:cubicBezTo>
                <a:cubicBezTo>
                  <a:pt x="3723342" y="1816500"/>
                  <a:pt x="3790577" y="2003265"/>
                  <a:pt x="3810000" y="2012230"/>
                </a:cubicBezTo>
                <a:cubicBezTo>
                  <a:pt x="3829423" y="2021195"/>
                  <a:pt x="3799541" y="1877760"/>
                  <a:pt x="3818965" y="1877760"/>
                </a:cubicBezTo>
                <a:cubicBezTo>
                  <a:pt x="3838389" y="1877760"/>
                  <a:pt x="3905624" y="2013724"/>
                  <a:pt x="3926542" y="2012230"/>
                </a:cubicBezTo>
                <a:cubicBezTo>
                  <a:pt x="3947460" y="2010736"/>
                  <a:pt x="3925048" y="1873277"/>
                  <a:pt x="3944471" y="1868795"/>
                </a:cubicBezTo>
                <a:cubicBezTo>
                  <a:pt x="3963894" y="1864313"/>
                  <a:pt x="4025154" y="1986830"/>
                  <a:pt x="4043083" y="1985336"/>
                </a:cubicBezTo>
                <a:cubicBezTo>
                  <a:pt x="4061012" y="1983842"/>
                  <a:pt x="4040095" y="1859830"/>
                  <a:pt x="4052048" y="1859830"/>
                </a:cubicBezTo>
                <a:cubicBezTo>
                  <a:pt x="4064001" y="1859830"/>
                  <a:pt x="4093883" y="1988324"/>
                  <a:pt x="4114800" y="1985336"/>
                </a:cubicBezTo>
                <a:cubicBezTo>
                  <a:pt x="4135717" y="1982348"/>
                  <a:pt x="4155141" y="1834430"/>
                  <a:pt x="4177553" y="1841901"/>
                </a:cubicBezTo>
                <a:cubicBezTo>
                  <a:pt x="4199965" y="1849372"/>
                  <a:pt x="4234330" y="2025678"/>
                  <a:pt x="4249271" y="2030160"/>
                </a:cubicBezTo>
                <a:cubicBezTo>
                  <a:pt x="4264212" y="2034642"/>
                  <a:pt x="4250765" y="1874771"/>
                  <a:pt x="4267200" y="1868795"/>
                </a:cubicBezTo>
                <a:cubicBezTo>
                  <a:pt x="4283635" y="1862819"/>
                  <a:pt x="4334436" y="1994301"/>
                  <a:pt x="4347883" y="1994301"/>
                </a:cubicBezTo>
                <a:cubicBezTo>
                  <a:pt x="4361330" y="1994301"/>
                  <a:pt x="4332942" y="1873277"/>
                  <a:pt x="4347883" y="1868795"/>
                </a:cubicBezTo>
                <a:cubicBezTo>
                  <a:pt x="4362824" y="1864313"/>
                  <a:pt x="4421095" y="1964419"/>
                  <a:pt x="4437530" y="1967407"/>
                </a:cubicBezTo>
                <a:cubicBezTo>
                  <a:pt x="4453965" y="1970395"/>
                  <a:pt x="4431554" y="1883736"/>
                  <a:pt x="4446495" y="1886724"/>
                </a:cubicBezTo>
                <a:cubicBezTo>
                  <a:pt x="4461436" y="1889712"/>
                  <a:pt x="4509248" y="1991312"/>
                  <a:pt x="4527177" y="1985336"/>
                </a:cubicBezTo>
                <a:cubicBezTo>
                  <a:pt x="4545106" y="1979359"/>
                  <a:pt x="4534647" y="1852359"/>
                  <a:pt x="4554071" y="1850865"/>
                </a:cubicBezTo>
                <a:cubicBezTo>
                  <a:pt x="4573495" y="1849371"/>
                  <a:pt x="4619812" y="1979359"/>
                  <a:pt x="4643718" y="1976371"/>
                </a:cubicBezTo>
                <a:cubicBezTo>
                  <a:pt x="4667624" y="1973383"/>
                  <a:pt x="4678083" y="1834430"/>
                  <a:pt x="4697506" y="1832936"/>
                </a:cubicBezTo>
                <a:cubicBezTo>
                  <a:pt x="4716929" y="1831442"/>
                  <a:pt x="4746812" y="1970395"/>
                  <a:pt x="4760259" y="1967407"/>
                </a:cubicBezTo>
                <a:cubicBezTo>
                  <a:pt x="4773706" y="1964419"/>
                  <a:pt x="4761754" y="1820983"/>
                  <a:pt x="4778189" y="1815007"/>
                </a:cubicBezTo>
                <a:cubicBezTo>
                  <a:pt x="4794624" y="1809031"/>
                  <a:pt x="4833471" y="1940513"/>
                  <a:pt x="4858871" y="1931548"/>
                </a:cubicBezTo>
                <a:cubicBezTo>
                  <a:pt x="4884271" y="1922583"/>
                  <a:pt x="4909671" y="1762712"/>
                  <a:pt x="4930589" y="1761218"/>
                </a:cubicBezTo>
                <a:cubicBezTo>
                  <a:pt x="4951507" y="1759724"/>
                  <a:pt x="4969436" y="1909136"/>
                  <a:pt x="4984377" y="1922583"/>
                </a:cubicBezTo>
                <a:cubicBezTo>
                  <a:pt x="4999318" y="1936030"/>
                  <a:pt x="5005295" y="1834430"/>
                  <a:pt x="5020236" y="1841901"/>
                </a:cubicBezTo>
                <a:cubicBezTo>
                  <a:pt x="5035177" y="1849372"/>
                  <a:pt x="5057589" y="1971889"/>
                  <a:pt x="5074024" y="1967407"/>
                </a:cubicBezTo>
                <a:cubicBezTo>
                  <a:pt x="5090459" y="1962925"/>
                  <a:pt x="5090460" y="1812019"/>
                  <a:pt x="5118848" y="1815007"/>
                </a:cubicBezTo>
                <a:cubicBezTo>
                  <a:pt x="5147236" y="1817995"/>
                  <a:pt x="5221941" y="1982348"/>
                  <a:pt x="5244353" y="1985336"/>
                </a:cubicBezTo>
                <a:cubicBezTo>
                  <a:pt x="5266765" y="1988324"/>
                  <a:pt x="5242859" y="1844889"/>
                  <a:pt x="5253318" y="1832936"/>
                </a:cubicBezTo>
                <a:cubicBezTo>
                  <a:pt x="5263777" y="1820983"/>
                  <a:pt x="5290671" y="1921088"/>
                  <a:pt x="5307106" y="1913618"/>
                </a:cubicBezTo>
                <a:cubicBezTo>
                  <a:pt x="5323541" y="1906148"/>
                  <a:pt x="5332506" y="1788113"/>
                  <a:pt x="5351930" y="1788113"/>
                </a:cubicBezTo>
                <a:cubicBezTo>
                  <a:pt x="5371354" y="1788113"/>
                  <a:pt x="5405719" y="1913618"/>
                  <a:pt x="5423648" y="1913618"/>
                </a:cubicBezTo>
                <a:cubicBezTo>
                  <a:pt x="5441577" y="1913618"/>
                  <a:pt x="5444565" y="1794089"/>
                  <a:pt x="5459506" y="1788113"/>
                </a:cubicBezTo>
                <a:cubicBezTo>
                  <a:pt x="5474447" y="1782137"/>
                  <a:pt x="5492377" y="1874772"/>
                  <a:pt x="5513295" y="1877760"/>
                </a:cubicBezTo>
                <a:cubicBezTo>
                  <a:pt x="5534213" y="1880748"/>
                  <a:pt x="5564095" y="1798571"/>
                  <a:pt x="5585012" y="1806042"/>
                </a:cubicBezTo>
                <a:cubicBezTo>
                  <a:pt x="5605930" y="1813512"/>
                  <a:pt x="5623859" y="1919595"/>
                  <a:pt x="5638800" y="1922583"/>
                </a:cubicBezTo>
                <a:cubicBezTo>
                  <a:pt x="5653741" y="1925571"/>
                  <a:pt x="5664200" y="1874771"/>
                  <a:pt x="5674659" y="1823971"/>
                </a:cubicBezTo>
              </a:path>
            </a:pathLst>
          </a:cu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D1E765B4-889E-884D-837E-E54F94A64153}"/>
                  </a:ext>
                </a:extLst>
              </p:cNvPr>
              <p:cNvSpPr txBox="1"/>
              <p:nvPr/>
            </p:nvSpPr>
            <p:spPr>
              <a:xfrm>
                <a:off x="6597430" y="1294893"/>
                <a:ext cx="420084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400" b="1" i="1" smtClean="0">
                          <a:solidFill>
                            <a:srgbClr val="C00000"/>
                          </a:solidFill>
                          <a:latin typeface="Cambria Math" panose="02040503050406030204" pitchFamily="18" charset="0"/>
                        </a:rPr>
                        <m:t>𝑮𝒓𝒂𝒅𝒊𝒆𝒏𝒕</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𝑹</m:t>
                      </m:r>
                      <m:d>
                        <m:dPr>
                          <m:ctrlPr>
                            <a:rPr kumimoji="1" lang="en-US" altLang="zh-CN" sz="2400" b="1" i="1" smtClean="0">
                              <a:solidFill>
                                <a:srgbClr val="C00000"/>
                              </a:solidFill>
                              <a:latin typeface="Cambria Math" panose="02040503050406030204" pitchFamily="18" charset="0"/>
                            </a:rPr>
                          </m:ctrlPr>
                        </m:dPr>
                        <m:e>
                          <m:r>
                            <a:rPr kumimoji="1" lang="en-US" altLang="zh-CN" sz="2400" b="1" i="1" smtClean="0">
                              <a:solidFill>
                                <a:srgbClr val="C00000"/>
                              </a:solidFill>
                              <a:latin typeface="Cambria Math" panose="02040503050406030204" pitchFamily="18" charset="0"/>
                            </a:rPr>
                            <m:t>𝒕</m:t>
                          </m:r>
                        </m:e>
                      </m:d>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𝑹</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𝒕</m:t>
                      </m:r>
                      <m:r>
                        <a:rPr kumimoji="1" lang="en-US" altLang="zh-CN" sz="2400" b="1" i="1" smtClean="0">
                          <a:solidFill>
                            <a:srgbClr val="C00000"/>
                          </a:solidFill>
                          <a:latin typeface="Cambria Math" panose="02040503050406030204" pitchFamily="18" charset="0"/>
                        </a:rPr>
                        <m:t>−</m:t>
                      </m:r>
                      <m:r>
                        <a:rPr kumimoji="1" lang="en-US" altLang="zh-CN" sz="2400" b="1" i="1" smtClean="0">
                          <a:solidFill>
                            <a:srgbClr val="C00000"/>
                          </a:solidFill>
                          <a:latin typeface="Cambria Math" panose="02040503050406030204" pitchFamily="18" charset="0"/>
                        </a:rPr>
                        <m:t>𝟏</m:t>
                      </m:r>
                      <m:r>
                        <a:rPr kumimoji="1" lang="en-US" altLang="zh-CN" sz="2400" b="1" i="1" smtClean="0">
                          <a:solidFill>
                            <a:srgbClr val="C00000"/>
                          </a:solidFill>
                          <a:latin typeface="Cambria Math" panose="02040503050406030204" pitchFamily="18" charset="0"/>
                        </a:rPr>
                        <m:t>)</m:t>
                      </m:r>
                    </m:oMath>
                  </m:oMathPara>
                </a14:m>
                <a:endParaRPr lang="zh-CN" altLang="en-US" sz="2400" dirty="0">
                  <a:solidFill>
                    <a:srgbClr val="C00000"/>
                  </a:solidFill>
                </a:endParaRPr>
              </a:p>
            </p:txBody>
          </p:sp>
        </mc:Choice>
        <mc:Fallback xmlns="">
          <p:sp>
            <p:nvSpPr>
              <p:cNvPr id="72" name="文本框 71">
                <a:extLst>
                  <a:ext uri="{FF2B5EF4-FFF2-40B4-BE49-F238E27FC236}">
                    <a16:creationId xmlns:a16="http://schemas.microsoft.com/office/drawing/2014/main" id="{D1E765B4-889E-884D-837E-E54F94A64153}"/>
                  </a:ext>
                </a:extLst>
              </p:cNvPr>
              <p:cNvSpPr txBox="1">
                <a:spLocks noRot="1" noChangeAspect="1" noMove="1" noResize="1" noEditPoints="1" noAdjustHandles="1" noChangeArrowheads="1" noChangeShapeType="1" noTextEdit="1"/>
              </p:cNvSpPr>
              <p:nvPr/>
            </p:nvSpPr>
            <p:spPr>
              <a:xfrm>
                <a:off x="6597430" y="1294893"/>
                <a:ext cx="4200846" cy="461665"/>
              </a:xfrm>
              <a:prstGeom prst="rect">
                <a:avLst/>
              </a:prstGeom>
              <a:blipFill>
                <a:blip r:embed="rId6"/>
                <a:stretch>
                  <a:fillRect b="-13158"/>
                </a:stretch>
              </a:blipFill>
            </p:spPr>
            <p:txBody>
              <a:bodyPr/>
              <a:lstStyle/>
              <a:p>
                <a:r>
                  <a:rPr lang="zh-CN" altLang="en-US">
                    <a:noFill/>
                  </a:rPr>
                  <a:t> </a:t>
                </a:r>
              </a:p>
            </p:txBody>
          </p:sp>
        </mc:Fallback>
      </mc:AlternateContent>
      <p:sp>
        <p:nvSpPr>
          <p:cNvPr id="73" name="文本框 72">
            <a:extLst>
              <a:ext uri="{FF2B5EF4-FFF2-40B4-BE49-F238E27FC236}">
                <a16:creationId xmlns:a16="http://schemas.microsoft.com/office/drawing/2014/main" id="{F49897CD-444F-F448-AD5A-B48372888A79}"/>
              </a:ext>
            </a:extLst>
          </p:cNvPr>
          <p:cNvSpPr txBox="1"/>
          <p:nvPr/>
        </p:nvSpPr>
        <p:spPr>
          <a:xfrm>
            <a:off x="5107264" y="2422102"/>
            <a:ext cx="1392400"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rPr>
              <a:t>Rad-Grad</a:t>
            </a:r>
            <a:endParaRPr lang="zh-CN" altLang="en-US" dirty="0"/>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D4D78AD1-0A4B-B940-96B9-5F2126501AF9}"/>
                  </a:ext>
                </a:extLst>
              </p:cNvPr>
              <p:cNvSpPr txBox="1"/>
              <p:nvPr/>
            </p:nvSpPr>
            <p:spPr>
              <a:xfrm>
                <a:off x="1681683" y="5196065"/>
                <a:ext cx="236673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bg1"/>
                          </a:solidFill>
                          <a:latin typeface="Cambria Math" panose="02040503050406030204" pitchFamily="18" charset="0"/>
                          <a:ea typeface="Cambria Math" panose="02040503050406030204" pitchFamily="18" charset="0"/>
                        </a:rPr>
                        <m:t>𝚫</m:t>
                      </m:r>
                      <m:r>
                        <a:rPr kumimoji="1" lang="en-US" altLang="zh-CN" sz="2000" b="1" i="1" smtClean="0">
                          <a:solidFill>
                            <a:schemeClr val="bg1"/>
                          </a:solidFill>
                          <a:latin typeface="Cambria Math" panose="02040503050406030204" pitchFamily="18" charset="0"/>
                          <a:ea typeface="Cambria Math" panose="02040503050406030204" pitchFamily="18" charset="0"/>
                        </a:rPr>
                        <m:t>𝒇</m:t>
                      </m:r>
                      <m:r>
                        <a:rPr kumimoji="1" lang="en-US" altLang="zh-CN" sz="2000" b="1" i="1" smtClean="0">
                          <a:solidFill>
                            <a:schemeClr val="bg1"/>
                          </a:solidFill>
                          <a:latin typeface="Cambria Math" panose="02040503050406030204" pitchFamily="18" charset="0"/>
                          <a:ea typeface="Cambria Math" panose="02040503050406030204" pitchFamily="18" charset="0"/>
                        </a:rPr>
                        <m:t>=</m:t>
                      </m:r>
                      <m:r>
                        <a:rPr kumimoji="1" lang="en-US" altLang="zh-CN" sz="2000" b="1" i="1" smtClean="0">
                          <a:solidFill>
                            <a:schemeClr val="bg1"/>
                          </a:solidFill>
                          <a:latin typeface="Cambria Math" panose="02040503050406030204" pitchFamily="18" charset="0"/>
                          <a:ea typeface="Cambria Math" panose="02040503050406030204" pitchFamily="18" charset="0"/>
                        </a:rPr>
                        <m:t>𝟕𝟎𝟎</m:t>
                      </m:r>
                      <m:r>
                        <a:rPr kumimoji="1" lang="en-US" altLang="zh-CN" sz="2000" b="1" i="1" smtClean="0">
                          <a:solidFill>
                            <a:schemeClr val="bg1"/>
                          </a:solidFill>
                          <a:latin typeface="Cambria Math" panose="02040503050406030204" pitchFamily="18" charset="0"/>
                          <a:ea typeface="Cambria Math" panose="02040503050406030204" pitchFamily="18" charset="0"/>
                        </a:rPr>
                        <m:t>𝑯𝒛</m:t>
                      </m:r>
                    </m:oMath>
                  </m:oMathPara>
                </a14:m>
                <a:endParaRPr lang="zh-CN" altLang="en-US" sz="2000" dirty="0">
                  <a:solidFill>
                    <a:schemeClr val="bg1"/>
                  </a:solidFill>
                </a:endParaRPr>
              </a:p>
            </p:txBody>
          </p:sp>
        </mc:Choice>
        <mc:Fallback xmlns="">
          <p:sp>
            <p:nvSpPr>
              <p:cNvPr id="74" name="文本框 73">
                <a:extLst>
                  <a:ext uri="{FF2B5EF4-FFF2-40B4-BE49-F238E27FC236}">
                    <a16:creationId xmlns:a16="http://schemas.microsoft.com/office/drawing/2014/main" id="{D4D78AD1-0A4B-B940-96B9-5F2126501AF9}"/>
                  </a:ext>
                </a:extLst>
              </p:cNvPr>
              <p:cNvSpPr txBox="1">
                <a:spLocks noRot="1" noChangeAspect="1" noMove="1" noResize="1" noEditPoints="1" noAdjustHandles="1" noChangeArrowheads="1" noChangeShapeType="1" noTextEdit="1"/>
              </p:cNvSpPr>
              <p:nvPr/>
            </p:nvSpPr>
            <p:spPr>
              <a:xfrm>
                <a:off x="1681683" y="5196065"/>
                <a:ext cx="2366732" cy="400110"/>
              </a:xfrm>
              <a:prstGeom prst="rect">
                <a:avLst/>
              </a:prstGeom>
              <a:blipFill>
                <a:blip r:embed="rId7"/>
                <a:stretch>
                  <a:fillRect b="-12121"/>
                </a:stretch>
              </a:blipFill>
            </p:spPr>
            <p:txBody>
              <a:bodyPr/>
              <a:lstStyle/>
              <a:p>
                <a:r>
                  <a:rPr lang="zh-CN" altLang="en-US">
                    <a:noFill/>
                  </a:rPr>
                  <a:t> </a:t>
                </a:r>
              </a:p>
            </p:txBody>
          </p:sp>
        </mc:Fallback>
      </mc:AlternateContent>
      <p:sp>
        <p:nvSpPr>
          <p:cNvPr id="75" name="文本框 74">
            <a:extLst>
              <a:ext uri="{FF2B5EF4-FFF2-40B4-BE49-F238E27FC236}">
                <a16:creationId xmlns:a16="http://schemas.microsoft.com/office/drawing/2014/main" id="{69FA9AC2-B757-304A-95BC-4B71CECEC79C}"/>
              </a:ext>
            </a:extLst>
          </p:cNvPr>
          <p:cNvSpPr txBox="1"/>
          <p:nvPr/>
        </p:nvSpPr>
        <p:spPr>
          <a:xfrm>
            <a:off x="456780" y="4706584"/>
            <a:ext cx="5082025" cy="400110"/>
          </a:xfrm>
          <a:prstGeom prst="rect">
            <a:avLst/>
          </a:prstGeom>
          <a:noFill/>
        </p:spPr>
        <p:txBody>
          <a:bodyPr wrap="square">
            <a:spAutoFit/>
          </a:bodyPr>
          <a:lstStyle/>
          <a:p>
            <a:r>
              <a:rPr lang="en-US" altLang="zh-CN" sz="2000" b="1" dirty="0">
                <a:solidFill>
                  <a:srgbClr val="FFFFFF"/>
                </a:solidFill>
                <a:latin typeface="微软雅黑" panose="020B0503020204020204" pitchFamily="34" charset="-122"/>
                <a:ea typeface="微软雅黑" panose="020B0503020204020204" pitchFamily="34" charset="-122"/>
              </a:rPr>
              <a:t>Inaudible frequency band (17k-22kHz)</a:t>
            </a:r>
            <a:endParaRPr lang="zh-CN" altLang="en-US" sz="2000" dirty="0"/>
          </a:p>
        </p:txBody>
      </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2895C015-6658-2848-B0DF-952E7FABD876}"/>
                  </a:ext>
                </a:extLst>
              </p:cNvPr>
              <p:cNvSpPr txBox="1"/>
              <p:nvPr/>
            </p:nvSpPr>
            <p:spPr>
              <a:xfrm>
                <a:off x="522759" y="5592678"/>
                <a:ext cx="4330131" cy="9653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2000" b="1" i="1" smtClean="0">
                          <a:solidFill>
                            <a:schemeClr val="bg1"/>
                          </a:solidFill>
                          <a:latin typeface="Cambria Math" panose="02040503050406030204" pitchFamily="18" charset="0"/>
                          <a:ea typeface="Cambria Math" panose="02040503050406030204" pitchFamily="18" charset="0"/>
                        </a:rPr>
                        <m:t>𝒚</m:t>
                      </m:r>
                      <m:r>
                        <a:rPr kumimoji="1" lang="en-US" altLang="zh-CN" sz="2000" b="1" i="1" smtClean="0">
                          <a:solidFill>
                            <a:schemeClr val="bg1"/>
                          </a:solidFill>
                          <a:latin typeface="Cambria Math" panose="02040503050406030204" pitchFamily="18" charset="0"/>
                          <a:ea typeface="Cambria Math" panose="02040503050406030204" pitchFamily="18" charset="0"/>
                        </a:rPr>
                        <m:t>=</m:t>
                      </m:r>
                      <m:nary>
                        <m:naryPr>
                          <m:chr m:val="∑"/>
                          <m:ctrlPr>
                            <a:rPr kumimoji="1" lang="en-US" altLang="zh-CN" sz="2000" b="1" i="1" smtClean="0">
                              <a:solidFill>
                                <a:schemeClr val="bg1"/>
                              </a:solidFill>
                              <a:latin typeface="Cambria Math" panose="02040503050406030204" pitchFamily="18" charset="0"/>
                              <a:ea typeface="Cambria Math" panose="02040503050406030204" pitchFamily="18" charset="0"/>
                            </a:rPr>
                          </m:ctrlPr>
                        </m:naryPr>
                        <m:sub>
                          <m:r>
                            <m:rPr>
                              <m:brk m:alnAt="23"/>
                            </m:rPr>
                            <a:rPr kumimoji="1" lang="en-US" altLang="zh-CN" sz="2000" b="1" i="1" smtClean="0">
                              <a:solidFill>
                                <a:schemeClr val="bg1"/>
                              </a:solidFill>
                              <a:latin typeface="Cambria Math" panose="02040503050406030204" pitchFamily="18" charset="0"/>
                              <a:ea typeface="Cambria Math" panose="02040503050406030204" pitchFamily="18" charset="0"/>
                            </a:rPr>
                            <m:t>𝒊</m:t>
                          </m:r>
                        </m:sub>
                        <m:sup>
                          <m:r>
                            <a:rPr kumimoji="1" lang="en-US" altLang="zh-CN" sz="2000" b="1" i="1" smtClean="0">
                              <a:solidFill>
                                <a:schemeClr val="bg1"/>
                              </a:solidFill>
                              <a:latin typeface="Cambria Math" panose="02040503050406030204" pitchFamily="18" charset="0"/>
                              <a:ea typeface="Cambria Math" panose="02040503050406030204" pitchFamily="18" charset="0"/>
                            </a:rPr>
                            <m:t>𝟖</m:t>
                          </m:r>
                        </m:sup>
                        <m:e>
                          <m:r>
                            <a:rPr kumimoji="1" lang="en-US" altLang="zh-CN" sz="2000" b="1" i="1" smtClean="0">
                              <a:solidFill>
                                <a:schemeClr val="bg1"/>
                              </a:solidFill>
                              <a:latin typeface="Cambria Math" panose="02040503050406030204" pitchFamily="18" charset="0"/>
                              <a:ea typeface="Cambria Math" panose="02040503050406030204" pitchFamily="18" charset="0"/>
                            </a:rPr>
                            <m:t>𝑨𝒄𝒐𝒔</m:t>
                          </m:r>
                          <m:r>
                            <a:rPr kumimoji="1" lang="en-US" altLang="zh-CN" sz="2000" b="1" i="1" smtClean="0">
                              <a:solidFill>
                                <a:schemeClr val="bg1"/>
                              </a:solidFill>
                              <a:latin typeface="Cambria Math" panose="02040503050406030204" pitchFamily="18" charset="0"/>
                              <a:ea typeface="Cambria Math" panose="02040503050406030204" pitchFamily="18" charset="0"/>
                            </a:rPr>
                            <m:t>(</m:t>
                          </m:r>
                          <m:sSub>
                            <m:sSubPr>
                              <m:ctrlPr>
                                <a:rPr kumimoji="1" lang="en-US" altLang="zh-CN" sz="2000" b="1" i="1" smtClean="0">
                                  <a:solidFill>
                                    <a:schemeClr val="bg1"/>
                                  </a:solidFill>
                                  <a:latin typeface="Cambria Math" panose="02040503050406030204" pitchFamily="18" charset="0"/>
                                  <a:ea typeface="Cambria Math" panose="02040503050406030204" pitchFamily="18" charset="0"/>
                                </a:rPr>
                              </m:ctrlPr>
                            </m:sSubPr>
                            <m:e>
                              <m:r>
                                <a:rPr kumimoji="1" lang="en-US" altLang="zh-CN" sz="2000" b="1" i="1" smtClean="0">
                                  <a:solidFill>
                                    <a:schemeClr val="bg1"/>
                                  </a:solidFill>
                                  <a:latin typeface="Cambria Math" panose="02040503050406030204" pitchFamily="18" charset="0"/>
                                  <a:ea typeface="Cambria Math" panose="02040503050406030204" pitchFamily="18" charset="0"/>
                                </a:rPr>
                                <m:t>𝟐</m:t>
                              </m:r>
                              <m:r>
                                <a:rPr kumimoji="1" lang="en-US" altLang="zh-CN" sz="2000" b="1" i="1" smtClean="0">
                                  <a:solidFill>
                                    <a:schemeClr val="bg1"/>
                                  </a:solidFill>
                                  <a:latin typeface="Cambria Math" panose="02040503050406030204" pitchFamily="18" charset="0"/>
                                  <a:ea typeface="Cambria Math" panose="02040503050406030204" pitchFamily="18" charset="0"/>
                                </a:rPr>
                                <m:t>𝝅</m:t>
                              </m:r>
                              <m:r>
                                <a:rPr kumimoji="1" lang="en-US" altLang="zh-CN" sz="2000" b="1" i="1" smtClean="0">
                                  <a:solidFill>
                                    <a:schemeClr val="bg1"/>
                                  </a:solidFill>
                                  <a:latin typeface="Cambria Math" panose="02040503050406030204" pitchFamily="18" charset="0"/>
                                  <a:ea typeface="Cambria Math" panose="02040503050406030204" pitchFamily="18" charset="0"/>
                                </a:rPr>
                                <m:t>𝒇</m:t>
                              </m:r>
                            </m:e>
                            <m:sub>
                              <m:r>
                                <a:rPr kumimoji="1" lang="en-US" altLang="zh-CN" sz="2000" b="1" i="1" smtClean="0">
                                  <a:solidFill>
                                    <a:schemeClr val="bg1"/>
                                  </a:solidFill>
                                  <a:latin typeface="Cambria Math" panose="02040503050406030204" pitchFamily="18" charset="0"/>
                                  <a:ea typeface="Cambria Math" panose="02040503050406030204" pitchFamily="18" charset="0"/>
                                </a:rPr>
                                <m:t>𝒊</m:t>
                              </m:r>
                            </m:sub>
                          </m:sSub>
                          <m:r>
                            <a:rPr kumimoji="1" lang="en-US" altLang="zh-CN" sz="2000" b="1" i="1" smtClean="0">
                              <a:solidFill>
                                <a:schemeClr val="bg1"/>
                              </a:solidFill>
                              <a:latin typeface="Cambria Math" panose="02040503050406030204" pitchFamily="18" charset="0"/>
                              <a:ea typeface="Cambria Math" panose="02040503050406030204" pitchFamily="18" charset="0"/>
                            </a:rPr>
                            <m:t>𝒕</m:t>
                          </m:r>
                          <m:r>
                            <a:rPr kumimoji="1" lang="en-US" altLang="zh-CN" sz="2000" b="1" i="1" smtClean="0">
                              <a:solidFill>
                                <a:schemeClr val="bg1"/>
                              </a:solidFill>
                              <a:latin typeface="Cambria Math" panose="02040503050406030204" pitchFamily="18" charset="0"/>
                              <a:ea typeface="Cambria Math" panose="02040503050406030204" pitchFamily="18" charset="0"/>
                            </a:rPr>
                            <m:t>)</m:t>
                          </m:r>
                        </m:e>
                      </m:nary>
                    </m:oMath>
                  </m:oMathPara>
                </a14:m>
                <a:endParaRPr lang="zh-CN" altLang="en-US" sz="2000" dirty="0">
                  <a:solidFill>
                    <a:schemeClr val="bg1"/>
                  </a:solidFill>
                </a:endParaRPr>
              </a:p>
            </p:txBody>
          </p:sp>
        </mc:Choice>
        <mc:Fallback xmlns="">
          <p:sp>
            <p:nvSpPr>
              <p:cNvPr id="77" name="文本框 76">
                <a:extLst>
                  <a:ext uri="{FF2B5EF4-FFF2-40B4-BE49-F238E27FC236}">
                    <a16:creationId xmlns:a16="http://schemas.microsoft.com/office/drawing/2014/main" id="{2895C015-6658-2848-B0DF-952E7FABD876}"/>
                  </a:ext>
                </a:extLst>
              </p:cNvPr>
              <p:cNvSpPr txBox="1">
                <a:spLocks noRot="1" noChangeAspect="1" noMove="1" noResize="1" noEditPoints="1" noAdjustHandles="1" noChangeArrowheads="1" noChangeShapeType="1" noTextEdit="1"/>
              </p:cNvSpPr>
              <p:nvPr/>
            </p:nvSpPr>
            <p:spPr>
              <a:xfrm>
                <a:off x="522759" y="5592678"/>
                <a:ext cx="4330131" cy="965329"/>
              </a:xfrm>
              <a:prstGeom prst="rect">
                <a:avLst/>
              </a:prstGeom>
              <a:blipFill>
                <a:blip r:embed="rId8"/>
                <a:stretch>
                  <a:fillRect t="-97403" b="-1506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94512911"/>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right)">
                                      <p:cBhvr>
                                        <p:cTn id="30" dur="1000"/>
                                        <p:tgtEl>
                                          <p:spTgt spid="4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10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47"/>
                                        </p:tgtEl>
                                        <p:attrNameLst>
                                          <p:attrName>style.visibility</p:attrName>
                                        </p:attrNameLst>
                                      </p:cBhvr>
                                      <p:to>
                                        <p:strVal val="hidden"/>
                                      </p:to>
                                    </p:set>
                                  </p:childTnLst>
                                </p:cTn>
                              </p:par>
                            </p:childTnLst>
                          </p:cTn>
                        </p:par>
                        <p:par>
                          <p:cTn id="38" fill="hold">
                            <p:stCondLst>
                              <p:cond delay="0"/>
                            </p:stCondLst>
                            <p:childTnLst>
                              <p:par>
                                <p:cTn id="39" presetID="42" presetClass="path" presetSubtype="0" repeatCount="0" accel="50000" decel="50000" fill="hold" nodeType="afterEffect">
                                  <p:stCondLst>
                                    <p:cond delay="0"/>
                                  </p:stCondLst>
                                  <p:childTnLst>
                                    <p:animMotion origin="layout" path="M 4.79167E-6 1.11111E-6 L 0.0582 0.00185 " pathEditMode="relative" rAng="0" ptsTypes="AA">
                                      <p:cBhvr>
                                        <p:cTn id="40" dur="1000" fill="hold"/>
                                        <p:tgtEl>
                                          <p:spTgt spid="9"/>
                                        </p:tgtEl>
                                        <p:attrNameLst>
                                          <p:attrName>ppt_x</p:attrName>
                                          <p:attrName>ppt_y</p:attrName>
                                        </p:attrNameLst>
                                      </p:cBhvr>
                                      <p:rCtr x="2904" y="93"/>
                                    </p:animMotion>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1000"/>
                                        <p:tgtEl>
                                          <p:spTgt spid="1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1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39"/>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41"/>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par>
                                <p:cTn id="68" presetID="1" presetClass="exit" presetSubtype="0" fill="hold" grpId="2" nodeType="withEffect">
                                  <p:stCondLst>
                                    <p:cond delay="0"/>
                                  </p:stCondLst>
                                  <p:childTnLst>
                                    <p:set>
                                      <p:cBhvr>
                                        <p:cTn id="69" dur="1" fill="hold">
                                          <p:stCondLst>
                                            <p:cond delay="0"/>
                                          </p:stCondLst>
                                        </p:cTn>
                                        <p:tgtEl>
                                          <p:spTgt spid="4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fade">
                                      <p:cBhvr>
                                        <p:cTn id="74" dur="500"/>
                                        <p:tgtEl>
                                          <p:spTgt spid="7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right)">
                                      <p:cBhvr>
                                        <p:cTn id="79" dur="1000"/>
                                        <p:tgtEl>
                                          <p:spTgt spid="1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wipe(left)">
                                      <p:cBhvr>
                                        <p:cTn id="82" dur="10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2"/>
                                        </p:tgtEl>
                                        <p:attrNameLst>
                                          <p:attrName>style.visibility</p:attrName>
                                        </p:attrNameLst>
                                      </p:cBhvr>
                                      <p:to>
                                        <p:strVal val="hidden"/>
                                      </p:to>
                                    </p:set>
                                  </p:childTnLst>
                                </p:cTn>
                              </p:par>
                              <p:par>
                                <p:cTn id="87" presetID="42" presetClass="path" presetSubtype="0" accel="50000" decel="50000" fill="hold" nodeType="withEffect">
                                  <p:stCondLst>
                                    <p:cond delay="0"/>
                                  </p:stCondLst>
                                  <p:childTnLst>
                                    <p:animMotion origin="layout" path="M 0.0582 0.00185 L 4.79167E-6 1.11111E-6 " pathEditMode="relative" rAng="0" ptsTypes="AA">
                                      <p:cBhvr>
                                        <p:cTn id="88" dur="1000" fill="hold"/>
                                        <p:tgtEl>
                                          <p:spTgt spid="9"/>
                                        </p:tgtEl>
                                        <p:attrNameLst>
                                          <p:attrName>ppt_x</p:attrName>
                                          <p:attrName>ppt_y</p:attrName>
                                        </p:attrNameLst>
                                      </p:cBhvr>
                                      <p:rCtr x="-2917" y="-93"/>
                                    </p:animMotion>
                                  </p:childTnLst>
                                </p:cTn>
                              </p:par>
                            </p:childTnLst>
                          </p:cTn>
                        </p:par>
                        <p:par>
                          <p:cTn id="89" fill="hold">
                            <p:stCondLst>
                              <p:cond delay="1000"/>
                            </p:stCondLst>
                            <p:childTnLst>
                              <p:par>
                                <p:cTn id="90" presetID="22" presetClass="entr" presetSubtype="2" fill="hold" grpId="3"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right)">
                                      <p:cBhvr>
                                        <p:cTn id="92" dur="1000"/>
                                        <p:tgtEl>
                                          <p:spTgt spid="4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Effect transition="in" filter="wipe(left)">
                                      <p:cBhvr>
                                        <p:cTn id="95" dur="1000"/>
                                        <p:tgtEl>
                                          <p:spTgt spid="7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74"/>
                                        </p:tgtEl>
                                        <p:attrNameLst>
                                          <p:attrName>style.visibility</p:attrName>
                                        </p:attrNameLst>
                                      </p:cBhvr>
                                      <p:to>
                                        <p:strVal val="visible"/>
                                      </p:to>
                                    </p:set>
                                    <p:animEffect transition="in" filter="fade">
                                      <p:cBhvr>
                                        <p:cTn id="105" dur="500"/>
                                        <p:tgtEl>
                                          <p:spTgt spid="7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7"/>
                                        </p:tgtEl>
                                        <p:attrNameLst>
                                          <p:attrName>style.visibility</p:attrName>
                                        </p:attrNameLst>
                                      </p:cBhvr>
                                      <p:to>
                                        <p:strVal val="visible"/>
                                      </p:to>
                                    </p:set>
                                    <p:animEffect transition="in" filter="fade">
                                      <p:cBhvr>
                                        <p:cTn id="1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P spid="35" grpId="0"/>
      <p:bldP spid="36" grpId="0"/>
      <p:bldP spid="36" grpId="1"/>
      <p:bldP spid="39" grpId="0" animBg="1"/>
      <p:bldP spid="39" grpId="1" animBg="1"/>
      <p:bldP spid="41" grpId="0" animBg="1"/>
      <p:bldP spid="41" grpId="1" animBg="1"/>
      <p:bldP spid="42" grpId="0"/>
      <p:bldP spid="70" grpId="0" animBg="1"/>
      <p:bldP spid="71" grpId="0" animBg="1"/>
      <p:bldP spid="72" grpId="0"/>
      <p:bldP spid="73" grpId="0"/>
      <p:bldP spid="74" grpId="0"/>
      <p:bldP spid="75"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组合 11"/>
          <p:cNvGrpSpPr/>
          <p:nvPr/>
        </p:nvGrpSpPr>
        <p:grpSpPr>
          <a:xfrm>
            <a:off x="607059" y="253746"/>
            <a:ext cx="11157338" cy="706755"/>
            <a:chOff x="310557" y="292608"/>
            <a:chExt cx="14876452" cy="942341"/>
          </a:xfrm>
        </p:grpSpPr>
        <p:sp>
          <p:nvSpPr>
            <p:cNvPr id="15" name="图文框 14"/>
            <p:cNvSpPr/>
            <p:nvPr/>
          </p:nvSpPr>
          <p:spPr>
            <a:xfrm>
              <a:off x="310557" y="292608"/>
              <a:ext cx="396240" cy="942341"/>
            </a:xfrm>
            <a:prstGeom prst="frame">
              <a:avLst>
                <a:gd name="adj1" fmla="val 50000"/>
              </a:avLst>
            </a:prstGeom>
            <a:solidFill>
              <a:srgbClr val="D12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6" name="稻壳儿小白白(http://dwz.cn/Wu2UP)"/>
            <p:cNvSpPr txBox="1">
              <a:spLocks noChangeArrowheads="1"/>
            </p:cNvSpPr>
            <p:nvPr/>
          </p:nvSpPr>
          <p:spPr bwMode="auto">
            <a:xfrm>
              <a:off x="863947" y="456861"/>
              <a:ext cx="14323062" cy="656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spcBef>
                  <a:spcPct val="20000"/>
                </a:spcBef>
              </a:pPr>
              <a:r>
                <a:rPr lang="en-US" altLang="zh-CN" sz="3200" b="1" dirty="0">
                  <a:solidFill>
                    <a:srgbClr val="FFFFFF"/>
                  </a:solidFill>
                  <a:latin typeface="微软雅黑" panose="020B0503020204020204" pitchFamily="34" charset="-122"/>
                  <a:sym typeface="Arial" panose="020B0604020202020204" pitchFamily="34" charset="0"/>
                </a:rPr>
                <a:t>Reconstruct audio from ultrasound</a:t>
              </a:r>
            </a:p>
          </p:txBody>
        </p:sp>
      </p:grpSp>
      <p:sp>
        <p:nvSpPr>
          <p:cNvPr id="17" name="文本框 16"/>
          <p:cNvSpPr txBox="1"/>
          <p:nvPr/>
        </p:nvSpPr>
        <p:spPr>
          <a:xfrm>
            <a:off x="489337" y="267462"/>
            <a:ext cx="517549" cy="706755"/>
          </a:xfrm>
          <a:prstGeom prst="rect">
            <a:avLst/>
          </a:prstGeom>
          <a:noFill/>
        </p:spPr>
        <p:txBody>
          <a:bodyPr wrap="square" rtlCol="0">
            <a:spAutoFit/>
          </a:bodyPr>
          <a:lstStyle/>
          <a:p>
            <a:pPr algn="ctr"/>
            <a:r>
              <a:rPr lang="en-US" altLang="zh-CN" sz="4000" b="1" dirty="0">
                <a:solidFill>
                  <a:srgbClr val="FFFFFF"/>
                </a:solidFill>
                <a:latin typeface="Impact" panose="020B0806030902050204" pitchFamily="34" charset="0"/>
                <a:ea typeface="方正兰亭粗黑简体" panose="02000000000000000000" pitchFamily="2" charset="-122"/>
              </a:rPr>
              <a:t>4</a:t>
            </a:r>
          </a:p>
        </p:txBody>
      </p:sp>
      <p:pic>
        <p:nvPicPr>
          <p:cNvPr id="11" name="图片 10" descr="图标&#10;&#10;描述已自动生成">
            <a:extLst>
              <a:ext uri="{FF2B5EF4-FFF2-40B4-BE49-F238E27FC236}">
                <a16:creationId xmlns:a16="http://schemas.microsoft.com/office/drawing/2014/main" id="{6E63C2BF-9BA0-A048-A4A8-799064ECD8D8}"/>
              </a:ext>
            </a:extLst>
          </p:cNvPr>
          <p:cNvPicPr>
            <a:picLocks noChangeAspect="1"/>
          </p:cNvPicPr>
          <p:nvPr/>
        </p:nvPicPr>
        <p:blipFill>
          <a:blip r:embed="rId3"/>
          <a:stretch>
            <a:fillRect/>
          </a:stretch>
        </p:blipFill>
        <p:spPr>
          <a:xfrm>
            <a:off x="7131548" y="2352799"/>
            <a:ext cx="3268727" cy="3268727"/>
          </a:xfrm>
          <a:prstGeom prst="rect">
            <a:avLst/>
          </a:prstGeom>
        </p:spPr>
      </p:pic>
      <p:grpSp>
        <p:nvGrpSpPr>
          <p:cNvPr id="26" name="组合 25">
            <a:extLst>
              <a:ext uri="{FF2B5EF4-FFF2-40B4-BE49-F238E27FC236}">
                <a16:creationId xmlns:a16="http://schemas.microsoft.com/office/drawing/2014/main" id="{F3BD8C84-2154-5244-B52F-370DDBA290E6}"/>
              </a:ext>
            </a:extLst>
          </p:cNvPr>
          <p:cNvGrpSpPr/>
          <p:nvPr/>
        </p:nvGrpSpPr>
        <p:grpSpPr>
          <a:xfrm>
            <a:off x="1753041" y="2080257"/>
            <a:ext cx="2710241" cy="1231903"/>
            <a:chOff x="1582151" y="1515121"/>
            <a:chExt cx="2710241" cy="1231903"/>
          </a:xfrm>
        </p:grpSpPr>
        <p:grpSp>
          <p:nvGrpSpPr>
            <p:cNvPr id="27" name="组合 26">
              <a:extLst>
                <a:ext uri="{FF2B5EF4-FFF2-40B4-BE49-F238E27FC236}">
                  <a16:creationId xmlns:a16="http://schemas.microsoft.com/office/drawing/2014/main" id="{B2CA5C11-C929-6246-B79F-A893E5D44867}"/>
                </a:ext>
              </a:extLst>
            </p:cNvPr>
            <p:cNvGrpSpPr/>
            <p:nvPr/>
          </p:nvGrpSpPr>
          <p:grpSpPr>
            <a:xfrm>
              <a:off x="1582151" y="1798501"/>
              <a:ext cx="2694265" cy="948523"/>
              <a:chOff x="1582151" y="1798501"/>
              <a:chExt cx="2694265" cy="948523"/>
            </a:xfrm>
          </p:grpSpPr>
          <p:pic>
            <p:nvPicPr>
              <p:cNvPr id="29" name="图形 28">
                <a:extLst>
                  <a:ext uri="{FF2B5EF4-FFF2-40B4-BE49-F238E27FC236}">
                    <a16:creationId xmlns:a16="http://schemas.microsoft.com/office/drawing/2014/main" id="{E2624FC0-5E34-754B-9913-84114E7696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2151" y="1798501"/>
                <a:ext cx="948523" cy="948523"/>
              </a:xfrm>
              <a:prstGeom prst="rect">
                <a:avLst/>
              </a:prstGeom>
            </p:spPr>
          </p:pic>
          <p:pic>
            <p:nvPicPr>
              <p:cNvPr id="30" name="图形 29">
                <a:extLst>
                  <a:ext uri="{FF2B5EF4-FFF2-40B4-BE49-F238E27FC236}">
                    <a16:creationId xmlns:a16="http://schemas.microsoft.com/office/drawing/2014/main" id="{33762ECD-4495-F54E-A96D-7961B0B4B1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5022" y="1798501"/>
                <a:ext cx="948523" cy="948523"/>
              </a:xfrm>
              <a:prstGeom prst="rect">
                <a:avLst/>
              </a:prstGeom>
            </p:spPr>
          </p:pic>
          <p:pic>
            <p:nvPicPr>
              <p:cNvPr id="31" name="图形 30">
                <a:extLst>
                  <a:ext uri="{FF2B5EF4-FFF2-40B4-BE49-F238E27FC236}">
                    <a16:creationId xmlns:a16="http://schemas.microsoft.com/office/drawing/2014/main" id="{697F275F-0783-7549-887D-2089E36F2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7893" y="1798501"/>
                <a:ext cx="948523" cy="948523"/>
              </a:xfrm>
              <a:prstGeom prst="rect">
                <a:avLst/>
              </a:prstGeom>
            </p:spPr>
          </p:pic>
        </p:grpSp>
        <p:sp>
          <p:nvSpPr>
            <p:cNvPr id="28" name="文本框 27">
              <a:extLst>
                <a:ext uri="{FF2B5EF4-FFF2-40B4-BE49-F238E27FC236}">
                  <a16:creationId xmlns:a16="http://schemas.microsoft.com/office/drawing/2014/main" id="{BC2359A3-80CD-D24B-8D7C-8769450870EE}"/>
                </a:ext>
              </a:extLst>
            </p:cNvPr>
            <p:cNvSpPr txBox="1"/>
            <p:nvPr/>
          </p:nvSpPr>
          <p:spPr>
            <a:xfrm>
              <a:off x="1939296" y="1515121"/>
              <a:ext cx="2353096" cy="369332"/>
            </a:xfrm>
            <a:prstGeom prst="rect">
              <a:avLst/>
            </a:prstGeom>
            <a:noFill/>
          </p:spPr>
          <p:txBody>
            <a:bodyPr wrap="square">
              <a:spAutoFit/>
            </a:bodyPr>
            <a:lstStyle/>
            <a:p>
              <a:r>
                <a:rPr lang="en-US" altLang="zh-CN" b="1" dirty="0">
                  <a:solidFill>
                    <a:srgbClr val="DF7564"/>
                  </a:solidFill>
                  <a:latin typeface="微软雅黑" panose="020B0503020204020204" pitchFamily="34" charset="-122"/>
                  <a:sym typeface="Arial" panose="020B0604020202020204" pitchFamily="34" charset="0"/>
                </a:rPr>
                <a:t>Audible Audio</a:t>
              </a:r>
              <a:endParaRPr lang="zh-CN" altLang="en-US" dirty="0">
                <a:solidFill>
                  <a:srgbClr val="DF7564"/>
                </a:solidFill>
              </a:endParaRPr>
            </a:p>
          </p:txBody>
        </p:sp>
      </p:grpSp>
      <p:grpSp>
        <p:nvGrpSpPr>
          <p:cNvPr id="49" name="组合 48">
            <a:extLst>
              <a:ext uri="{FF2B5EF4-FFF2-40B4-BE49-F238E27FC236}">
                <a16:creationId xmlns:a16="http://schemas.microsoft.com/office/drawing/2014/main" id="{31F06C20-71CD-AA44-B6BE-08FFB69ABD6C}"/>
              </a:ext>
            </a:extLst>
          </p:cNvPr>
          <p:cNvGrpSpPr/>
          <p:nvPr/>
        </p:nvGrpSpPr>
        <p:grpSpPr>
          <a:xfrm rot="21149607">
            <a:off x="4479771" y="1846284"/>
            <a:ext cx="1955257" cy="625275"/>
            <a:chOff x="4072894" y="1832045"/>
            <a:chExt cx="1955257" cy="625275"/>
          </a:xfrm>
        </p:grpSpPr>
        <p:cxnSp>
          <p:nvCxnSpPr>
            <p:cNvPr id="38" name="直线箭头连接符 37">
              <a:extLst>
                <a:ext uri="{FF2B5EF4-FFF2-40B4-BE49-F238E27FC236}">
                  <a16:creationId xmlns:a16="http://schemas.microsoft.com/office/drawing/2014/main" id="{A181B787-C8A4-3E4A-B60F-0EDC5838FE5F}"/>
                </a:ext>
              </a:extLst>
            </p:cNvPr>
            <p:cNvCxnSpPr>
              <a:cxnSpLocks/>
            </p:cNvCxnSpPr>
            <p:nvPr/>
          </p:nvCxnSpPr>
          <p:spPr>
            <a:xfrm flipH="1">
              <a:off x="4210702" y="2035901"/>
              <a:ext cx="1788065" cy="42141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EB617B2F-624F-3042-B23D-EDDBA4345B9F}"/>
                </a:ext>
              </a:extLst>
            </p:cNvPr>
            <p:cNvSpPr txBox="1"/>
            <p:nvPr/>
          </p:nvSpPr>
          <p:spPr>
            <a:xfrm rot="20895222">
              <a:off x="4072894" y="1832045"/>
              <a:ext cx="1955257"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Reconstruction</a:t>
              </a:r>
              <a:endParaRPr lang="zh-CN" altLang="en-US" dirty="0"/>
            </a:p>
          </p:txBody>
        </p:sp>
      </p:grpSp>
      <p:grpSp>
        <p:nvGrpSpPr>
          <p:cNvPr id="48" name="组合 47">
            <a:extLst>
              <a:ext uri="{FF2B5EF4-FFF2-40B4-BE49-F238E27FC236}">
                <a16:creationId xmlns:a16="http://schemas.microsoft.com/office/drawing/2014/main" id="{C837C618-469B-9246-B8EB-6BB9D09AF526}"/>
              </a:ext>
            </a:extLst>
          </p:cNvPr>
          <p:cNvGrpSpPr/>
          <p:nvPr/>
        </p:nvGrpSpPr>
        <p:grpSpPr>
          <a:xfrm>
            <a:off x="6817090" y="2096350"/>
            <a:ext cx="1009819" cy="2493815"/>
            <a:chOff x="6686460" y="2096350"/>
            <a:chExt cx="1009819" cy="2493815"/>
          </a:xfrm>
        </p:grpSpPr>
        <p:cxnSp>
          <p:nvCxnSpPr>
            <p:cNvPr id="36" name="直线箭头连接符 35">
              <a:extLst>
                <a:ext uri="{FF2B5EF4-FFF2-40B4-BE49-F238E27FC236}">
                  <a16:creationId xmlns:a16="http://schemas.microsoft.com/office/drawing/2014/main" id="{3B9E1074-EC91-C043-B819-22566C97F15C}"/>
                </a:ext>
              </a:extLst>
            </p:cNvPr>
            <p:cNvCxnSpPr>
              <a:cxnSpLocks/>
            </p:cNvCxnSpPr>
            <p:nvPr/>
          </p:nvCxnSpPr>
          <p:spPr>
            <a:xfrm flipH="1" flipV="1">
              <a:off x="6686460" y="2096350"/>
              <a:ext cx="731365" cy="1739964"/>
            </a:xfrm>
            <a:prstGeom prst="straightConnector1">
              <a:avLst/>
            </a:prstGeom>
            <a:ln w="571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A43F2BF4-7818-4B48-9CA3-89253DDE789A}"/>
                </a:ext>
              </a:extLst>
            </p:cNvPr>
            <p:cNvSpPr txBox="1"/>
            <p:nvPr/>
          </p:nvSpPr>
          <p:spPr>
            <a:xfrm rot="3851564">
              <a:off x="6335065" y="3228951"/>
              <a:ext cx="2353096" cy="369332"/>
            </a:xfrm>
            <a:prstGeom prst="rect">
              <a:avLst/>
            </a:prstGeom>
            <a:noFill/>
          </p:spPr>
          <p:txBody>
            <a:bodyPr wrap="square">
              <a:spAutoFit/>
            </a:bodyPr>
            <a:lstStyle/>
            <a:p>
              <a:r>
                <a:rPr lang="en-US" altLang="zh-CN" b="1" dirty="0">
                  <a:solidFill>
                    <a:schemeClr val="accent6">
                      <a:lumMod val="60000"/>
                      <a:lumOff val="40000"/>
                    </a:schemeClr>
                  </a:solidFill>
                  <a:latin typeface="微软雅黑" panose="020B0503020204020204" pitchFamily="34" charset="-122"/>
                  <a:sym typeface="Arial" panose="020B0604020202020204" pitchFamily="34" charset="0"/>
                </a:rPr>
                <a:t>Sensing</a:t>
              </a:r>
              <a:endParaRPr lang="zh-CN" altLang="en-US" dirty="0">
                <a:solidFill>
                  <a:schemeClr val="accent6">
                    <a:lumMod val="60000"/>
                    <a:lumOff val="40000"/>
                  </a:schemeClr>
                </a:solidFill>
              </a:endParaRPr>
            </a:p>
          </p:txBody>
        </p:sp>
      </p:grpSp>
      <p:grpSp>
        <p:nvGrpSpPr>
          <p:cNvPr id="51" name="组合 50">
            <a:extLst>
              <a:ext uri="{FF2B5EF4-FFF2-40B4-BE49-F238E27FC236}">
                <a16:creationId xmlns:a16="http://schemas.microsoft.com/office/drawing/2014/main" id="{49F8C2D9-BB47-ED43-926C-447607D5AB4F}"/>
              </a:ext>
            </a:extLst>
          </p:cNvPr>
          <p:cNvGrpSpPr/>
          <p:nvPr/>
        </p:nvGrpSpPr>
        <p:grpSpPr>
          <a:xfrm>
            <a:off x="4488431" y="2749915"/>
            <a:ext cx="2911568" cy="1176182"/>
            <a:chOff x="4357801" y="2749915"/>
            <a:chExt cx="2911568" cy="1176182"/>
          </a:xfrm>
        </p:grpSpPr>
        <p:cxnSp>
          <p:nvCxnSpPr>
            <p:cNvPr id="32" name="直线箭头连接符 31">
              <a:extLst>
                <a:ext uri="{FF2B5EF4-FFF2-40B4-BE49-F238E27FC236}">
                  <a16:creationId xmlns:a16="http://schemas.microsoft.com/office/drawing/2014/main" id="{95450BF9-6A44-8B43-BBCD-944E7DFA1240}"/>
                </a:ext>
              </a:extLst>
            </p:cNvPr>
            <p:cNvCxnSpPr>
              <a:cxnSpLocks/>
            </p:cNvCxnSpPr>
            <p:nvPr/>
          </p:nvCxnSpPr>
          <p:spPr>
            <a:xfrm flipH="1" flipV="1">
              <a:off x="4357801" y="2749915"/>
              <a:ext cx="2911568" cy="1176182"/>
            </a:xfrm>
            <a:prstGeom prst="straightConnector1">
              <a:avLst/>
            </a:prstGeom>
            <a:ln w="762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3AB5B162-9811-5C4A-9878-532FECA9E548}"/>
                </a:ext>
              </a:extLst>
            </p:cNvPr>
            <p:cNvSpPr txBox="1"/>
            <p:nvPr/>
          </p:nvSpPr>
          <p:spPr>
            <a:xfrm rot="1252496">
              <a:off x="4691048" y="3419192"/>
              <a:ext cx="2353096"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sym typeface="Arial" panose="020B0604020202020204" pitchFamily="34" charset="0"/>
                </a:rPr>
                <a:t>Correspondence</a:t>
              </a:r>
              <a:endParaRPr lang="zh-CN" altLang="en-US" dirty="0">
                <a:solidFill>
                  <a:schemeClr val="bg1"/>
                </a:solidFill>
              </a:endParaRPr>
            </a:p>
          </p:txBody>
        </p:sp>
      </p:grpSp>
      <p:grpSp>
        <p:nvGrpSpPr>
          <p:cNvPr id="58" name="组合 57">
            <a:extLst>
              <a:ext uri="{FF2B5EF4-FFF2-40B4-BE49-F238E27FC236}">
                <a16:creationId xmlns:a16="http://schemas.microsoft.com/office/drawing/2014/main" id="{67E44B4F-E633-2844-9847-6E599E165A3A}"/>
              </a:ext>
            </a:extLst>
          </p:cNvPr>
          <p:cNvGrpSpPr/>
          <p:nvPr/>
        </p:nvGrpSpPr>
        <p:grpSpPr>
          <a:xfrm>
            <a:off x="5939050" y="1136351"/>
            <a:ext cx="2355804" cy="730164"/>
            <a:chOff x="5442569" y="3177171"/>
            <a:chExt cx="2355804" cy="730164"/>
          </a:xfrm>
        </p:grpSpPr>
        <p:pic>
          <p:nvPicPr>
            <p:cNvPr id="59" name="图片 58" descr="形状&#10;&#10;中度可信度描述已自动生成">
              <a:extLst>
                <a:ext uri="{FF2B5EF4-FFF2-40B4-BE49-F238E27FC236}">
                  <a16:creationId xmlns:a16="http://schemas.microsoft.com/office/drawing/2014/main" id="{DDC21493-77BC-F845-B466-9C97D289C289}"/>
                </a:ext>
              </a:extLst>
            </p:cNvPr>
            <p:cNvPicPr>
              <a:picLocks noChangeAspect="1"/>
            </p:cNvPicPr>
            <p:nvPr/>
          </p:nvPicPr>
          <p:blipFill rotWithShape="1">
            <a:blip r:embed="rId6">
              <a:lum bright="70000" contrast="-70000"/>
            </a:blip>
            <a:srcRect t="38995" b="25788"/>
            <a:stretch/>
          </p:blipFill>
          <p:spPr>
            <a:xfrm rot="498929">
              <a:off x="5442569" y="3508707"/>
              <a:ext cx="2076040" cy="398628"/>
            </a:xfrm>
            <a:prstGeom prst="rect">
              <a:avLst/>
            </a:prstGeom>
          </p:spPr>
        </p:pic>
        <p:sp>
          <p:nvSpPr>
            <p:cNvPr id="60" name="文本框 59">
              <a:extLst>
                <a:ext uri="{FF2B5EF4-FFF2-40B4-BE49-F238E27FC236}">
                  <a16:creationId xmlns:a16="http://schemas.microsoft.com/office/drawing/2014/main" id="{36EA0092-C57B-7844-A792-A959BAA3C57F}"/>
                </a:ext>
              </a:extLst>
            </p:cNvPr>
            <p:cNvSpPr txBox="1"/>
            <p:nvPr/>
          </p:nvSpPr>
          <p:spPr>
            <a:xfrm rot="516847">
              <a:off x="5445277" y="3177171"/>
              <a:ext cx="2353096" cy="369332"/>
            </a:xfrm>
            <a:prstGeom prst="rect">
              <a:avLst/>
            </a:prstGeom>
            <a:noFill/>
          </p:spPr>
          <p:txBody>
            <a:bodyPr wrap="square">
              <a:spAutoFit/>
            </a:bodyPr>
            <a:lstStyle/>
            <a:p>
              <a:r>
                <a:rPr lang="en-US" altLang="zh-CN" b="1" dirty="0">
                  <a:solidFill>
                    <a:srgbClr val="FFFFFF"/>
                  </a:solidFill>
                  <a:latin typeface="微软雅黑" panose="020B0503020204020204" pitchFamily="34" charset="-122"/>
                  <a:sym typeface="Arial" panose="020B0604020202020204" pitchFamily="34" charset="0"/>
                </a:rPr>
                <a:t>Ultrasonic Signal</a:t>
              </a:r>
              <a:endParaRPr lang="zh-CN" altLang="en-US" dirty="0"/>
            </a:p>
          </p:txBody>
        </p:sp>
      </p:grpSp>
    </p:spTree>
    <p:extLst>
      <p:ext uri="{BB962C8B-B14F-4D97-AF65-F5344CB8AC3E}">
        <p14:creationId xmlns:p14="http://schemas.microsoft.com/office/powerpoint/2010/main" val="3239607752"/>
      </p:ext>
    </p:extLst>
  </p:cSld>
  <p:clrMapOvr>
    <a:masterClrMapping/>
  </p:clrMapOvr>
  <mc:AlternateContent xmlns:mc="http://schemas.openxmlformats.org/markup-compatibility/2006" xmlns:p14="http://schemas.microsoft.com/office/powerpoint/2010/main">
    <mc:Choice Requires="p14">
      <p:transition spd="slow" advClick="0" advTm="2000">
        <p14:revea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8610</TotalTime>
  <Words>1000</Words>
  <Application>Microsoft Macintosh PowerPoint</Application>
  <PresentationFormat>宽屏</PresentationFormat>
  <Paragraphs>322</Paragraphs>
  <Slides>24</Slides>
  <Notes>22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等线</vt:lpstr>
      <vt:lpstr>等线 Light</vt:lpstr>
      <vt:lpstr>Microsoft YaHei</vt:lpstr>
      <vt:lpstr>Microsoft YaHei</vt:lpstr>
      <vt:lpstr>Arial</vt:lpstr>
      <vt:lpstr>Cambria Math</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付 永健</dc:creator>
  <cp:lastModifiedBy>Microsoft Office User</cp:lastModifiedBy>
  <cp:revision>18</cp:revision>
  <dcterms:created xsi:type="dcterms:W3CDTF">2022-08-18T02:44:13Z</dcterms:created>
  <dcterms:modified xsi:type="dcterms:W3CDTF">2023-02-24T00:42:38Z</dcterms:modified>
</cp:coreProperties>
</file>